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2" r:id="rId1"/>
  </p:sldMasterIdLst>
  <p:notesMasterIdLst>
    <p:notesMasterId r:id="rId102"/>
  </p:notesMasterIdLst>
  <p:handoutMasterIdLst>
    <p:handoutMasterId r:id="rId103"/>
  </p:handoutMasterIdLst>
  <p:sldIdLst>
    <p:sldId id="1249" r:id="rId2"/>
    <p:sldId id="694" r:id="rId3"/>
    <p:sldId id="693" r:id="rId4"/>
    <p:sldId id="695" r:id="rId5"/>
    <p:sldId id="697" r:id="rId6"/>
    <p:sldId id="698" r:id="rId7"/>
    <p:sldId id="1144" r:id="rId8"/>
    <p:sldId id="717" r:id="rId9"/>
    <p:sldId id="1197" r:id="rId10"/>
    <p:sldId id="1198" r:id="rId11"/>
    <p:sldId id="1201" r:id="rId12"/>
    <p:sldId id="1200" r:id="rId13"/>
    <p:sldId id="1248" r:id="rId14"/>
    <p:sldId id="1203" r:id="rId15"/>
    <p:sldId id="1204" r:id="rId16"/>
    <p:sldId id="1205" r:id="rId17"/>
    <p:sldId id="1207" r:id="rId18"/>
    <p:sldId id="1208" r:id="rId19"/>
    <p:sldId id="1210" r:id="rId20"/>
    <p:sldId id="1211" r:id="rId21"/>
    <p:sldId id="1216" r:id="rId22"/>
    <p:sldId id="1240" r:id="rId23"/>
    <p:sldId id="774" r:id="rId24"/>
    <p:sldId id="775" r:id="rId25"/>
    <p:sldId id="776" r:id="rId26"/>
    <p:sldId id="1170" r:id="rId27"/>
    <p:sldId id="778" r:id="rId28"/>
    <p:sldId id="779" r:id="rId29"/>
    <p:sldId id="1171" r:id="rId30"/>
    <p:sldId id="820" r:id="rId31"/>
    <p:sldId id="1241" r:id="rId32"/>
    <p:sldId id="1242" r:id="rId33"/>
    <p:sldId id="1231" r:id="rId34"/>
    <p:sldId id="1243" r:id="rId35"/>
    <p:sldId id="1244" r:id="rId36"/>
    <p:sldId id="1245" r:id="rId37"/>
    <p:sldId id="1238" r:id="rId38"/>
    <p:sldId id="1246" r:id="rId39"/>
    <p:sldId id="1247" r:id="rId40"/>
    <p:sldId id="1239" r:id="rId41"/>
    <p:sldId id="1217" r:id="rId42"/>
    <p:sldId id="1218" r:id="rId43"/>
    <p:sldId id="1219" r:id="rId44"/>
    <p:sldId id="1220" r:id="rId45"/>
    <p:sldId id="1222" r:id="rId46"/>
    <p:sldId id="1223" r:id="rId47"/>
    <p:sldId id="1224" r:id="rId48"/>
    <p:sldId id="1225" r:id="rId49"/>
    <p:sldId id="1221" r:id="rId50"/>
    <p:sldId id="1226" r:id="rId51"/>
    <p:sldId id="1227" r:id="rId52"/>
    <p:sldId id="1228" r:id="rId53"/>
    <p:sldId id="1229" r:id="rId54"/>
    <p:sldId id="847" r:id="rId55"/>
    <p:sldId id="848" r:id="rId56"/>
    <p:sldId id="855" r:id="rId57"/>
    <p:sldId id="864" r:id="rId58"/>
    <p:sldId id="865" r:id="rId59"/>
    <p:sldId id="866" r:id="rId60"/>
    <p:sldId id="870" r:id="rId61"/>
    <p:sldId id="874" r:id="rId62"/>
    <p:sldId id="875" r:id="rId63"/>
    <p:sldId id="887" r:id="rId64"/>
    <p:sldId id="914" r:id="rId65"/>
    <p:sldId id="915" r:id="rId66"/>
    <p:sldId id="916" r:id="rId67"/>
    <p:sldId id="917" r:id="rId68"/>
    <p:sldId id="918" r:id="rId69"/>
    <p:sldId id="919" r:id="rId70"/>
    <p:sldId id="921" r:id="rId71"/>
    <p:sldId id="922" r:id="rId72"/>
    <p:sldId id="923" r:id="rId73"/>
    <p:sldId id="924" r:id="rId74"/>
    <p:sldId id="925" r:id="rId75"/>
    <p:sldId id="926" r:id="rId76"/>
    <p:sldId id="927" r:id="rId77"/>
    <p:sldId id="930" r:id="rId78"/>
    <p:sldId id="931" r:id="rId79"/>
    <p:sldId id="1232" r:id="rId80"/>
    <p:sldId id="1233" r:id="rId81"/>
    <p:sldId id="1234" r:id="rId82"/>
    <p:sldId id="1235" r:id="rId83"/>
    <p:sldId id="1236" r:id="rId84"/>
    <p:sldId id="1237" r:id="rId85"/>
    <p:sldId id="1250" r:id="rId86"/>
    <p:sldId id="1251" r:id="rId87"/>
    <p:sldId id="1252" r:id="rId88"/>
    <p:sldId id="1253" r:id="rId89"/>
    <p:sldId id="1254" r:id="rId90"/>
    <p:sldId id="1255" r:id="rId91"/>
    <p:sldId id="1256" r:id="rId92"/>
    <p:sldId id="1257" r:id="rId93"/>
    <p:sldId id="1258" r:id="rId94"/>
    <p:sldId id="1259" r:id="rId95"/>
    <p:sldId id="1260" r:id="rId96"/>
    <p:sldId id="1261" r:id="rId97"/>
    <p:sldId id="1262" r:id="rId98"/>
    <p:sldId id="1263" r:id="rId99"/>
    <p:sldId id="1196" r:id="rId100"/>
    <p:sldId id="1116" r:id="rId101"/>
  </p:sldIdLst>
  <p:sldSz cx="9906000" cy="6858000" type="A4"/>
  <p:notesSz cx="6797675" cy="9928225"/>
  <p:custDataLst>
    <p:tags r:id="rId104"/>
  </p:custDataLst>
  <p:defaultTextStyle>
    <a:defPPr>
      <a:defRPr lang="en-GB"/>
    </a:defPPr>
    <a:lvl1pPr algn="r" rtl="0" fontAlgn="base">
      <a:lnSpc>
        <a:spcPct val="105000"/>
      </a:lnSpc>
      <a:spcBef>
        <a:spcPct val="0"/>
      </a:spcBef>
      <a:spcAft>
        <a:spcPct val="0"/>
      </a:spcAft>
      <a:defRPr sz="2000" kern="1200">
        <a:solidFill>
          <a:srgbClr val="003E74"/>
        </a:solidFill>
        <a:latin typeface="Lucida Sans" pitchFamily="34" charset="0"/>
        <a:ea typeface="+mn-ea"/>
        <a:cs typeface="Arial" pitchFamily="34" charset="0"/>
      </a:defRPr>
    </a:lvl1pPr>
    <a:lvl2pPr marL="457200" algn="r" rtl="0" fontAlgn="base">
      <a:lnSpc>
        <a:spcPct val="105000"/>
      </a:lnSpc>
      <a:spcBef>
        <a:spcPct val="0"/>
      </a:spcBef>
      <a:spcAft>
        <a:spcPct val="0"/>
      </a:spcAft>
      <a:defRPr sz="2000" kern="1200">
        <a:solidFill>
          <a:srgbClr val="003E74"/>
        </a:solidFill>
        <a:latin typeface="Lucida Sans" pitchFamily="34" charset="0"/>
        <a:ea typeface="+mn-ea"/>
        <a:cs typeface="Arial" pitchFamily="34" charset="0"/>
      </a:defRPr>
    </a:lvl2pPr>
    <a:lvl3pPr marL="914400" algn="r" rtl="0" fontAlgn="base">
      <a:lnSpc>
        <a:spcPct val="105000"/>
      </a:lnSpc>
      <a:spcBef>
        <a:spcPct val="0"/>
      </a:spcBef>
      <a:spcAft>
        <a:spcPct val="0"/>
      </a:spcAft>
      <a:defRPr sz="2000" kern="1200">
        <a:solidFill>
          <a:srgbClr val="003E74"/>
        </a:solidFill>
        <a:latin typeface="Lucida Sans" pitchFamily="34" charset="0"/>
        <a:ea typeface="+mn-ea"/>
        <a:cs typeface="Arial" pitchFamily="34" charset="0"/>
      </a:defRPr>
    </a:lvl3pPr>
    <a:lvl4pPr marL="1371600" algn="r" rtl="0" fontAlgn="base">
      <a:lnSpc>
        <a:spcPct val="105000"/>
      </a:lnSpc>
      <a:spcBef>
        <a:spcPct val="0"/>
      </a:spcBef>
      <a:spcAft>
        <a:spcPct val="0"/>
      </a:spcAft>
      <a:defRPr sz="2000" kern="1200">
        <a:solidFill>
          <a:srgbClr val="003E74"/>
        </a:solidFill>
        <a:latin typeface="Lucida Sans" pitchFamily="34" charset="0"/>
        <a:ea typeface="+mn-ea"/>
        <a:cs typeface="Arial" pitchFamily="34" charset="0"/>
      </a:defRPr>
    </a:lvl4pPr>
    <a:lvl5pPr marL="1828800" algn="r" rtl="0" fontAlgn="base">
      <a:lnSpc>
        <a:spcPct val="105000"/>
      </a:lnSpc>
      <a:spcBef>
        <a:spcPct val="0"/>
      </a:spcBef>
      <a:spcAft>
        <a:spcPct val="0"/>
      </a:spcAft>
      <a:defRPr sz="2000" kern="1200">
        <a:solidFill>
          <a:srgbClr val="003E74"/>
        </a:solidFill>
        <a:latin typeface="Lucida Sans" pitchFamily="34" charset="0"/>
        <a:ea typeface="+mn-ea"/>
        <a:cs typeface="Arial" pitchFamily="34" charset="0"/>
      </a:defRPr>
    </a:lvl5pPr>
    <a:lvl6pPr marL="2286000" algn="l" defTabSz="914400" rtl="0" eaLnBrk="1" latinLnBrk="0" hangingPunct="1">
      <a:defRPr sz="2000" kern="1200">
        <a:solidFill>
          <a:srgbClr val="003E74"/>
        </a:solidFill>
        <a:latin typeface="Lucida Sans" pitchFamily="34" charset="0"/>
        <a:ea typeface="+mn-ea"/>
        <a:cs typeface="Arial" pitchFamily="34" charset="0"/>
      </a:defRPr>
    </a:lvl6pPr>
    <a:lvl7pPr marL="2743200" algn="l" defTabSz="914400" rtl="0" eaLnBrk="1" latinLnBrk="0" hangingPunct="1">
      <a:defRPr sz="2000" kern="1200">
        <a:solidFill>
          <a:srgbClr val="003E74"/>
        </a:solidFill>
        <a:latin typeface="Lucida Sans" pitchFamily="34" charset="0"/>
        <a:ea typeface="+mn-ea"/>
        <a:cs typeface="Arial" pitchFamily="34" charset="0"/>
      </a:defRPr>
    </a:lvl7pPr>
    <a:lvl8pPr marL="3200400" algn="l" defTabSz="914400" rtl="0" eaLnBrk="1" latinLnBrk="0" hangingPunct="1">
      <a:defRPr sz="2000" kern="1200">
        <a:solidFill>
          <a:srgbClr val="003E74"/>
        </a:solidFill>
        <a:latin typeface="Lucida Sans" pitchFamily="34" charset="0"/>
        <a:ea typeface="+mn-ea"/>
        <a:cs typeface="Arial" pitchFamily="34" charset="0"/>
      </a:defRPr>
    </a:lvl8pPr>
    <a:lvl9pPr marL="3657600" algn="l" defTabSz="914400" rtl="0" eaLnBrk="1" latinLnBrk="0" hangingPunct="1">
      <a:defRPr sz="2000" kern="1200">
        <a:solidFill>
          <a:srgbClr val="003E74"/>
        </a:solidFill>
        <a:latin typeface="Lucida Sans"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00"/>
    <a:srgbClr val="09A323"/>
    <a:srgbClr val="0FDF28"/>
    <a:srgbClr val="003300"/>
    <a:srgbClr val="EF840F"/>
    <a:srgbClr val="DFDFCB"/>
    <a:srgbClr val="A0D6F1"/>
    <a:srgbClr val="C1C3B5"/>
    <a:srgbClr val="94948C"/>
    <a:srgbClr val="A1CCD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03" autoAdjust="0"/>
    <p:restoredTop sz="94523" autoAdjust="0"/>
  </p:normalViewPr>
  <p:slideViewPr>
    <p:cSldViewPr snapToObjects="1">
      <p:cViewPr varScale="1">
        <p:scale>
          <a:sx n="75" d="100"/>
          <a:sy n="75" d="100"/>
        </p:scale>
        <p:origin x="-1374" y="-84"/>
      </p:cViewPr>
      <p:guideLst>
        <p:guide orient="horz" pos="3521"/>
        <p:guide orient="horz" pos="4292"/>
        <p:guide orient="horz"/>
        <p:guide orient="horz" pos="1933"/>
        <p:guide orient="horz" pos="346"/>
        <p:guide orient="horz" pos="3022"/>
        <p:guide orient="horz" pos="4156"/>
        <p:guide pos="5887"/>
        <p:guide pos="2893"/>
        <p:guide pos="489"/>
        <p:guide pos="807"/>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snapToObjects="1">
      <p:cViewPr varScale="1">
        <p:scale>
          <a:sx n="35" d="100"/>
          <a:sy n="35" d="100"/>
        </p:scale>
        <p:origin x="-2453" y="-82"/>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46" tIns="46074" rIns="92146" bIns="46074" numCol="1" anchor="t" anchorCtr="0" compatLnSpc="1">
            <a:prstTxWarp prst="textNoShape">
              <a:avLst/>
            </a:prstTxWarp>
          </a:bodyPr>
          <a:lstStyle>
            <a:lvl1pPr algn="l" defTabSz="920750" eaLnBrk="0" hangingPunct="0">
              <a:lnSpc>
                <a:spcPct val="100000"/>
              </a:lnSpc>
              <a:defRPr sz="1200">
                <a:solidFill>
                  <a:schemeClr val="tx1"/>
                </a:solidFill>
                <a:latin typeface="Arial" pitchFamily="34" charset="0"/>
                <a:ea typeface="SimSun" pitchFamily="2" charset="-122"/>
              </a:defRPr>
            </a:lvl1pPr>
          </a:lstStyle>
          <a:p>
            <a:pPr>
              <a:defRPr/>
            </a:pPr>
            <a:endParaRPr lang="en-US"/>
          </a:p>
        </p:txBody>
      </p:sp>
      <p:sp>
        <p:nvSpPr>
          <p:cNvPr id="7171"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2146" tIns="46074" rIns="92146" bIns="46074" numCol="1" anchor="t" anchorCtr="0" compatLnSpc="1">
            <a:prstTxWarp prst="textNoShape">
              <a:avLst/>
            </a:prstTxWarp>
          </a:bodyPr>
          <a:lstStyle>
            <a:lvl1pPr defTabSz="920750" eaLnBrk="0" hangingPunct="0">
              <a:lnSpc>
                <a:spcPct val="100000"/>
              </a:lnSpc>
              <a:defRPr sz="1200">
                <a:solidFill>
                  <a:schemeClr val="tx1"/>
                </a:solidFill>
                <a:latin typeface="Arial" pitchFamily="34" charset="0"/>
                <a:ea typeface="SimSun" pitchFamily="2" charset="-122"/>
              </a:defRPr>
            </a:lvl1pPr>
          </a:lstStyle>
          <a:p>
            <a:pPr>
              <a:defRPr/>
            </a:pPr>
            <a:fld id="{009F0A4C-4D90-4444-ABE1-334E5BFDA724}" type="datetime1">
              <a:rPr lang="it-IT"/>
              <a:pPr>
                <a:defRPr/>
              </a:pPr>
              <a:t>31/07/2014</a:t>
            </a:fld>
            <a:endParaRPr lang="en-US"/>
          </a:p>
        </p:txBody>
      </p:sp>
      <p:sp>
        <p:nvSpPr>
          <p:cNvPr id="7172"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a:effectLst/>
        </p:spPr>
        <p:txBody>
          <a:bodyPr vert="horz" wrap="square" lIns="92146" tIns="46074" rIns="92146" bIns="46074" numCol="1" anchor="b" anchorCtr="0" compatLnSpc="1">
            <a:prstTxWarp prst="textNoShape">
              <a:avLst/>
            </a:prstTxWarp>
          </a:bodyPr>
          <a:lstStyle>
            <a:lvl1pPr algn="l" defTabSz="920750" eaLnBrk="0" hangingPunct="0">
              <a:lnSpc>
                <a:spcPct val="100000"/>
              </a:lnSpc>
              <a:defRPr sz="1200">
                <a:solidFill>
                  <a:schemeClr val="tx1"/>
                </a:solidFill>
                <a:latin typeface="Arial" pitchFamily="34" charset="0"/>
              </a:defRPr>
            </a:lvl1pPr>
          </a:lstStyle>
          <a:p>
            <a:pPr>
              <a:defRPr/>
            </a:pPr>
            <a:r>
              <a:rPr lang="zh-SG"/>
              <a:t>© BIP. 2008</a:t>
            </a:r>
            <a:endParaRPr lang="en-US">
              <a:ea typeface="SimSun" pitchFamily="2" charset="-122"/>
            </a:endParaRPr>
          </a:p>
        </p:txBody>
      </p:sp>
      <p:sp>
        <p:nvSpPr>
          <p:cNvPr id="7173"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a:effectLst/>
        </p:spPr>
        <p:txBody>
          <a:bodyPr vert="horz" wrap="square" lIns="92146" tIns="46074" rIns="92146" bIns="46074" numCol="1" anchor="b" anchorCtr="0" compatLnSpc="1">
            <a:prstTxWarp prst="textNoShape">
              <a:avLst/>
            </a:prstTxWarp>
          </a:bodyPr>
          <a:lstStyle>
            <a:lvl1pPr defTabSz="920750" eaLnBrk="0" hangingPunct="0">
              <a:lnSpc>
                <a:spcPct val="100000"/>
              </a:lnSpc>
              <a:defRPr sz="1200">
                <a:solidFill>
                  <a:schemeClr val="tx1"/>
                </a:solidFill>
                <a:latin typeface="Arial" pitchFamily="34" charset="0"/>
              </a:defRPr>
            </a:lvl1pPr>
          </a:lstStyle>
          <a:p>
            <a:pPr>
              <a:defRPr/>
            </a:pPr>
            <a:fld id="{86B01DA2-D0E1-41BE-BA87-966053B093E9}" type="slidenum">
              <a:rPr lang="it-IT" altLang="zh-SG"/>
              <a:pPr>
                <a:defRPr/>
              </a:pPr>
              <a:t>‹N›</a:t>
            </a:fld>
            <a:endParaRPr lang="en-US">
              <a:ea typeface="SimSun"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46" tIns="46074" rIns="92146" bIns="46074" numCol="1" anchor="t" anchorCtr="0" compatLnSpc="1">
            <a:prstTxWarp prst="textNoShape">
              <a:avLst/>
            </a:prstTxWarp>
          </a:bodyPr>
          <a:lstStyle>
            <a:lvl1pPr algn="l" defTabSz="920750" eaLnBrk="0" hangingPunct="0">
              <a:lnSpc>
                <a:spcPct val="100000"/>
              </a:lnSpc>
              <a:defRPr sz="1200">
                <a:solidFill>
                  <a:schemeClr val="tx1"/>
                </a:solidFill>
                <a:latin typeface="Arial" pitchFamily="34" charset="0"/>
                <a:ea typeface="SimSun" pitchFamily="2" charset="-122"/>
              </a:defRPr>
            </a:lvl1pPr>
          </a:lstStyle>
          <a:p>
            <a:pPr>
              <a:defRPr/>
            </a:pPr>
            <a:endParaRPr lang="en-US"/>
          </a:p>
        </p:txBody>
      </p:sp>
      <p:sp>
        <p:nvSpPr>
          <p:cNvPr id="6147"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2146" tIns="46074" rIns="92146" bIns="46074" numCol="1" anchor="t" anchorCtr="0" compatLnSpc="1">
            <a:prstTxWarp prst="textNoShape">
              <a:avLst/>
            </a:prstTxWarp>
          </a:bodyPr>
          <a:lstStyle>
            <a:lvl1pPr defTabSz="920750" eaLnBrk="0" hangingPunct="0">
              <a:lnSpc>
                <a:spcPct val="100000"/>
              </a:lnSpc>
              <a:defRPr sz="1200">
                <a:solidFill>
                  <a:schemeClr val="tx1"/>
                </a:solidFill>
                <a:latin typeface="Arial" pitchFamily="34" charset="0"/>
                <a:ea typeface="SimSun" pitchFamily="2" charset="-122"/>
              </a:defRPr>
            </a:lvl1pPr>
          </a:lstStyle>
          <a:p>
            <a:pPr>
              <a:defRPr/>
            </a:pPr>
            <a:fld id="{5089B9C2-EF56-4530-9FD7-B996B6FD6812}" type="datetime1">
              <a:rPr lang="it-IT"/>
              <a:pPr>
                <a:defRPr/>
              </a:pPr>
              <a:t>31/07/2014</a:t>
            </a:fld>
            <a:endParaRPr lang="en-US"/>
          </a:p>
        </p:txBody>
      </p:sp>
      <p:sp>
        <p:nvSpPr>
          <p:cNvPr id="5124" name="Rectangle 4"/>
          <p:cNvSpPr>
            <a:spLocks noGrp="1" noRot="1" noChangeAspect="1" noChangeArrowheads="1" noTextEdit="1"/>
          </p:cNvSpPr>
          <p:nvPr>
            <p:ph type="sldImg" idx="2"/>
          </p:nvPr>
        </p:nvSpPr>
        <p:spPr bwMode="auto">
          <a:xfrm>
            <a:off x="711200" y="744538"/>
            <a:ext cx="5376863"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6463" y="4716463"/>
            <a:ext cx="4984750" cy="4468812"/>
          </a:xfrm>
          <a:prstGeom prst="rect">
            <a:avLst/>
          </a:prstGeom>
          <a:noFill/>
          <a:ln w="3175">
            <a:noFill/>
            <a:miter lim="800000"/>
            <a:headEnd/>
            <a:tailEnd/>
          </a:ln>
          <a:effectLst/>
        </p:spPr>
        <p:txBody>
          <a:bodyPr vert="horz" wrap="square" lIns="0" tIns="46074" rIns="0" bIns="4607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a:effectLst/>
        </p:spPr>
        <p:txBody>
          <a:bodyPr vert="horz" wrap="square" lIns="92146" tIns="46074" rIns="92146" bIns="46074" numCol="1" anchor="b" anchorCtr="0" compatLnSpc="1">
            <a:prstTxWarp prst="textNoShape">
              <a:avLst/>
            </a:prstTxWarp>
          </a:bodyPr>
          <a:lstStyle>
            <a:lvl1pPr algn="l" defTabSz="920750" eaLnBrk="0" hangingPunct="0">
              <a:lnSpc>
                <a:spcPct val="100000"/>
              </a:lnSpc>
              <a:defRPr sz="1200">
                <a:solidFill>
                  <a:schemeClr val="tx1"/>
                </a:solidFill>
                <a:latin typeface="Arial" pitchFamily="34" charset="0"/>
              </a:defRPr>
            </a:lvl1pPr>
          </a:lstStyle>
          <a:p>
            <a:pPr>
              <a:defRPr/>
            </a:pPr>
            <a:r>
              <a:rPr lang="zh-SG"/>
              <a:t>© BIP. 2008</a:t>
            </a:r>
            <a:endParaRPr lang="en-US">
              <a:ea typeface="SimSun" pitchFamily="2" charset="-122"/>
            </a:endParaRPr>
          </a:p>
        </p:txBody>
      </p:sp>
      <p:sp>
        <p:nvSpPr>
          <p:cNvPr id="6151"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a:effectLst/>
        </p:spPr>
        <p:txBody>
          <a:bodyPr vert="horz" wrap="square" lIns="92146" tIns="46074" rIns="92146" bIns="46074" numCol="1" anchor="b" anchorCtr="0" compatLnSpc="1">
            <a:prstTxWarp prst="textNoShape">
              <a:avLst/>
            </a:prstTxWarp>
          </a:bodyPr>
          <a:lstStyle>
            <a:lvl1pPr defTabSz="920750" eaLnBrk="0" hangingPunct="0">
              <a:lnSpc>
                <a:spcPct val="100000"/>
              </a:lnSpc>
              <a:defRPr sz="1200">
                <a:solidFill>
                  <a:schemeClr val="tx1"/>
                </a:solidFill>
                <a:latin typeface="Arial" pitchFamily="34" charset="0"/>
              </a:defRPr>
            </a:lvl1pPr>
          </a:lstStyle>
          <a:p>
            <a:pPr>
              <a:defRPr/>
            </a:pPr>
            <a:fld id="{93A4E4D2-B0D8-45E4-8101-C435C481294C}" type="slidenum">
              <a:rPr lang="it-IT" altLang="zh-SG"/>
              <a:pPr>
                <a:defRPr/>
              </a:pPr>
              <a:t>‹N›</a:t>
            </a:fld>
            <a:endParaRPr lang="en-US">
              <a:ea typeface="SimSun" pitchFamily="2" charset="-122"/>
            </a:endParaRPr>
          </a:p>
        </p:txBody>
      </p:sp>
    </p:spTree>
  </p:cSld>
  <p:clrMap bg1="lt1" tx1="dk1" bg2="lt2" tx2="dk2" accent1="accent1" accent2="accent2" accent3="accent3" accent4="accent4" accent5="accent5" accent6="accent6" hlink="hlink" folHlink="folHlink"/>
  <p:hf hdr="0"/>
  <p:notesStyle>
    <a:lvl1pPr marL="198438" indent="-198438" algn="l" rtl="0" eaLnBrk="0" fontAlgn="base" hangingPunct="0">
      <a:spcBef>
        <a:spcPct val="0"/>
      </a:spcBef>
      <a:spcAft>
        <a:spcPct val="20000"/>
      </a:spcAft>
      <a:buClr>
        <a:schemeClr val="tx1"/>
      </a:buClr>
      <a:buChar char="•"/>
      <a:defRPr sz="1200" kern="1200">
        <a:solidFill>
          <a:schemeClr val="tx1"/>
        </a:solidFill>
        <a:latin typeface="Arial" charset="0"/>
        <a:ea typeface="+mn-ea"/>
        <a:cs typeface="Arial" charset="0"/>
      </a:defRPr>
    </a:lvl1pPr>
    <a:lvl2pPr marL="371475" indent="-171450" algn="l" rtl="0" eaLnBrk="0" fontAlgn="base" hangingPunct="0">
      <a:spcBef>
        <a:spcPct val="0"/>
      </a:spcBef>
      <a:spcAft>
        <a:spcPct val="20000"/>
      </a:spcAft>
      <a:buClr>
        <a:schemeClr val="tx1"/>
      </a:buClr>
      <a:buChar char="•"/>
      <a:defRPr sz="1200" kern="1200">
        <a:solidFill>
          <a:schemeClr val="tx1"/>
        </a:solidFill>
        <a:latin typeface="Arial" charset="0"/>
        <a:ea typeface="+mn-ea"/>
        <a:cs typeface="Arial" charset="0"/>
      </a:defRPr>
    </a:lvl2pPr>
    <a:lvl3pPr marL="581025" indent="-207963" algn="l" rtl="0" eaLnBrk="0" fontAlgn="base" hangingPunct="0">
      <a:spcBef>
        <a:spcPct val="0"/>
      </a:spcBef>
      <a:spcAft>
        <a:spcPct val="20000"/>
      </a:spcAft>
      <a:buClr>
        <a:schemeClr val="tx1"/>
      </a:buClr>
      <a:buChar char="•"/>
      <a:defRPr sz="1200" kern="1200">
        <a:solidFill>
          <a:schemeClr val="tx1"/>
        </a:solidFill>
        <a:latin typeface="Arial" charset="0"/>
        <a:ea typeface="+mn-ea"/>
        <a:cs typeface="Arial" charset="0"/>
      </a:defRPr>
    </a:lvl3pPr>
    <a:lvl4pPr marL="747713" indent="-165100" algn="l" rtl="0" eaLnBrk="0" fontAlgn="base" hangingPunct="0">
      <a:spcBef>
        <a:spcPct val="0"/>
      </a:spcBef>
      <a:spcAft>
        <a:spcPct val="20000"/>
      </a:spcAft>
      <a:buClr>
        <a:schemeClr val="tx1"/>
      </a:buClr>
      <a:buChar char="•"/>
      <a:defRPr sz="1200" kern="1200">
        <a:solidFill>
          <a:schemeClr val="tx1"/>
        </a:solidFill>
        <a:latin typeface="Arial" charset="0"/>
        <a:ea typeface="+mn-ea"/>
        <a:cs typeface="Arial" charset="0"/>
      </a:defRPr>
    </a:lvl4pPr>
    <a:lvl5pPr marL="938213" indent="-176213" algn="l" rtl="0" eaLnBrk="0" fontAlgn="base" hangingPunct="0">
      <a:spcBef>
        <a:spcPct val="0"/>
      </a:spcBef>
      <a:spcAft>
        <a:spcPct val="20000"/>
      </a:spcAft>
      <a:buClr>
        <a:schemeClr val="tx1"/>
      </a:buClr>
      <a:buChar char="•"/>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dt" sz="quarter" idx="1"/>
          </p:nvPr>
        </p:nvSpPr>
        <p:spPr>
          <a:noFill/>
        </p:spPr>
        <p:txBody>
          <a:bodyPr/>
          <a:lstStyle/>
          <a:p>
            <a:fld id="{E5695B0E-0928-4E45-A6D1-6629F184B1E5}" type="datetime1">
              <a:rPr lang="it-IT" smtClean="0"/>
              <a:pPr/>
              <a:t>31/07/2014</a:t>
            </a:fld>
            <a:endParaRPr lang="en-US" smtClean="0"/>
          </a:p>
        </p:txBody>
      </p:sp>
      <p:sp>
        <p:nvSpPr>
          <p:cNvPr id="6147" name="Rectangle 6"/>
          <p:cNvSpPr>
            <a:spLocks noGrp="1" noChangeArrowheads="1"/>
          </p:cNvSpPr>
          <p:nvPr>
            <p:ph type="ftr" sz="quarter" idx="4"/>
          </p:nvPr>
        </p:nvSpPr>
        <p:spPr>
          <a:noFill/>
        </p:spPr>
        <p:txBody>
          <a:bodyPr/>
          <a:lstStyle/>
          <a:p>
            <a:r>
              <a:rPr lang="zh-SG" smtClean="0"/>
              <a:t>© BIP. 2008</a:t>
            </a:r>
            <a:endParaRPr lang="en-US" smtClean="0">
              <a:ea typeface="SimSun" pitchFamily="2" charset="-122"/>
            </a:endParaRPr>
          </a:p>
        </p:txBody>
      </p:sp>
      <p:sp>
        <p:nvSpPr>
          <p:cNvPr id="6148" name="Rectangle 7"/>
          <p:cNvSpPr>
            <a:spLocks noGrp="1" noChangeArrowheads="1"/>
          </p:cNvSpPr>
          <p:nvPr>
            <p:ph type="sldNum" sz="quarter" idx="5"/>
          </p:nvPr>
        </p:nvSpPr>
        <p:spPr>
          <a:noFill/>
        </p:spPr>
        <p:txBody>
          <a:bodyPr/>
          <a:lstStyle/>
          <a:p>
            <a:fld id="{B9C867B5-E0DC-4A46-AB0D-EC8F4E839630}" type="slidenum">
              <a:rPr lang="it-IT" altLang="zh-SG" smtClean="0"/>
              <a:pPr/>
              <a:t>0</a:t>
            </a:fld>
            <a:endParaRPr lang="en-US" smtClean="0">
              <a:ea typeface="SimSun" pitchFamily="2" charset="-122"/>
            </a:endParaRPr>
          </a:p>
        </p:txBody>
      </p:sp>
      <p:sp>
        <p:nvSpPr>
          <p:cNvPr id="6149" name="Rectangle 2"/>
          <p:cNvSpPr>
            <a:spLocks noGrp="1" noRot="1" noChangeAspect="1" noChangeArrowheads="1" noTextEdit="1"/>
          </p:cNvSpPr>
          <p:nvPr>
            <p:ph type="sldImg"/>
          </p:nvPr>
        </p:nvSpPr>
        <p:spPr>
          <a:ln/>
        </p:spPr>
      </p:sp>
      <p:sp>
        <p:nvSpPr>
          <p:cNvPr id="6150" name="Rectangle 3"/>
          <p:cNvSpPr>
            <a:spLocks noGrp="1" noChangeArrowheads="1"/>
          </p:cNvSpPr>
          <p:nvPr>
            <p:ph type="body" idx="1"/>
          </p:nvPr>
        </p:nvSpPr>
        <p:spPr>
          <a:noFill/>
          <a:ln w="9525"/>
        </p:spPr>
        <p:txBody>
          <a:bodyPr/>
          <a:lstStyle/>
          <a:p>
            <a:pPr marL="0" indent="0" eaLnBrk="1" hangingPunct="1">
              <a:spcAft>
                <a:spcPct val="0"/>
              </a:spcAft>
              <a:buClrTx/>
              <a:buNone/>
            </a:pPr>
            <a:endParaRPr lang="en-CA" sz="2400" dirty="0" smtClean="0">
              <a:latin typeface="Times New Roman" pitchFamily="18"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9</a:t>
            </a:fld>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2"/>
          <p:cNvSpPr>
            <a:spLocks noGrp="1" noChangeArrowheads="1"/>
          </p:cNvSpPr>
          <p:nvPr>
            <p:ph type="sldNum" sz="quarter"/>
          </p:nvPr>
        </p:nvSpPr>
        <p:spPr>
          <a:noFill/>
        </p:spPr>
        <p:txBody>
          <a:bodyPr/>
          <a:lstStyle/>
          <a:p>
            <a:fld id="{F955C840-FB6B-4403-AF02-283A5FE181CF}" type="slidenum">
              <a:rPr lang="it-IT" smtClean="0">
                <a:latin typeface="Times New Roman" pitchFamily="18" charset="0"/>
              </a:rPr>
              <a:pPr/>
              <a:t>10</a:t>
            </a:fld>
            <a:endParaRPr lang="it-IT" smtClean="0">
              <a:latin typeface="Times New Roman" pitchFamily="18" charset="0"/>
            </a:endParaRPr>
          </a:p>
        </p:txBody>
      </p:sp>
      <p:sp>
        <p:nvSpPr>
          <p:cNvPr id="58371" name="Text Box 1"/>
          <p:cNvSpPr txBox="1">
            <a:spLocks noChangeArrowheads="1"/>
          </p:cNvSpPr>
          <p:nvPr/>
        </p:nvSpPr>
        <p:spPr bwMode="auto">
          <a:xfrm>
            <a:off x="3850443" y="9430091"/>
            <a:ext cx="2945659" cy="496411"/>
          </a:xfrm>
          <a:prstGeom prst="rect">
            <a:avLst/>
          </a:prstGeom>
          <a:noFill/>
          <a:ln w="9525">
            <a:noFill/>
            <a:round/>
            <a:headEnd/>
            <a:tailEnd/>
          </a:ln>
        </p:spPr>
        <p:txBody>
          <a:bodyPr lIns="91656" tIns="47661" rIns="91656" bIns="47661" anchor="b"/>
          <a:lstStyle/>
          <a:p>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fld id="{CEC2A279-C3CD-4368-8694-1DBC7AA2762C}" type="slidenum">
              <a:rPr lang="it-IT" sz="1200">
                <a:solidFill>
                  <a:srgbClr val="000000"/>
                </a:solidFill>
              </a:rPr>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t>10</a:t>
            </a:fld>
            <a:endParaRPr lang="it-IT" sz="1200" dirty="0">
              <a:solidFill>
                <a:srgbClr val="000000"/>
              </a:solidFill>
            </a:endParaRPr>
          </a:p>
        </p:txBody>
      </p:sp>
      <p:sp>
        <p:nvSpPr>
          <p:cNvPr id="58372" name="Rectangle 2"/>
          <p:cNvSpPr>
            <a:spLocks noGrp="1" noRot="1" noChangeAspect="1" noChangeArrowheads="1" noTextEdit="1"/>
          </p:cNvSpPr>
          <p:nvPr>
            <p:ph type="sldImg"/>
          </p:nvPr>
        </p:nvSpPr>
        <p:spPr>
          <a:xfrm>
            <a:off x="715963" y="744538"/>
            <a:ext cx="5380037" cy="3724275"/>
          </a:xfrm>
          <a:solidFill>
            <a:srgbClr val="FFFFFF"/>
          </a:solidFill>
          <a:ln/>
        </p:spPr>
      </p:sp>
      <p:sp>
        <p:nvSpPr>
          <p:cNvPr id="58373" name="Text Box 3"/>
          <p:cNvSpPr>
            <a:spLocks noGrp="1" noChangeArrowheads="1"/>
          </p:cNvSpPr>
          <p:nvPr>
            <p:ph type="body" idx="1"/>
          </p:nvPr>
        </p:nvSpPr>
        <p:spPr>
          <a:xfrm>
            <a:off x="681342" y="4717631"/>
            <a:ext cx="5434993" cy="4465977"/>
          </a:xfrm>
          <a:noFill/>
          <a:ln/>
        </p:spPr>
        <p:txBody>
          <a:bodyPr/>
          <a:lstStyle/>
          <a:p>
            <a:pPr>
              <a:spcBef>
                <a:spcPts val="458"/>
              </a:spcBef>
              <a:buClrTx/>
              <a:buNone/>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r>
              <a:rPr lang="it-IT" dirty="0" smtClean="0">
                <a:latin typeface="Calibri" pitchFamily="34" charset="0"/>
                <a:cs typeface="Arial Unicode MS" charset="0"/>
              </a:rPr>
              <a:t>Arricchire illustrazione slide con contenuti articolo Azero n_6 e sintesi UE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11</a:t>
            </a:fld>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2"/>
          <p:cNvSpPr>
            <a:spLocks noGrp="1" noChangeArrowheads="1"/>
          </p:cNvSpPr>
          <p:nvPr>
            <p:ph type="sldNum" sz="quarter"/>
          </p:nvPr>
        </p:nvSpPr>
        <p:spPr>
          <a:noFill/>
        </p:spPr>
        <p:txBody>
          <a:bodyPr/>
          <a:lstStyle/>
          <a:p>
            <a:fld id="{F955C840-FB6B-4403-AF02-283A5FE181CF}" type="slidenum">
              <a:rPr lang="it-IT" smtClean="0">
                <a:latin typeface="Times New Roman" pitchFamily="18" charset="0"/>
              </a:rPr>
              <a:pPr/>
              <a:t>12</a:t>
            </a:fld>
            <a:endParaRPr lang="it-IT" smtClean="0">
              <a:latin typeface="Times New Roman" pitchFamily="18" charset="0"/>
            </a:endParaRPr>
          </a:p>
        </p:txBody>
      </p:sp>
      <p:sp>
        <p:nvSpPr>
          <p:cNvPr id="58371" name="Text Box 1"/>
          <p:cNvSpPr txBox="1">
            <a:spLocks noChangeArrowheads="1"/>
          </p:cNvSpPr>
          <p:nvPr/>
        </p:nvSpPr>
        <p:spPr bwMode="auto">
          <a:xfrm>
            <a:off x="3850443" y="9430091"/>
            <a:ext cx="2945659" cy="496411"/>
          </a:xfrm>
          <a:prstGeom prst="rect">
            <a:avLst/>
          </a:prstGeom>
          <a:noFill/>
          <a:ln w="9525">
            <a:noFill/>
            <a:round/>
            <a:headEnd/>
            <a:tailEnd/>
          </a:ln>
        </p:spPr>
        <p:txBody>
          <a:bodyPr lIns="91656" tIns="47661" rIns="91656" bIns="47661" anchor="b"/>
          <a:lstStyle/>
          <a:p>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fld id="{CEC2A279-C3CD-4368-8694-1DBC7AA2762C}" type="slidenum">
              <a:rPr lang="it-IT" sz="1200">
                <a:solidFill>
                  <a:srgbClr val="000000"/>
                </a:solidFill>
              </a:rPr>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t>12</a:t>
            </a:fld>
            <a:endParaRPr lang="it-IT" sz="1200" dirty="0">
              <a:solidFill>
                <a:srgbClr val="000000"/>
              </a:solidFill>
            </a:endParaRPr>
          </a:p>
        </p:txBody>
      </p:sp>
      <p:sp>
        <p:nvSpPr>
          <p:cNvPr id="58372" name="Rectangle 2"/>
          <p:cNvSpPr>
            <a:spLocks noGrp="1" noRot="1" noChangeAspect="1" noChangeArrowheads="1" noTextEdit="1"/>
          </p:cNvSpPr>
          <p:nvPr>
            <p:ph type="sldImg"/>
          </p:nvPr>
        </p:nvSpPr>
        <p:spPr>
          <a:xfrm>
            <a:off x="715963" y="744538"/>
            <a:ext cx="5380037" cy="3724275"/>
          </a:xfrm>
          <a:solidFill>
            <a:srgbClr val="FFFFFF"/>
          </a:solidFill>
          <a:ln/>
        </p:spPr>
      </p:sp>
      <p:sp>
        <p:nvSpPr>
          <p:cNvPr id="58373" name="Text Box 3"/>
          <p:cNvSpPr>
            <a:spLocks noGrp="1" noChangeArrowheads="1"/>
          </p:cNvSpPr>
          <p:nvPr>
            <p:ph type="body" idx="1"/>
          </p:nvPr>
        </p:nvSpPr>
        <p:spPr>
          <a:xfrm>
            <a:off x="681342" y="4717631"/>
            <a:ext cx="5434993" cy="4465977"/>
          </a:xfrm>
          <a:noFill/>
          <a:ln/>
        </p:spPr>
        <p:txBody>
          <a:bodyPr/>
          <a:lstStyle/>
          <a:p>
            <a:pPr>
              <a:spcBef>
                <a:spcPts val="458"/>
              </a:spcBef>
              <a:buClrTx/>
              <a:buNone/>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r>
              <a:rPr lang="it-IT" dirty="0" smtClean="0">
                <a:latin typeface="Calibri" pitchFamily="34" charset="0"/>
                <a:cs typeface="Arial Unicode MS" charset="0"/>
              </a:rPr>
              <a:t>Arricchire illustrazione slide con contenuti articolo Azero n_6 e sintesi 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2"/>
          <p:cNvSpPr>
            <a:spLocks noGrp="1" noChangeArrowheads="1"/>
          </p:cNvSpPr>
          <p:nvPr>
            <p:ph type="sldNum" sz="quarter"/>
          </p:nvPr>
        </p:nvSpPr>
        <p:spPr>
          <a:noFill/>
        </p:spPr>
        <p:txBody>
          <a:bodyPr/>
          <a:lstStyle/>
          <a:p>
            <a:fld id="{F955C840-FB6B-4403-AF02-283A5FE181CF}" type="slidenum">
              <a:rPr lang="it-IT" smtClean="0">
                <a:latin typeface="Times New Roman" pitchFamily="18" charset="0"/>
              </a:rPr>
              <a:pPr/>
              <a:t>13</a:t>
            </a:fld>
            <a:endParaRPr lang="it-IT" smtClean="0">
              <a:latin typeface="Times New Roman" pitchFamily="18" charset="0"/>
            </a:endParaRPr>
          </a:p>
        </p:txBody>
      </p:sp>
      <p:sp>
        <p:nvSpPr>
          <p:cNvPr id="58371" name="Text Box 1"/>
          <p:cNvSpPr txBox="1">
            <a:spLocks noChangeArrowheads="1"/>
          </p:cNvSpPr>
          <p:nvPr/>
        </p:nvSpPr>
        <p:spPr bwMode="auto">
          <a:xfrm>
            <a:off x="3850443" y="9430091"/>
            <a:ext cx="2945659" cy="496411"/>
          </a:xfrm>
          <a:prstGeom prst="rect">
            <a:avLst/>
          </a:prstGeom>
          <a:noFill/>
          <a:ln w="9525">
            <a:noFill/>
            <a:round/>
            <a:headEnd/>
            <a:tailEnd/>
          </a:ln>
        </p:spPr>
        <p:txBody>
          <a:bodyPr lIns="91656" tIns="47661" rIns="91656" bIns="47661" anchor="b"/>
          <a:lstStyle/>
          <a:p>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fld id="{CEC2A279-C3CD-4368-8694-1DBC7AA2762C}" type="slidenum">
              <a:rPr lang="it-IT" sz="1200">
                <a:solidFill>
                  <a:srgbClr val="000000"/>
                </a:solidFill>
              </a:rPr>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t>13</a:t>
            </a:fld>
            <a:endParaRPr lang="it-IT" sz="1200" dirty="0">
              <a:solidFill>
                <a:srgbClr val="000000"/>
              </a:solidFill>
            </a:endParaRPr>
          </a:p>
        </p:txBody>
      </p:sp>
      <p:sp>
        <p:nvSpPr>
          <p:cNvPr id="58372" name="Rectangle 2"/>
          <p:cNvSpPr>
            <a:spLocks noGrp="1" noRot="1" noChangeAspect="1" noChangeArrowheads="1" noTextEdit="1"/>
          </p:cNvSpPr>
          <p:nvPr>
            <p:ph type="sldImg"/>
          </p:nvPr>
        </p:nvSpPr>
        <p:spPr>
          <a:xfrm>
            <a:off x="715963" y="744538"/>
            <a:ext cx="5380037" cy="3724275"/>
          </a:xfrm>
          <a:solidFill>
            <a:srgbClr val="FFFFFF"/>
          </a:solidFill>
          <a:ln/>
        </p:spPr>
      </p:sp>
      <p:sp>
        <p:nvSpPr>
          <p:cNvPr id="58373" name="Text Box 3"/>
          <p:cNvSpPr>
            <a:spLocks noGrp="1" noChangeArrowheads="1"/>
          </p:cNvSpPr>
          <p:nvPr>
            <p:ph type="body" idx="1"/>
          </p:nvPr>
        </p:nvSpPr>
        <p:spPr>
          <a:xfrm>
            <a:off x="681342" y="4717631"/>
            <a:ext cx="5434993" cy="4465977"/>
          </a:xfrm>
          <a:noFill/>
          <a:ln/>
        </p:spPr>
        <p:txBody>
          <a:bodyPr/>
          <a:lstStyle/>
          <a:p>
            <a:pPr>
              <a:spcBef>
                <a:spcPts val="458"/>
              </a:spcBef>
              <a:buClrTx/>
              <a:buNone/>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r>
              <a:rPr lang="it-IT" dirty="0" smtClean="0">
                <a:latin typeface="Calibri" pitchFamily="34" charset="0"/>
                <a:cs typeface="Arial Unicode MS" charset="0"/>
              </a:rPr>
              <a:t>Arricchire illustrazione slide con contenuti articolo Azero n_6 e sintesi UE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2"/>
          <p:cNvSpPr>
            <a:spLocks noGrp="1" noChangeArrowheads="1"/>
          </p:cNvSpPr>
          <p:nvPr>
            <p:ph type="sldNum" sz="quarter"/>
          </p:nvPr>
        </p:nvSpPr>
        <p:spPr>
          <a:noFill/>
        </p:spPr>
        <p:txBody>
          <a:bodyPr/>
          <a:lstStyle/>
          <a:p>
            <a:fld id="{F955C840-FB6B-4403-AF02-283A5FE181CF}" type="slidenum">
              <a:rPr lang="it-IT" smtClean="0">
                <a:latin typeface="Times New Roman" pitchFamily="18" charset="0"/>
              </a:rPr>
              <a:pPr/>
              <a:t>14</a:t>
            </a:fld>
            <a:endParaRPr lang="it-IT" smtClean="0">
              <a:latin typeface="Times New Roman" pitchFamily="18" charset="0"/>
            </a:endParaRPr>
          </a:p>
        </p:txBody>
      </p:sp>
      <p:sp>
        <p:nvSpPr>
          <p:cNvPr id="58371" name="Text Box 1"/>
          <p:cNvSpPr txBox="1">
            <a:spLocks noChangeArrowheads="1"/>
          </p:cNvSpPr>
          <p:nvPr/>
        </p:nvSpPr>
        <p:spPr bwMode="auto">
          <a:xfrm>
            <a:off x="3850443" y="9430091"/>
            <a:ext cx="2945659" cy="496411"/>
          </a:xfrm>
          <a:prstGeom prst="rect">
            <a:avLst/>
          </a:prstGeom>
          <a:noFill/>
          <a:ln w="9525">
            <a:noFill/>
            <a:round/>
            <a:headEnd/>
            <a:tailEnd/>
          </a:ln>
        </p:spPr>
        <p:txBody>
          <a:bodyPr lIns="91656" tIns="47661" rIns="91656" bIns="47661" anchor="b"/>
          <a:lstStyle/>
          <a:p>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fld id="{CEC2A279-C3CD-4368-8694-1DBC7AA2762C}" type="slidenum">
              <a:rPr lang="it-IT" sz="1200">
                <a:solidFill>
                  <a:srgbClr val="000000"/>
                </a:solidFill>
              </a:rPr>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t>14</a:t>
            </a:fld>
            <a:endParaRPr lang="it-IT" sz="1200" dirty="0">
              <a:solidFill>
                <a:srgbClr val="000000"/>
              </a:solidFill>
            </a:endParaRPr>
          </a:p>
        </p:txBody>
      </p:sp>
      <p:sp>
        <p:nvSpPr>
          <p:cNvPr id="58372" name="Rectangle 2"/>
          <p:cNvSpPr>
            <a:spLocks noGrp="1" noRot="1" noChangeAspect="1" noChangeArrowheads="1" noTextEdit="1"/>
          </p:cNvSpPr>
          <p:nvPr>
            <p:ph type="sldImg"/>
          </p:nvPr>
        </p:nvSpPr>
        <p:spPr>
          <a:xfrm>
            <a:off x="715963" y="744538"/>
            <a:ext cx="5380037" cy="3724275"/>
          </a:xfrm>
          <a:solidFill>
            <a:srgbClr val="FFFFFF"/>
          </a:solidFill>
          <a:ln/>
        </p:spPr>
      </p:sp>
      <p:sp>
        <p:nvSpPr>
          <p:cNvPr id="58373" name="Text Box 3"/>
          <p:cNvSpPr>
            <a:spLocks noGrp="1" noChangeArrowheads="1"/>
          </p:cNvSpPr>
          <p:nvPr>
            <p:ph type="body" idx="1"/>
          </p:nvPr>
        </p:nvSpPr>
        <p:spPr>
          <a:xfrm>
            <a:off x="681342" y="4717631"/>
            <a:ext cx="5434993" cy="4465977"/>
          </a:xfrm>
          <a:noFill/>
          <a:ln/>
        </p:spPr>
        <p:txBody>
          <a:bodyPr/>
          <a:lstStyle/>
          <a:p>
            <a:pPr>
              <a:spcBef>
                <a:spcPts val="458"/>
              </a:spcBef>
              <a:buClrTx/>
              <a:buNone/>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r>
              <a:rPr lang="it-IT" dirty="0" smtClean="0">
                <a:latin typeface="Calibri" pitchFamily="34" charset="0"/>
                <a:cs typeface="Arial Unicode MS" charset="0"/>
              </a:rPr>
              <a:t>Arricchire illustrazione slide con contenuti articolo Azero n_6 e sintesi UE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2"/>
          <p:cNvSpPr>
            <a:spLocks noGrp="1" noChangeArrowheads="1"/>
          </p:cNvSpPr>
          <p:nvPr>
            <p:ph type="sldNum" sz="quarter"/>
          </p:nvPr>
        </p:nvSpPr>
        <p:spPr>
          <a:noFill/>
        </p:spPr>
        <p:txBody>
          <a:bodyPr/>
          <a:lstStyle/>
          <a:p>
            <a:fld id="{F955C840-FB6B-4403-AF02-283A5FE181CF}" type="slidenum">
              <a:rPr lang="it-IT" smtClean="0">
                <a:latin typeface="Times New Roman" pitchFamily="18" charset="0"/>
              </a:rPr>
              <a:pPr/>
              <a:t>15</a:t>
            </a:fld>
            <a:endParaRPr lang="it-IT" smtClean="0">
              <a:latin typeface="Times New Roman" pitchFamily="18" charset="0"/>
            </a:endParaRPr>
          </a:p>
        </p:txBody>
      </p:sp>
      <p:sp>
        <p:nvSpPr>
          <p:cNvPr id="58371" name="Text Box 1"/>
          <p:cNvSpPr txBox="1">
            <a:spLocks noChangeArrowheads="1"/>
          </p:cNvSpPr>
          <p:nvPr/>
        </p:nvSpPr>
        <p:spPr bwMode="auto">
          <a:xfrm>
            <a:off x="3850443" y="9430091"/>
            <a:ext cx="2945659" cy="496411"/>
          </a:xfrm>
          <a:prstGeom prst="rect">
            <a:avLst/>
          </a:prstGeom>
          <a:noFill/>
          <a:ln w="9525">
            <a:noFill/>
            <a:round/>
            <a:headEnd/>
            <a:tailEnd/>
          </a:ln>
        </p:spPr>
        <p:txBody>
          <a:bodyPr lIns="91656" tIns="47661" rIns="91656" bIns="47661" anchor="b"/>
          <a:lstStyle/>
          <a:p>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fld id="{CEC2A279-C3CD-4368-8694-1DBC7AA2762C}" type="slidenum">
              <a:rPr lang="it-IT" sz="1200">
                <a:solidFill>
                  <a:srgbClr val="000000"/>
                </a:solidFill>
              </a:rPr>
              <a:pPr>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t>15</a:t>
            </a:fld>
            <a:endParaRPr lang="it-IT" sz="1200" dirty="0">
              <a:solidFill>
                <a:srgbClr val="000000"/>
              </a:solidFill>
            </a:endParaRPr>
          </a:p>
        </p:txBody>
      </p:sp>
      <p:sp>
        <p:nvSpPr>
          <p:cNvPr id="58372" name="Rectangle 2"/>
          <p:cNvSpPr>
            <a:spLocks noGrp="1" noRot="1" noChangeAspect="1" noChangeArrowheads="1" noTextEdit="1"/>
          </p:cNvSpPr>
          <p:nvPr>
            <p:ph type="sldImg"/>
          </p:nvPr>
        </p:nvSpPr>
        <p:spPr>
          <a:xfrm>
            <a:off x="715963" y="744538"/>
            <a:ext cx="5380037" cy="3724275"/>
          </a:xfrm>
          <a:solidFill>
            <a:srgbClr val="FFFFFF"/>
          </a:solidFill>
          <a:ln/>
        </p:spPr>
      </p:sp>
      <p:sp>
        <p:nvSpPr>
          <p:cNvPr id="58373" name="Text Box 3"/>
          <p:cNvSpPr>
            <a:spLocks noGrp="1" noChangeArrowheads="1"/>
          </p:cNvSpPr>
          <p:nvPr>
            <p:ph type="body" idx="1"/>
          </p:nvPr>
        </p:nvSpPr>
        <p:spPr>
          <a:xfrm>
            <a:off x="681342" y="4717631"/>
            <a:ext cx="5434993" cy="4465977"/>
          </a:xfrm>
          <a:noFill/>
          <a:ln/>
        </p:spPr>
        <p:txBody>
          <a:bodyPr/>
          <a:lstStyle/>
          <a:p>
            <a:pPr>
              <a:spcBef>
                <a:spcPts val="458"/>
              </a:spcBef>
              <a:buClrTx/>
              <a:buNone/>
              <a:tabLst>
                <a:tab pos="0" algn="l"/>
                <a:tab pos="455912" algn="l"/>
                <a:tab pos="913442" algn="l"/>
                <a:tab pos="1370970" algn="l"/>
                <a:tab pos="1828500" algn="l"/>
                <a:tab pos="2286028" algn="l"/>
                <a:tab pos="2743557" algn="l"/>
                <a:tab pos="3201086" algn="l"/>
                <a:tab pos="3658615" algn="l"/>
                <a:tab pos="4116144" algn="l"/>
                <a:tab pos="4573673" algn="l"/>
                <a:tab pos="5031202" algn="l"/>
                <a:tab pos="5488731" algn="l"/>
                <a:tab pos="5946259" algn="l"/>
                <a:tab pos="6403789" algn="l"/>
                <a:tab pos="6861317" algn="l"/>
                <a:tab pos="7318847" algn="l"/>
                <a:tab pos="7776375" algn="l"/>
                <a:tab pos="8233905" algn="l"/>
                <a:tab pos="8691433" algn="l"/>
                <a:tab pos="9148962" algn="l"/>
              </a:tabLst>
            </a:pPr>
            <a:r>
              <a:rPr lang="it-IT" dirty="0" smtClean="0">
                <a:latin typeface="Calibri" pitchFamily="34" charset="0"/>
                <a:cs typeface="Arial Unicode MS" charset="0"/>
              </a:rPr>
              <a:t>Arricchire illustrazione slide con contenuti articolo Azero n_6 e sintesi UE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16</a:t>
            </a:fld>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17</a:t>
            </a:fld>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18</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egnaposto immagine diapositiva 1"/>
          <p:cNvSpPr>
            <a:spLocks noGrp="1" noRot="1" noChangeAspect="1" noTextEdit="1"/>
          </p:cNvSpPr>
          <p:nvPr>
            <p:ph type="sldImg"/>
          </p:nvPr>
        </p:nvSpPr>
        <p:spPr>
          <a:ln/>
        </p:spPr>
      </p:sp>
      <p:sp>
        <p:nvSpPr>
          <p:cNvPr id="499715" name="Segnaposto note 2"/>
          <p:cNvSpPr>
            <a:spLocks noGrp="1"/>
          </p:cNvSpPr>
          <p:nvPr>
            <p:ph type="body" idx="1"/>
          </p:nvPr>
        </p:nvSpPr>
        <p:spPr>
          <a:noFill/>
          <a:ln/>
        </p:spPr>
        <p:txBody>
          <a:bodyPr/>
          <a:lstStyle/>
          <a:p>
            <a:pPr>
              <a:spcBef>
                <a:spcPct val="0"/>
              </a:spcBef>
            </a:pPr>
            <a:endParaRPr lang="it-IT" smtClean="0"/>
          </a:p>
        </p:txBody>
      </p:sp>
      <p:sp>
        <p:nvSpPr>
          <p:cNvPr id="499716" name="Segnaposto numero diapositiva 3"/>
          <p:cNvSpPr>
            <a:spLocks noGrp="1"/>
          </p:cNvSpPr>
          <p:nvPr>
            <p:ph type="sldNum" sz="quarter" idx="5"/>
          </p:nvPr>
        </p:nvSpPr>
        <p:spPr>
          <a:noFill/>
        </p:spPr>
        <p:txBody>
          <a:bodyPr/>
          <a:lstStyle/>
          <a:p>
            <a:fld id="{7D1B1D71-6A21-4E7E-81D3-0124513AB66F}" type="slidenum">
              <a:rPr lang="it-IT" smtClean="0"/>
              <a:pPr/>
              <a:t>1</a:t>
            </a:fld>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19</a:t>
            </a:fld>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Segnaposto immagine diapositiva 1"/>
          <p:cNvSpPr>
            <a:spLocks noGrp="1" noRot="1" noChangeAspect="1" noTextEdit="1"/>
          </p:cNvSpPr>
          <p:nvPr>
            <p:ph type="sldImg"/>
          </p:nvPr>
        </p:nvSpPr>
        <p:spPr>
          <a:ln/>
        </p:spPr>
      </p:sp>
      <p:sp>
        <p:nvSpPr>
          <p:cNvPr id="939011" name="Segnaposto note 2"/>
          <p:cNvSpPr>
            <a:spLocks noGrp="1"/>
          </p:cNvSpPr>
          <p:nvPr>
            <p:ph type="body" idx="1"/>
          </p:nvPr>
        </p:nvSpPr>
        <p:spPr>
          <a:noFill/>
          <a:ln/>
        </p:spPr>
        <p:txBody>
          <a:bodyPr/>
          <a:lstStyle/>
          <a:p>
            <a:pPr eaLnBrk="1" hangingPunct="1"/>
            <a:endParaRPr lang="it-IT" smtClean="0"/>
          </a:p>
        </p:txBody>
      </p:sp>
      <p:sp>
        <p:nvSpPr>
          <p:cNvPr id="939012" name="Segnaposto numero diapositiva 3"/>
          <p:cNvSpPr>
            <a:spLocks noGrp="1"/>
          </p:cNvSpPr>
          <p:nvPr>
            <p:ph type="sldNum" sz="quarter" idx="5"/>
          </p:nvPr>
        </p:nvSpPr>
        <p:spPr>
          <a:noFill/>
        </p:spPr>
        <p:txBody>
          <a:bodyPr/>
          <a:lstStyle/>
          <a:p>
            <a:fld id="{9F3D2216-48C7-4557-AA06-38069871E90B}" type="slidenum">
              <a:rPr lang="it-IT" smtClean="0"/>
              <a:pPr/>
              <a:t>20</a:t>
            </a:fld>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782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
        <p:nvSpPr>
          <p:cNvPr id="631812" name="Segnaposto numero diapositiva 3"/>
          <p:cNvSpPr>
            <a:spLocks noGrp="1"/>
          </p:cNvSpPr>
          <p:nvPr>
            <p:ph type="sldNum" sz="quarter" idx="5"/>
          </p:nvPr>
        </p:nvSpPr>
        <p:spPr/>
        <p:txBody>
          <a:bodyPr/>
          <a:lstStyle/>
          <a:p>
            <a:pPr>
              <a:defRPr/>
            </a:pPr>
            <a:fld id="{C779E233-52E8-4170-BF7B-8B1BB4346654}" type="slidenum">
              <a:rPr lang="it-IT" smtClean="0"/>
              <a:pPr>
                <a:defRPr/>
              </a:pPr>
              <a:t>21</a:t>
            </a:fld>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Segnaposto immagine diapositiva 1"/>
          <p:cNvSpPr>
            <a:spLocks noGrp="1" noRot="1" noChangeAspect="1" noTextEdit="1"/>
          </p:cNvSpPr>
          <p:nvPr>
            <p:ph type="sldImg"/>
          </p:nvPr>
        </p:nvSpPr>
        <p:spPr>
          <a:ln/>
        </p:spPr>
      </p:sp>
      <p:sp>
        <p:nvSpPr>
          <p:cNvPr id="645123" name="Segnaposto note 2"/>
          <p:cNvSpPr>
            <a:spLocks noGrp="1"/>
          </p:cNvSpPr>
          <p:nvPr>
            <p:ph type="body" idx="1"/>
          </p:nvPr>
        </p:nvSpPr>
        <p:spPr>
          <a:noFill/>
          <a:ln/>
        </p:spPr>
        <p:txBody>
          <a:bodyPr/>
          <a:lstStyle/>
          <a:p>
            <a:endParaRPr lang="it-IT" smtClean="0"/>
          </a:p>
        </p:txBody>
      </p:sp>
      <p:sp>
        <p:nvSpPr>
          <p:cNvPr id="645124" name="Segnaposto numero diapositiva 3"/>
          <p:cNvSpPr>
            <a:spLocks noGrp="1"/>
          </p:cNvSpPr>
          <p:nvPr>
            <p:ph type="sldNum" sz="quarter" idx="5"/>
          </p:nvPr>
        </p:nvSpPr>
        <p:spPr>
          <a:noFill/>
        </p:spPr>
        <p:txBody>
          <a:bodyPr/>
          <a:lstStyle/>
          <a:p>
            <a:fld id="{04709A30-CA7F-4DA0-AEF5-7C802482079B}" type="slidenum">
              <a:rPr lang="it-IT" smtClean="0"/>
              <a:pPr/>
              <a:t>22</a:t>
            </a:fld>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egnaposto immagine diapositiva 1"/>
          <p:cNvSpPr>
            <a:spLocks noGrp="1" noRot="1" noChangeAspect="1" noTextEdit="1"/>
          </p:cNvSpPr>
          <p:nvPr>
            <p:ph type="sldImg"/>
          </p:nvPr>
        </p:nvSpPr>
        <p:spPr>
          <a:ln/>
        </p:spPr>
      </p:sp>
      <p:sp>
        <p:nvSpPr>
          <p:cNvPr id="646147" name="Segnaposto note 2"/>
          <p:cNvSpPr>
            <a:spLocks noGrp="1"/>
          </p:cNvSpPr>
          <p:nvPr>
            <p:ph type="body" idx="1"/>
          </p:nvPr>
        </p:nvSpPr>
        <p:spPr>
          <a:noFill/>
          <a:ln/>
        </p:spPr>
        <p:txBody>
          <a:bodyPr/>
          <a:lstStyle/>
          <a:p>
            <a:endParaRPr lang="it-IT" smtClean="0"/>
          </a:p>
        </p:txBody>
      </p:sp>
      <p:sp>
        <p:nvSpPr>
          <p:cNvPr id="646148" name="Segnaposto numero diapositiva 3"/>
          <p:cNvSpPr>
            <a:spLocks noGrp="1"/>
          </p:cNvSpPr>
          <p:nvPr>
            <p:ph type="sldNum" sz="quarter" idx="5"/>
          </p:nvPr>
        </p:nvSpPr>
        <p:spPr>
          <a:noFill/>
        </p:spPr>
        <p:txBody>
          <a:bodyPr/>
          <a:lstStyle/>
          <a:p>
            <a:fld id="{B1F16C98-0DCD-41B7-A219-13FDB498F175}" type="slidenum">
              <a:rPr lang="it-IT" smtClean="0"/>
              <a:pPr/>
              <a:t>23</a:t>
            </a:fld>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Segnaposto immagine diapositiva 1"/>
          <p:cNvSpPr>
            <a:spLocks noGrp="1" noRot="1" noChangeAspect="1" noTextEdit="1"/>
          </p:cNvSpPr>
          <p:nvPr>
            <p:ph type="sldImg"/>
          </p:nvPr>
        </p:nvSpPr>
        <p:spPr>
          <a:ln/>
        </p:spPr>
      </p:sp>
      <p:sp>
        <p:nvSpPr>
          <p:cNvPr id="647171" name="Segnaposto note 2"/>
          <p:cNvSpPr>
            <a:spLocks noGrp="1"/>
          </p:cNvSpPr>
          <p:nvPr>
            <p:ph type="body" idx="1"/>
          </p:nvPr>
        </p:nvSpPr>
        <p:spPr>
          <a:noFill/>
          <a:ln/>
        </p:spPr>
        <p:txBody>
          <a:bodyPr/>
          <a:lstStyle/>
          <a:p>
            <a:endParaRPr lang="it-IT" smtClean="0"/>
          </a:p>
        </p:txBody>
      </p:sp>
      <p:sp>
        <p:nvSpPr>
          <p:cNvPr id="647172" name="Segnaposto numero diapositiva 3"/>
          <p:cNvSpPr>
            <a:spLocks noGrp="1"/>
          </p:cNvSpPr>
          <p:nvPr>
            <p:ph type="sldNum" sz="quarter" idx="5"/>
          </p:nvPr>
        </p:nvSpPr>
        <p:spPr>
          <a:noFill/>
        </p:spPr>
        <p:txBody>
          <a:bodyPr/>
          <a:lstStyle/>
          <a:p>
            <a:fld id="{27E83931-A974-4309-95D9-A2BFD559ED4B}" type="slidenum">
              <a:rPr lang="it-IT" smtClean="0"/>
              <a:pPr/>
              <a:t>24</a:t>
            </a:fld>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p:cNvSpPr>
            <a:spLocks noGrp="1" noRot="1" noChangeAspect="1" noTextEdit="1"/>
          </p:cNvSpPr>
          <p:nvPr>
            <p:ph type="sldImg"/>
          </p:nvPr>
        </p:nvSpPr>
        <p:spPr>
          <a:ln/>
        </p:spPr>
      </p:sp>
      <p:sp>
        <p:nvSpPr>
          <p:cNvPr id="211971" name="Segnaposto note 2"/>
          <p:cNvSpPr>
            <a:spLocks noGrp="1"/>
          </p:cNvSpPr>
          <p:nvPr>
            <p:ph type="body" idx="1"/>
          </p:nvPr>
        </p:nvSpPr>
        <p:spPr>
          <a:noFill/>
          <a:ln/>
        </p:spPr>
        <p:txBody>
          <a:bodyPr/>
          <a:lstStyle/>
          <a:p>
            <a:pPr>
              <a:spcBef>
                <a:spcPct val="0"/>
              </a:spcBef>
            </a:pPr>
            <a:endParaRPr lang="it-IT" smtClean="0"/>
          </a:p>
        </p:txBody>
      </p:sp>
      <p:sp>
        <p:nvSpPr>
          <p:cNvPr id="211972" name="Segnaposto numero diapositiva 3"/>
          <p:cNvSpPr>
            <a:spLocks noGrp="1"/>
          </p:cNvSpPr>
          <p:nvPr>
            <p:ph type="sldNum" sz="quarter" idx="5"/>
          </p:nvPr>
        </p:nvSpPr>
        <p:spPr>
          <a:noFill/>
        </p:spPr>
        <p:txBody>
          <a:bodyPr/>
          <a:lstStyle/>
          <a:p>
            <a:fld id="{74EFFE77-45F4-4D6F-B3FE-C298031FE31F}" type="slidenum">
              <a:rPr lang="it-IT" smtClean="0"/>
              <a:pPr/>
              <a:t>25</a:t>
            </a:fld>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egnaposto immagine diapositiva 1"/>
          <p:cNvSpPr>
            <a:spLocks noGrp="1" noRot="1" noChangeAspect="1" noTextEdit="1"/>
          </p:cNvSpPr>
          <p:nvPr>
            <p:ph type="sldImg"/>
          </p:nvPr>
        </p:nvSpPr>
        <p:spPr>
          <a:ln/>
        </p:spPr>
      </p:sp>
      <p:sp>
        <p:nvSpPr>
          <p:cNvPr id="650243" name="Segnaposto note 2"/>
          <p:cNvSpPr>
            <a:spLocks noGrp="1"/>
          </p:cNvSpPr>
          <p:nvPr>
            <p:ph type="body" idx="1"/>
          </p:nvPr>
        </p:nvSpPr>
        <p:spPr>
          <a:noFill/>
          <a:ln/>
        </p:spPr>
        <p:txBody>
          <a:bodyPr/>
          <a:lstStyle/>
          <a:p>
            <a:pPr eaLnBrk="1" hangingPunct="1"/>
            <a:endParaRPr lang="it-IT" smtClean="0"/>
          </a:p>
        </p:txBody>
      </p:sp>
      <p:sp>
        <p:nvSpPr>
          <p:cNvPr id="650244" name="Segnaposto numero diapositiva 3"/>
          <p:cNvSpPr>
            <a:spLocks noGrp="1"/>
          </p:cNvSpPr>
          <p:nvPr>
            <p:ph type="sldNum" sz="quarter" idx="5"/>
          </p:nvPr>
        </p:nvSpPr>
        <p:spPr>
          <a:noFill/>
        </p:spPr>
        <p:txBody>
          <a:bodyPr/>
          <a:lstStyle/>
          <a:p>
            <a:fld id="{B24EB616-F07E-416A-AC1E-418950A82A10}" type="slidenum">
              <a:rPr lang="it-IT" smtClean="0"/>
              <a:pPr/>
              <a:t>26</a:t>
            </a:fld>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egnaposto immagine diapositiva 1"/>
          <p:cNvSpPr>
            <a:spLocks noGrp="1" noRot="1" noChangeAspect="1" noTextEdit="1"/>
          </p:cNvSpPr>
          <p:nvPr>
            <p:ph type="sldImg"/>
          </p:nvPr>
        </p:nvSpPr>
        <p:spPr>
          <a:ln/>
        </p:spPr>
      </p:sp>
      <p:sp>
        <p:nvSpPr>
          <p:cNvPr id="122883" name="Segnaposto note 2"/>
          <p:cNvSpPr>
            <a:spLocks noGrp="1"/>
          </p:cNvSpPr>
          <p:nvPr>
            <p:ph type="body" idx="1"/>
          </p:nvPr>
        </p:nvSpPr>
        <p:spPr>
          <a:noFill/>
          <a:ln/>
        </p:spPr>
        <p:txBody>
          <a:bodyPr/>
          <a:lstStyle/>
          <a:p>
            <a:pPr>
              <a:spcBef>
                <a:spcPct val="0"/>
              </a:spcBef>
            </a:pPr>
            <a:endParaRPr lang="it-IT" smtClean="0"/>
          </a:p>
        </p:txBody>
      </p:sp>
      <p:sp>
        <p:nvSpPr>
          <p:cNvPr id="122884" name="Segnaposto numero diapositiva 3"/>
          <p:cNvSpPr>
            <a:spLocks noGrp="1"/>
          </p:cNvSpPr>
          <p:nvPr>
            <p:ph type="sldNum" sz="quarter" idx="5"/>
          </p:nvPr>
        </p:nvSpPr>
        <p:spPr>
          <a:noFill/>
        </p:spPr>
        <p:txBody>
          <a:bodyPr/>
          <a:lstStyle/>
          <a:p>
            <a:fld id="{6CC23E72-FFB2-4A6A-AC1E-03223696E491}" type="slidenum">
              <a:rPr lang="it-IT" smtClean="0"/>
              <a:pPr/>
              <a:t>27</a:t>
            </a:fld>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egnaposto immagine diapositiva 1"/>
          <p:cNvSpPr>
            <a:spLocks noGrp="1" noRot="1" noChangeAspect="1" noTextEdit="1"/>
          </p:cNvSpPr>
          <p:nvPr>
            <p:ph type="sldImg"/>
          </p:nvPr>
        </p:nvSpPr>
        <p:spPr>
          <a:ln/>
        </p:spPr>
      </p:sp>
      <p:sp>
        <p:nvSpPr>
          <p:cNvPr id="681987" name="Segnaposto note 2"/>
          <p:cNvSpPr>
            <a:spLocks noGrp="1"/>
          </p:cNvSpPr>
          <p:nvPr>
            <p:ph type="body" idx="1"/>
          </p:nvPr>
        </p:nvSpPr>
        <p:spPr>
          <a:noFill/>
          <a:ln/>
        </p:spPr>
        <p:txBody>
          <a:bodyPr/>
          <a:lstStyle/>
          <a:p>
            <a:pPr eaLnBrk="1" hangingPunct="1"/>
            <a:endParaRPr lang="it-IT" smtClean="0"/>
          </a:p>
        </p:txBody>
      </p:sp>
      <p:sp>
        <p:nvSpPr>
          <p:cNvPr id="681988" name="Segnaposto numero diapositiva 3"/>
          <p:cNvSpPr>
            <a:spLocks noGrp="1"/>
          </p:cNvSpPr>
          <p:nvPr>
            <p:ph type="sldNum" sz="quarter" idx="5"/>
          </p:nvPr>
        </p:nvSpPr>
        <p:spPr>
          <a:noFill/>
        </p:spPr>
        <p:txBody>
          <a:bodyPr/>
          <a:lstStyle/>
          <a:p>
            <a:fld id="{A59BB153-0538-49F3-B5E7-95A6E06B8948}" type="slidenum">
              <a:rPr lang="it-IT" smtClean="0"/>
              <a:pPr/>
              <a:t>28</a:t>
            </a:fld>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egnaposto immagine diapositiva 1"/>
          <p:cNvSpPr>
            <a:spLocks noGrp="1" noRot="1" noChangeAspect="1" noTextEdit="1"/>
          </p:cNvSpPr>
          <p:nvPr>
            <p:ph type="sldImg"/>
          </p:nvPr>
        </p:nvSpPr>
        <p:spPr>
          <a:ln/>
        </p:spPr>
      </p:sp>
      <p:sp>
        <p:nvSpPr>
          <p:cNvPr id="498691" name="Segnaposto note 2"/>
          <p:cNvSpPr>
            <a:spLocks noGrp="1"/>
          </p:cNvSpPr>
          <p:nvPr>
            <p:ph type="body" idx="1"/>
          </p:nvPr>
        </p:nvSpPr>
        <p:spPr>
          <a:noFill/>
          <a:ln/>
        </p:spPr>
        <p:txBody>
          <a:bodyPr/>
          <a:lstStyle/>
          <a:p>
            <a:pPr>
              <a:spcBef>
                <a:spcPct val="0"/>
              </a:spcBef>
            </a:pPr>
            <a:endParaRPr lang="it-IT" smtClean="0"/>
          </a:p>
        </p:txBody>
      </p:sp>
      <p:sp>
        <p:nvSpPr>
          <p:cNvPr id="498692" name="Segnaposto numero diapositiva 3"/>
          <p:cNvSpPr>
            <a:spLocks noGrp="1"/>
          </p:cNvSpPr>
          <p:nvPr>
            <p:ph type="sldNum" sz="quarter" idx="5"/>
          </p:nvPr>
        </p:nvSpPr>
        <p:spPr>
          <a:noFill/>
        </p:spPr>
        <p:txBody>
          <a:bodyPr/>
          <a:lstStyle/>
          <a:p>
            <a:fld id="{CD28B153-EE8C-4357-80B8-FF018154176A}" type="slidenum">
              <a:rPr lang="it-IT" smtClean="0"/>
              <a:pPr/>
              <a:t>2</a:t>
            </a:fld>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egnaposto immagine diapositiva 1"/>
          <p:cNvSpPr>
            <a:spLocks noGrp="1" noRot="1" noChangeAspect="1" noTextEdit="1"/>
          </p:cNvSpPr>
          <p:nvPr>
            <p:ph type="sldImg"/>
          </p:nvPr>
        </p:nvSpPr>
        <p:spPr>
          <a:ln/>
        </p:spPr>
      </p:sp>
      <p:sp>
        <p:nvSpPr>
          <p:cNvPr id="684035" name="Segnaposto note 2"/>
          <p:cNvSpPr>
            <a:spLocks noGrp="1"/>
          </p:cNvSpPr>
          <p:nvPr>
            <p:ph type="body" idx="1"/>
          </p:nvPr>
        </p:nvSpPr>
        <p:spPr>
          <a:noFill/>
          <a:ln/>
        </p:spPr>
        <p:txBody>
          <a:bodyPr/>
          <a:lstStyle/>
          <a:p>
            <a:pPr eaLnBrk="1" hangingPunct="1"/>
            <a:endParaRPr lang="it-IT" smtClean="0"/>
          </a:p>
        </p:txBody>
      </p:sp>
      <p:sp>
        <p:nvSpPr>
          <p:cNvPr id="684036" name="Segnaposto numero diapositiva 3"/>
          <p:cNvSpPr>
            <a:spLocks noGrp="1"/>
          </p:cNvSpPr>
          <p:nvPr>
            <p:ph type="sldNum" sz="quarter" idx="5"/>
          </p:nvPr>
        </p:nvSpPr>
        <p:spPr>
          <a:noFill/>
        </p:spPr>
        <p:txBody>
          <a:bodyPr/>
          <a:lstStyle/>
          <a:p>
            <a:fld id="{0C0D8102-6FE8-4534-914D-7EF36073530F}" type="slidenum">
              <a:rPr lang="it-IT" smtClean="0"/>
              <a:pPr/>
              <a:t>29</a:t>
            </a:fld>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
          <p:cNvSpPr>
            <a:spLocks noGrp="1" noRot="1" noChangeAspect="1" noChangeArrowheads="1" noTextEdit="1"/>
          </p:cNvSpPr>
          <p:nvPr>
            <p:ph type="sldImg"/>
          </p:nvPr>
        </p:nvSpPr>
        <p:spPr bwMode="auto">
          <a:xfrm>
            <a:off x="-14427200" y="-9234488"/>
            <a:ext cx="28855988" cy="19977101"/>
          </a:xfrm>
          <a:solidFill>
            <a:srgbClr val="FFFFFF"/>
          </a:solidFill>
          <a:ln>
            <a:solidFill>
              <a:srgbClr val="000000"/>
            </a:solidFill>
            <a:miter lim="800000"/>
            <a:headEnd/>
            <a:tailEnd/>
          </a:ln>
        </p:spPr>
      </p:sp>
      <p:sp>
        <p:nvSpPr>
          <p:cNvPr id="78851" name="Rectangle 2"/>
          <p:cNvSpPr>
            <a:spLocks noGrp="1" noChangeArrowheads="1"/>
          </p:cNvSpPr>
          <p:nvPr>
            <p:ph type="body" idx="1"/>
          </p:nvPr>
        </p:nvSpPr>
        <p:spPr bwMode="auto">
          <a:xfrm>
            <a:off x="679450" y="4717219"/>
            <a:ext cx="5435600" cy="4466350"/>
          </a:xfrm>
          <a:noFill/>
        </p:spPr>
        <p:txBody>
          <a:bodyPr wrap="none" numCol="1" anchor="ctr" anchorCtr="0" compatLnSpc="1">
            <a:prstTxWarp prst="textNoShape">
              <a:avLst/>
            </a:prstTxWarp>
          </a:bodyPr>
          <a:lstStyle/>
          <a:p>
            <a:pPr eaLnBrk="1" hangingPunct="1"/>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32</a:t>
            </a:fld>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data 3"/>
          <p:cNvSpPr>
            <a:spLocks noGrp="1"/>
          </p:cNvSpPr>
          <p:nvPr>
            <p:ph type="dt" idx="10"/>
          </p:nvPr>
        </p:nvSpPr>
        <p:spPr/>
        <p:txBody>
          <a:bodyPr/>
          <a:lstStyle/>
          <a:p>
            <a:pPr>
              <a:defRPr/>
            </a:pPr>
            <a:fld id="{5089B9C2-EF56-4530-9FD7-B996B6FD6812}" type="datetime1">
              <a:rPr lang="it-IT" smtClean="0"/>
              <a:pPr>
                <a:defRPr/>
              </a:pPr>
              <a:t>31/07/2014</a:t>
            </a:fld>
            <a:endParaRPr lang="en-US"/>
          </a:p>
        </p:txBody>
      </p:sp>
      <p:sp>
        <p:nvSpPr>
          <p:cNvPr id="5" name="Segnaposto piè di pagina 4"/>
          <p:cNvSpPr>
            <a:spLocks noGrp="1"/>
          </p:cNvSpPr>
          <p:nvPr>
            <p:ph type="ftr" sz="quarter" idx="11"/>
          </p:nvPr>
        </p:nvSpPr>
        <p:spPr/>
        <p:txBody>
          <a:bodyPr/>
          <a:lstStyle/>
          <a:p>
            <a:pPr>
              <a:defRPr/>
            </a:pPr>
            <a:r>
              <a:rPr lang="zh-SG" smtClean="0"/>
              <a:t>© BIP. 2008</a:t>
            </a:r>
            <a:endParaRPr lang="en-US">
              <a:ea typeface="SimSun" pitchFamily="2" charset="-122"/>
            </a:endParaRPr>
          </a:p>
        </p:txBody>
      </p:sp>
      <p:sp>
        <p:nvSpPr>
          <p:cNvPr id="6" name="Segnaposto numero diapositiva 5"/>
          <p:cNvSpPr>
            <a:spLocks noGrp="1"/>
          </p:cNvSpPr>
          <p:nvPr>
            <p:ph type="sldNum" sz="quarter" idx="12"/>
          </p:nvPr>
        </p:nvSpPr>
        <p:spPr/>
        <p:txBody>
          <a:bodyPr/>
          <a:lstStyle/>
          <a:p>
            <a:pPr>
              <a:defRPr/>
            </a:pPr>
            <a:fld id="{93A4E4D2-B0D8-45E4-8101-C435C481294C}" type="slidenum">
              <a:rPr lang="it-IT" altLang="zh-SG" smtClean="0"/>
              <a:pPr>
                <a:defRPr/>
              </a:pPr>
              <a:t>33</a:t>
            </a:fld>
            <a:endParaRPr lang="en-US">
              <a:ea typeface="SimSun"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FDBEC7EA-D29E-4564-BF6F-A38721018232}" type="slidenum">
              <a:rPr lang="it-IT" smtClean="0"/>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FDBEC7EA-D29E-4564-BF6F-A38721018232}" type="slidenum">
              <a:rPr lang="it-IT" smtClean="0"/>
              <a:pPr/>
              <a:t>35</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EB52B87-53D3-4146-BBE5-C7E83D9DD98F}" type="slidenum">
              <a:rPr lang="it-IT" smtClean="0"/>
              <a:pPr/>
              <a:t>36</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Segnaposto immagine diapositiva 1"/>
          <p:cNvSpPr>
            <a:spLocks noGrp="1" noRot="1" noChangeAspect="1" noTextEdit="1"/>
          </p:cNvSpPr>
          <p:nvPr>
            <p:ph type="sldImg"/>
          </p:nvPr>
        </p:nvSpPr>
        <p:spPr>
          <a:ln/>
        </p:spPr>
      </p:sp>
      <p:sp>
        <p:nvSpPr>
          <p:cNvPr id="849923" name="Segnaposto note 2"/>
          <p:cNvSpPr>
            <a:spLocks noGrp="1"/>
          </p:cNvSpPr>
          <p:nvPr>
            <p:ph type="body" idx="1"/>
          </p:nvPr>
        </p:nvSpPr>
        <p:spPr>
          <a:noFill/>
          <a:ln/>
        </p:spPr>
        <p:txBody>
          <a:bodyPr/>
          <a:lstStyle/>
          <a:p>
            <a:endParaRPr lang="it-IT" smtClean="0"/>
          </a:p>
        </p:txBody>
      </p:sp>
      <p:sp>
        <p:nvSpPr>
          <p:cNvPr id="849924" name="Segnaposto numero diapositiva 3"/>
          <p:cNvSpPr>
            <a:spLocks noGrp="1"/>
          </p:cNvSpPr>
          <p:nvPr>
            <p:ph type="sldNum" sz="quarter" idx="5"/>
          </p:nvPr>
        </p:nvSpPr>
        <p:spPr>
          <a:noFill/>
        </p:spPr>
        <p:txBody>
          <a:bodyPr/>
          <a:lstStyle/>
          <a:p>
            <a:fld id="{1E99D15D-4A44-40E1-826B-179B667A7A5D}" type="slidenum">
              <a:rPr lang="it-IT" smtClean="0"/>
              <a:pPr/>
              <a:t>37</a:t>
            </a:fld>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EB52B87-53D3-4146-BBE5-C7E83D9DD98F}" type="slidenum">
              <a:rPr lang="it-IT" smtClean="0"/>
              <a:pPr/>
              <a:t>39</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p:cNvSpPr>
            <a:spLocks noGrp="1" noRot="1" noChangeAspect="1" noTextEdit="1"/>
          </p:cNvSpPr>
          <p:nvPr>
            <p:ph type="sldImg"/>
          </p:nvPr>
        </p:nvSpPr>
        <p:spPr>
          <a:ln/>
        </p:spPr>
      </p:sp>
      <p:sp>
        <p:nvSpPr>
          <p:cNvPr id="242691" name="Segnaposto note 2"/>
          <p:cNvSpPr>
            <a:spLocks noGrp="1"/>
          </p:cNvSpPr>
          <p:nvPr>
            <p:ph type="body" idx="1"/>
          </p:nvPr>
        </p:nvSpPr>
        <p:spPr>
          <a:noFill/>
          <a:ln/>
        </p:spPr>
        <p:txBody>
          <a:bodyPr/>
          <a:lstStyle/>
          <a:p>
            <a:endParaRPr lang="it-IT" smtClean="0"/>
          </a:p>
        </p:txBody>
      </p:sp>
      <p:sp>
        <p:nvSpPr>
          <p:cNvPr id="242692" name="Segnaposto numero diapositiva 3"/>
          <p:cNvSpPr>
            <a:spLocks noGrp="1"/>
          </p:cNvSpPr>
          <p:nvPr>
            <p:ph type="sldNum" sz="quarter" idx="5"/>
          </p:nvPr>
        </p:nvSpPr>
        <p:spPr>
          <a:noFill/>
        </p:spPr>
        <p:txBody>
          <a:bodyPr/>
          <a:lstStyle/>
          <a:p>
            <a:fld id="{D74681DD-BF2E-412C-A721-A6C57C30B007}" type="slidenum">
              <a:rPr lang="it-IT" smtClean="0"/>
              <a:pPr/>
              <a:t>40</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egnaposto immagine diapositiva 1"/>
          <p:cNvSpPr>
            <a:spLocks noGrp="1" noRot="1" noChangeAspect="1" noTextEdit="1"/>
          </p:cNvSpPr>
          <p:nvPr>
            <p:ph type="sldImg"/>
          </p:nvPr>
        </p:nvSpPr>
        <p:spPr>
          <a:ln/>
        </p:spPr>
      </p:sp>
      <p:sp>
        <p:nvSpPr>
          <p:cNvPr id="500739" name="Segnaposto note 2"/>
          <p:cNvSpPr>
            <a:spLocks noGrp="1"/>
          </p:cNvSpPr>
          <p:nvPr>
            <p:ph type="body" idx="1"/>
          </p:nvPr>
        </p:nvSpPr>
        <p:spPr>
          <a:noFill/>
          <a:ln/>
        </p:spPr>
        <p:txBody>
          <a:bodyPr/>
          <a:lstStyle/>
          <a:p>
            <a:pPr>
              <a:spcBef>
                <a:spcPct val="0"/>
              </a:spcBef>
            </a:pPr>
            <a:endParaRPr lang="it-IT" smtClean="0"/>
          </a:p>
        </p:txBody>
      </p:sp>
      <p:sp>
        <p:nvSpPr>
          <p:cNvPr id="500740" name="Segnaposto numero diapositiva 3"/>
          <p:cNvSpPr>
            <a:spLocks noGrp="1"/>
          </p:cNvSpPr>
          <p:nvPr>
            <p:ph type="sldNum" sz="quarter" idx="5"/>
          </p:nvPr>
        </p:nvSpPr>
        <p:spPr>
          <a:noFill/>
        </p:spPr>
        <p:txBody>
          <a:bodyPr/>
          <a:lstStyle/>
          <a:p>
            <a:fld id="{C34C2497-8D9E-4EB9-AB09-E55164D481BE}" type="slidenum">
              <a:rPr lang="it-IT" smtClean="0"/>
              <a:pPr/>
              <a:t>3</a:t>
            </a:fld>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9850A1-CF30-434F-9969-2DA82CBD0465}" type="slidenum">
              <a:rPr lang="it-IT"/>
              <a:pPr/>
              <a:t>41</a:t>
            </a:fld>
            <a:endParaRPr lang="it-IT"/>
          </a:p>
        </p:txBody>
      </p:sp>
      <p:sp>
        <p:nvSpPr>
          <p:cNvPr id="49154" name="Rectangle 2"/>
          <p:cNvSpPr>
            <a:spLocks noGrp="1" noRot="1" noChangeAspect="1" noChangeArrowheads="1" noTextEdit="1"/>
          </p:cNvSpPr>
          <p:nvPr>
            <p:ph type="sldImg"/>
          </p:nvPr>
        </p:nvSpPr>
        <p:spPr>
          <a:xfrm>
            <a:off x="769938" y="750888"/>
            <a:ext cx="5319712" cy="3683000"/>
          </a:xfrm>
          <a:ln w="12700" cap="flat"/>
        </p:spPr>
      </p:sp>
      <p:sp>
        <p:nvSpPr>
          <p:cNvPr id="49155" name="Rectangle 3"/>
          <p:cNvSpPr>
            <a:spLocks noGrp="1" noChangeArrowheads="1"/>
          </p:cNvSpPr>
          <p:nvPr>
            <p:ph type="body" idx="1"/>
          </p:nvPr>
        </p:nvSpPr>
        <p:spPr>
          <a:xfrm>
            <a:off x="864032" y="4741650"/>
            <a:ext cx="5053701" cy="4425434"/>
          </a:xfrm>
          <a:ln/>
        </p:spPr>
        <p:txBody>
          <a:bodyPr lIns="97148" tIns="38859" rIns="97148" bIns="38859"/>
          <a:lstStyle/>
          <a:p>
            <a:pPr defTabSz="911574"/>
            <a:endParaRPr lang="it-IT"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Segnaposto immagine diapositiva 1"/>
          <p:cNvSpPr>
            <a:spLocks noGrp="1" noRot="1" noChangeAspect="1" noTextEdit="1"/>
          </p:cNvSpPr>
          <p:nvPr>
            <p:ph type="sldImg"/>
          </p:nvPr>
        </p:nvSpPr>
        <p:spPr>
          <a:ln/>
        </p:spPr>
      </p:sp>
      <p:sp>
        <p:nvSpPr>
          <p:cNvPr id="854019" name="Segnaposto note 2"/>
          <p:cNvSpPr>
            <a:spLocks noGrp="1"/>
          </p:cNvSpPr>
          <p:nvPr>
            <p:ph type="body" idx="1"/>
          </p:nvPr>
        </p:nvSpPr>
        <p:spPr>
          <a:noFill/>
          <a:ln/>
        </p:spPr>
        <p:txBody>
          <a:bodyPr/>
          <a:lstStyle/>
          <a:p>
            <a:endParaRPr lang="it-IT" smtClean="0"/>
          </a:p>
        </p:txBody>
      </p:sp>
      <p:sp>
        <p:nvSpPr>
          <p:cNvPr id="854020" name="Segnaposto numero diapositiva 3"/>
          <p:cNvSpPr>
            <a:spLocks noGrp="1"/>
          </p:cNvSpPr>
          <p:nvPr>
            <p:ph type="sldNum" sz="quarter" idx="5"/>
          </p:nvPr>
        </p:nvSpPr>
        <p:spPr>
          <a:noFill/>
        </p:spPr>
        <p:txBody>
          <a:bodyPr/>
          <a:lstStyle/>
          <a:p>
            <a:fld id="{9D664CD4-867C-44A0-AF75-BF9704501EFE}" type="slidenum">
              <a:rPr lang="it-IT" smtClean="0"/>
              <a:pPr/>
              <a:t>42</a:t>
            </a:fld>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egnaposto immagine diapositiva 1"/>
          <p:cNvSpPr>
            <a:spLocks noGrp="1" noRot="1" noChangeAspect="1" noTextEdit="1"/>
          </p:cNvSpPr>
          <p:nvPr>
            <p:ph type="sldImg"/>
          </p:nvPr>
        </p:nvSpPr>
        <p:spPr>
          <a:xfrm>
            <a:off x="712788" y="744538"/>
            <a:ext cx="5360987" cy="3711575"/>
          </a:xfrm>
          <a:ln/>
        </p:spPr>
      </p:sp>
      <p:sp>
        <p:nvSpPr>
          <p:cNvPr id="243715" name="Segnaposto note 2"/>
          <p:cNvSpPr>
            <a:spLocks noGrp="1"/>
          </p:cNvSpPr>
          <p:nvPr>
            <p:ph type="body" idx="1"/>
          </p:nvPr>
        </p:nvSpPr>
        <p:spPr>
          <a:noFill/>
          <a:ln/>
        </p:spPr>
        <p:txBody>
          <a:bodyPr/>
          <a:lstStyle/>
          <a:p>
            <a:endParaRPr lang="it-IT" smtClean="0"/>
          </a:p>
        </p:txBody>
      </p:sp>
      <p:sp>
        <p:nvSpPr>
          <p:cNvPr id="243716" name="Segnaposto numero diapositiva 3"/>
          <p:cNvSpPr>
            <a:spLocks noGrp="1"/>
          </p:cNvSpPr>
          <p:nvPr>
            <p:ph type="sldNum" sz="quarter" idx="5"/>
          </p:nvPr>
        </p:nvSpPr>
        <p:spPr>
          <a:noFill/>
        </p:spPr>
        <p:txBody>
          <a:bodyPr/>
          <a:lstStyle/>
          <a:p>
            <a:fld id="{99E7C5B5-4E54-45D8-8B85-76A590E5BAA0}" type="slidenum">
              <a:rPr lang="it-IT" smtClean="0"/>
              <a:pPr/>
              <a:t>43</a:t>
            </a:fld>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Segnaposto immagine diapositiva 1"/>
          <p:cNvSpPr>
            <a:spLocks noGrp="1" noRot="1" noChangeAspect="1" noTextEdit="1"/>
          </p:cNvSpPr>
          <p:nvPr>
            <p:ph type="sldImg"/>
          </p:nvPr>
        </p:nvSpPr>
        <p:spPr>
          <a:ln/>
        </p:spPr>
      </p:sp>
      <p:sp>
        <p:nvSpPr>
          <p:cNvPr id="857091" name="Segnaposto note 2"/>
          <p:cNvSpPr>
            <a:spLocks noGrp="1"/>
          </p:cNvSpPr>
          <p:nvPr>
            <p:ph type="body" idx="1"/>
          </p:nvPr>
        </p:nvSpPr>
        <p:spPr>
          <a:noFill/>
          <a:ln/>
        </p:spPr>
        <p:txBody>
          <a:bodyPr/>
          <a:lstStyle/>
          <a:p>
            <a:pPr eaLnBrk="1" hangingPunct="1"/>
            <a:endParaRPr lang="it-IT" smtClean="0"/>
          </a:p>
        </p:txBody>
      </p:sp>
      <p:sp>
        <p:nvSpPr>
          <p:cNvPr id="857092" name="Segnaposto numero diapositiva 3"/>
          <p:cNvSpPr>
            <a:spLocks noGrp="1"/>
          </p:cNvSpPr>
          <p:nvPr>
            <p:ph type="sldNum" sz="quarter" idx="5"/>
          </p:nvPr>
        </p:nvSpPr>
        <p:spPr>
          <a:noFill/>
        </p:spPr>
        <p:txBody>
          <a:bodyPr/>
          <a:lstStyle/>
          <a:p>
            <a:fld id="{9A0F28DC-2AB8-40C2-9732-F800C921FAA6}" type="slidenum">
              <a:rPr lang="it-IT" smtClean="0"/>
              <a:pPr/>
              <a:t>44</a:t>
            </a:fld>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Segnaposto immagine diapositiva 1"/>
          <p:cNvSpPr>
            <a:spLocks noGrp="1" noRot="1" noChangeAspect="1" noTextEdit="1"/>
          </p:cNvSpPr>
          <p:nvPr>
            <p:ph type="sldImg"/>
          </p:nvPr>
        </p:nvSpPr>
        <p:spPr>
          <a:ln/>
        </p:spPr>
      </p:sp>
      <p:sp>
        <p:nvSpPr>
          <p:cNvPr id="864259" name="Segnaposto note 2"/>
          <p:cNvSpPr>
            <a:spLocks noGrp="1"/>
          </p:cNvSpPr>
          <p:nvPr>
            <p:ph type="body" idx="1"/>
          </p:nvPr>
        </p:nvSpPr>
        <p:spPr>
          <a:noFill/>
          <a:ln/>
        </p:spPr>
        <p:txBody>
          <a:bodyPr/>
          <a:lstStyle/>
          <a:p>
            <a:endParaRPr lang="it-IT" smtClean="0"/>
          </a:p>
        </p:txBody>
      </p:sp>
      <p:sp>
        <p:nvSpPr>
          <p:cNvPr id="864260" name="Segnaposto numero diapositiva 3"/>
          <p:cNvSpPr>
            <a:spLocks noGrp="1"/>
          </p:cNvSpPr>
          <p:nvPr>
            <p:ph type="sldNum" sz="quarter" idx="5"/>
          </p:nvPr>
        </p:nvSpPr>
        <p:spPr>
          <a:noFill/>
        </p:spPr>
        <p:txBody>
          <a:bodyPr/>
          <a:lstStyle/>
          <a:p>
            <a:fld id="{48AB3A9A-59D0-4B41-A0C9-8BD1D0E61697}" type="slidenum">
              <a:rPr lang="it-IT" smtClean="0"/>
              <a:pPr/>
              <a:t>45</a:t>
            </a:fld>
            <a:endParaRPr lang="it-I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Segnaposto immagine diapositiva 1"/>
          <p:cNvSpPr>
            <a:spLocks noGrp="1" noRot="1" noChangeAspect="1" noTextEdit="1"/>
          </p:cNvSpPr>
          <p:nvPr>
            <p:ph type="sldImg"/>
          </p:nvPr>
        </p:nvSpPr>
        <p:spPr>
          <a:ln/>
        </p:spPr>
      </p:sp>
      <p:sp>
        <p:nvSpPr>
          <p:cNvPr id="858115" name="Segnaposto note 2"/>
          <p:cNvSpPr>
            <a:spLocks noGrp="1"/>
          </p:cNvSpPr>
          <p:nvPr>
            <p:ph type="body" idx="1"/>
          </p:nvPr>
        </p:nvSpPr>
        <p:spPr>
          <a:noFill/>
          <a:ln/>
        </p:spPr>
        <p:txBody>
          <a:bodyPr/>
          <a:lstStyle/>
          <a:p>
            <a:endParaRPr lang="it-IT" smtClean="0"/>
          </a:p>
        </p:txBody>
      </p:sp>
      <p:sp>
        <p:nvSpPr>
          <p:cNvPr id="858116" name="Segnaposto numero diapositiva 3"/>
          <p:cNvSpPr>
            <a:spLocks noGrp="1"/>
          </p:cNvSpPr>
          <p:nvPr>
            <p:ph type="sldNum" sz="quarter" idx="5"/>
          </p:nvPr>
        </p:nvSpPr>
        <p:spPr>
          <a:noFill/>
        </p:spPr>
        <p:txBody>
          <a:bodyPr/>
          <a:lstStyle/>
          <a:p>
            <a:fld id="{11B67DE8-6C69-4325-9146-C4408E39D8AA}" type="slidenum">
              <a:rPr lang="it-IT" smtClean="0"/>
              <a:pPr/>
              <a:t>46</a:t>
            </a:fld>
            <a:endParaRPr lang="it-I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Segnaposto immagine diapositiva 1"/>
          <p:cNvSpPr>
            <a:spLocks noGrp="1" noRot="1" noChangeAspect="1" noTextEdit="1"/>
          </p:cNvSpPr>
          <p:nvPr>
            <p:ph type="sldImg"/>
          </p:nvPr>
        </p:nvSpPr>
        <p:spPr>
          <a:ln/>
        </p:spPr>
      </p:sp>
      <p:sp>
        <p:nvSpPr>
          <p:cNvPr id="860163" name="Segnaposto note 2"/>
          <p:cNvSpPr>
            <a:spLocks noGrp="1"/>
          </p:cNvSpPr>
          <p:nvPr>
            <p:ph type="body" idx="1"/>
          </p:nvPr>
        </p:nvSpPr>
        <p:spPr>
          <a:noFill/>
          <a:ln/>
        </p:spPr>
        <p:txBody>
          <a:bodyPr/>
          <a:lstStyle/>
          <a:p>
            <a:endParaRPr lang="it-IT" smtClean="0"/>
          </a:p>
        </p:txBody>
      </p:sp>
      <p:sp>
        <p:nvSpPr>
          <p:cNvPr id="860164" name="Segnaposto numero diapositiva 3"/>
          <p:cNvSpPr>
            <a:spLocks noGrp="1"/>
          </p:cNvSpPr>
          <p:nvPr>
            <p:ph type="sldNum" sz="quarter" idx="5"/>
          </p:nvPr>
        </p:nvSpPr>
        <p:spPr>
          <a:noFill/>
        </p:spPr>
        <p:txBody>
          <a:bodyPr/>
          <a:lstStyle/>
          <a:p>
            <a:fld id="{A46E1750-72F2-4AE1-B5C2-AF1268ABC4F6}" type="slidenum">
              <a:rPr lang="it-IT" smtClean="0"/>
              <a:pPr/>
              <a:t>47</a:t>
            </a:fld>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50</a:t>
            </a:fld>
            <a:endParaRPr lang="it-IT"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51</a:t>
            </a:fld>
            <a:endParaRPr lang="it-IT"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52</a:t>
            </a:fld>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egnaposto immagine diapositiva 1"/>
          <p:cNvSpPr>
            <a:spLocks noGrp="1" noRot="1" noChangeAspect="1" noTextEdit="1"/>
          </p:cNvSpPr>
          <p:nvPr>
            <p:ph type="sldImg"/>
          </p:nvPr>
        </p:nvSpPr>
        <p:spPr>
          <a:ln/>
        </p:spPr>
      </p:sp>
      <p:sp>
        <p:nvSpPr>
          <p:cNvPr id="502787" name="Segnaposto note 2"/>
          <p:cNvSpPr>
            <a:spLocks noGrp="1"/>
          </p:cNvSpPr>
          <p:nvPr>
            <p:ph type="body" idx="1"/>
          </p:nvPr>
        </p:nvSpPr>
        <p:spPr>
          <a:noFill/>
          <a:ln/>
        </p:spPr>
        <p:txBody>
          <a:bodyPr/>
          <a:lstStyle/>
          <a:p>
            <a:endParaRPr lang="it-IT" smtClean="0"/>
          </a:p>
        </p:txBody>
      </p:sp>
      <p:sp>
        <p:nvSpPr>
          <p:cNvPr id="502788" name="Segnaposto numero diapositiva 3"/>
          <p:cNvSpPr>
            <a:spLocks noGrp="1"/>
          </p:cNvSpPr>
          <p:nvPr>
            <p:ph type="sldNum" sz="quarter" idx="5"/>
          </p:nvPr>
        </p:nvSpPr>
        <p:spPr>
          <a:noFill/>
        </p:spPr>
        <p:txBody>
          <a:bodyPr/>
          <a:lstStyle/>
          <a:p>
            <a:fld id="{EE72991E-053D-4EC7-820E-F677AE6485F8}" type="slidenum">
              <a:rPr lang="it-IT" smtClean="0"/>
              <a:pPr/>
              <a:t>4</a:t>
            </a:fld>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Segnaposto immagine diapositiva 1"/>
          <p:cNvSpPr>
            <a:spLocks noGrp="1" noRot="1" noChangeAspect="1" noTextEdit="1"/>
          </p:cNvSpPr>
          <p:nvPr>
            <p:ph type="sldImg"/>
          </p:nvPr>
        </p:nvSpPr>
        <p:spPr>
          <a:ln/>
        </p:spPr>
      </p:sp>
      <p:sp>
        <p:nvSpPr>
          <p:cNvPr id="712707" name="Segnaposto note 2"/>
          <p:cNvSpPr>
            <a:spLocks noGrp="1"/>
          </p:cNvSpPr>
          <p:nvPr>
            <p:ph type="body" idx="1"/>
          </p:nvPr>
        </p:nvSpPr>
        <p:spPr>
          <a:noFill/>
          <a:ln/>
        </p:spPr>
        <p:txBody>
          <a:bodyPr/>
          <a:lstStyle/>
          <a:p>
            <a:endParaRPr lang="it-IT" smtClean="0"/>
          </a:p>
        </p:txBody>
      </p:sp>
      <p:sp>
        <p:nvSpPr>
          <p:cNvPr id="712708" name="Segnaposto numero diapositiva 3"/>
          <p:cNvSpPr>
            <a:spLocks noGrp="1"/>
          </p:cNvSpPr>
          <p:nvPr>
            <p:ph type="sldNum" sz="quarter" idx="5"/>
          </p:nvPr>
        </p:nvSpPr>
        <p:spPr>
          <a:noFill/>
        </p:spPr>
        <p:txBody>
          <a:bodyPr/>
          <a:lstStyle/>
          <a:p>
            <a:fld id="{EF7F64CC-AC14-4AE3-B6F5-3D9602214D54}" type="slidenum">
              <a:rPr lang="it-IT" smtClean="0"/>
              <a:pPr/>
              <a:t>53</a:t>
            </a:fld>
            <a:endParaRPr lang="it-I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Segnaposto immagine diapositiva 1"/>
          <p:cNvSpPr>
            <a:spLocks noGrp="1" noRot="1" noChangeAspect="1" noTextEdit="1"/>
          </p:cNvSpPr>
          <p:nvPr>
            <p:ph type="sldImg"/>
          </p:nvPr>
        </p:nvSpPr>
        <p:spPr>
          <a:ln/>
        </p:spPr>
      </p:sp>
      <p:sp>
        <p:nvSpPr>
          <p:cNvPr id="713731" name="Segnaposto note 2"/>
          <p:cNvSpPr>
            <a:spLocks noGrp="1"/>
          </p:cNvSpPr>
          <p:nvPr>
            <p:ph type="body" idx="1"/>
          </p:nvPr>
        </p:nvSpPr>
        <p:spPr>
          <a:noFill/>
          <a:ln/>
        </p:spPr>
        <p:txBody>
          <a:bodyPr/>
          <a:lstStyle/>
          <a:p>
            <a:endParaRPr lang="it-IT" smtClean="0"/>
          </a:p>
        </p:txBody>
      </p:sp>
      <p:sp>
        <p:nvSpPr>
          <p:cNvPr id="713732" name="Segnaposto numero diapositiva 3"/>
          <p:cNvSpPr>
            <a:spLocks noGrp="1"/>
          </p:cNvSpPr>
          <p:nvPr>
            <p:ph type="sldNum" sz="quarter" idx="5"/>
          </p:nvPr>
        </p:nvSpPr>
        <p:spPr>
          <a:noFill/>
        </p:spPr>
        <p:txBody>
          <a:bodyPr/>
          <a:lstStyle/>
          <a:p>
            <a:fld id="{70CD9A63-6F71-42BD-AB43-4DB3DE3D19E5}" type="slidenum">
              <a:rPr lang="it-IT" smtClean="0"/>
              <a:pPr/>
              <a:t>54</a:t>
            </a:fld>
            <a:endParaRPr 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Segnaposto immagine diapositiva 1"/>
          <p:cNvSpPr>
            <a:spLocks noGrp="1" noRot="1" noChangeAspect="1" noTextEdit="1"/>
          </p:cNvSpPr>
          <p:nvPr>
            <p:ph type="sldImg"/>
          </p:nvPr>
        </p:nvSpPr>
        <p:spPr>
          <a:ln/>
        </p:spPr>
      </p:sp>
      <p:sp>
        <p:nvSpPr>
          <p:cNvPr id="720899" name="Segnaposto note 2"/>
          <p:cNvSpPr>
            <a:spLocks noGrp="1"/>
          </p:cNvSpPr>
          <p:nvPr>
            <p:ph type="body" idx="1"/>
          </p:nvPr>
        </p:nvSpPr>
        <p:spPr>
          <a:noFill/>
          <a:ln/>
        </p:spPr>
        <p:txBody>
          <a:bodyPr/>
          <a:lstStyle/>
          <a:p>
            <a:endParaRPr lang="it-IT" smtClean="0"/>
          </a:p>
        </p:txBody>
      </p:sp>
      <p:sp>
        <p:nvSpPr>
          <p:cNvPr id="720900" name="Segnaposto numero diapositiva 3"/>
          <p:cNvSpPr>
            <a:spLocks noGrp="1"/>
          </p:cNvSpPr>
          <p:nvPr>
            <p:ph type="sldNum" sz="quarter" idx="5"/>
          </p:nvPr>
        </p:nvSpPr>
        <p:spPr>
          <a:noFill/>
        </p:spPr>
        <p:txBody>
          <a:bodyPr/>
          <a:lstStyle/>
          <a:p>
            <a:fld id="{7A0A5391-D5AA-4A9C-A864-6D1BA331BE96}" type="slidenum">
              <a:rPr lang="it-IT" smtClean="0"/>
              <a:pPr/>
              <a:t>55</a:t>
            </a:fld>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Segnaposto immagine diapositiva 1"/>
          <p:cNvSpPr>
            <a:spLocks noGrp="1" noRot="1" noChangeAspect="1" noTextEdit="1"/>
          </p:cNvSpPr>
          <p:nvPr>
            <p:ph type="sldImg"/>
          </p:nvPr>
        </p:nvSpPr>
        <p:spPr>
          <a:ln/>
        </p:spPr>
      </p:sp>
      <p:sp>
        <p:nvSpPr>
          <p:cNvPr id="730115" name="Segnaposto note 2"/>
          <p:cNvSpPr>
            <a:spLocks noGrp="1"/>
          </p:cNvSpPr>
          <p:nvPr>
            <p:ph type="body" idx="1"/>
          </p:nvPr>
        </p:nvSpPr>
        <p:spPr>
          <a:noFill/>
          <a:ln/>
        </p:spPr>
        <p:txBody>
          <a:bodyPr/>
          <a:lstStyle/>
          <a:p>
            <a:pPr eaLnBrk="1" hangingPunct="1"/>
            <a:endParaRPr lang="it-IT" smtClean="0"/>
          </a:p>
        </p:txBody>
      </p:sp>
      <p:sp>
        <p:nvSpPr>
          <p:cNvPr id="730116" name="Segnaposto numero diapositiva 3"/>
          <p:cNvSpPr>
            <a:spLocks noGrp="1"/>
          </p:cNvSpPr>
          <p:nvPr>
            <p:ph type="sldNum" sz="quarter" idx="5"/>
          </p:nvPr>
        </p:nvSpPr>
        <p:spPr>
          <a:noFill/>
        </p:spPr>
        <p:txBody>
          <a:bodyPr/>
          <a:lstStyle/>
          <a:p>
            <a:fld id="{E8818993-6AF9-40A9-B4BC-5D4B69A4373A}" type="slidenum">
              <a:rPr lang="it-IT" smtClean="0"/>
              <a:pPr/>
              <a:t>56</a:t>
            </a:fld>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Segnaposto immagine diapositiva 1"/>
          <p:cNvSpPr>
            <a:spLocks noGrp="1" noRot="1" noChangeAspect="1" noTextEdit="1"/>
          </p:cNvSpPr>
          <p:nvPr>
            <p:ph type="sldImg"/>
          </p:nvPr>
        </p:nvSpPr>
        <p:spPr>
          <a:ln/>
        </p:spPr>
      </p:sp>
      <p:sp>
        <p:nvSpPr>
          <p:cNvPr id="731139" name="Segnaposto note 2"/>
          <p:cNvSpPr>
            <a:spLocks noGrp="1"/>
          </p:cNvSpPr>
          <p:nvPr>
            <p:ph type="body" idx="1"/>
          </p:nvPr>
        </p:nvSpPr>
        <p:spPr>
          <a:noFill/>
          <a:ln/>
        </p:spPr>
        <p:txBody>
          <a:bodyPr/>
          <a:lstStyle/>
          <a:p>
            <a:pPr eaLnBrk="1" hangingPunct="1"/>
            <a:endParaRPr lang="it-IT" smtClean="0"/>
          </a:p>
        </p:txBody>
      </p:sp>
      <p:sp>
        <p:nvSpPr>
          <p:cNvPr id="731140" name="Segnaposto numero diapositiva 3"/>
          <p:cNvSpPr>
            <a:spLocks noGrp="1"/>
          </p:cNvSpPr>
          <p:nvPr>
            <p:ph type="sldNum" sz="quarter" idx="5"/>
          </p:nvPr>
        </p:nvSpPr>
        <p:spPr>
          <a:noFill/>
        </p:spPr>
        <p:txBody>
          <a:bodyPr/>
          <a:lstStyle/>
          <a:p>
            <a:fld id="{3F4D442F-F6DE-42BC-B6C1-45E15D8D7ED1}" type="slidenum">
              <a:rPr lang="it-IT" smtClean="0"/>
              <a:pPr/>
              <a:t>57</a:t>
            </a:fld>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egnaposto immagine diapositiva 1"/>
          <p:cNvSpPr>
            <a:spLocks noGrp="1" noRot="1" noChangeAspect="1" noTextEdit="1"/>
          </p:cNvSpPr>
          <p:nvPr>
            <p:ph type="sldImg"/>
          </p:nvPr>
        </p:nvSpPr>
        <p:spPr>
          <a:ln/>
        </p:spPr>
      </p:sp>
      <p:sp>
        <p:nvSpPr>
          <p:cNvPr id="732163" name="Segnaposto note 2"/>
          <p:cNvSpPr>
            <a:spLocks noGrp="1"/>
          </p:cNvSpPr>
          <p:nvPr>
            <p:ph type="body" idx="1"/>
          </p:nvPr>
        </p:nvSpPr>
        <p:spPr>
          <a:noFill/>
          <a:ln/>
        </p:spPr>
        <p:txBody>
          <a:bodyPr/>
          <a:lstStyle/>
          <a:p>
            <a:pPr eaLnBrk="1" hangingPunct="1"/>
            <a:endParaRPr lang="it-IT" smtClean="0"/>
          </a:p>
        </p:txBody>
      </p:sp>
      <p:sp>
        <p:nvSpPr>
          <p:cNvPr id="732164" name="Segnaposto numero diapositiva 3"/>
          <p:cNvSpPr>
            <a:spLocks noGrp="1"/>
          </p:cNvSpPr>
          <p:nvPr>
            <p:ph type="sldNum" sz="quarter" idx="5"/>
          </p:nvPr>
        </p:nvSpPr>
        <p:spPr>
          <a:noFill/>
        </p:spPr>
        <p:txBody>
          <a:bodyPr/>
          <a:lstStyle/>
          <a:p>
            <a:fld id="{B7932C8D-7B68-4055-8F00-629534625966}" type="slidenum">
              <a:rPr lang="it-IT" smtClean="0"/>
              <a:pPr/>
              <a:t>58</a:t>
            </a:fld>
            <a:endParaRPr lang="it-IT"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egnaposto immagine diapositiva 1"/>
          <p:cNvSpPr>
            <a:spLocks noGrp="1" noRot="1" noChangeAspect="1" noTextEdit="1"/>
          </p:cNvSpPr>
          <p:nvPr>
            <p:ph type="sldImg"/>
          </p:nvPr>
        </p:nvSpPr>
        <p:spPr>
          <a:ln/>
        </p:spPr>
      </p:sp>
      <p:sp>
        <p:nvSpPr>
          <p:cNvPr id="194563" name="Segnaposto note 2"/>
          <p:cNvSpPr>
            <a:spLocks noGrp="1"/>
          </p:cNvSpPr>
          <p:nvPr>
            <p:ph type="body" idx="1"/>
          </p:nvPr>
        </p:nvSpPr>
        <p:spPr>
          <a:noFill/>
          <a:ln/>
        </p:spPr>
        <p:txBody>
          <a:bodyPr/>
          <a:lstStyle/>
          <a:p>
            <a:pPr eaLnBrk="1" hangingPunct="1"/>
            <a:endParaRPr lang="it-IT" smtClean="0"/>
          </a:p>
        </p:txBody>
      </p:sp>
      <p:sp>
        <p:nvSpPr>
          <p:cNvPr id="194564" name="Segnaposto numero diapositiva 3"/>
          <p:cNvSpPr>
            <a:spLocks noGrp="1"/>
          </p:cNvSpPr>
          <p:nvPr>
            <p:ph type="sldNum" sz="quarter" idx="5"/>
          </p:nvPr>
        </p:nvSpPr>
        <p:spPr>
          <a:noFill/>
        </p:spPr>
        <p:txBody>
          <a:bodyPr/>
          <a:lstStyle/>
          <a:p>
            <a:fld id="{82C23645-21AD-4978-9DA5-9507A9529007}" type="slidenum">
              <a:rPr lang="it-IT" smtClean="0"/>
              <a:pPr/>
              <a:t>59</a:t>
            </a:fld>
            <a:endParaRPr lang="it-I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egnaposto immagine diapositiva 1"/>
          <p:cNvSpPr>
            <a:spLocks noGrp="1" noRot="1" noChangeAspect="1" noTextEdit="1"/>
          </p:cNvSpPr>
          <p:nvPr>
            <p:ph type="sldImg"/>
          </p:nvPr>
        </p:nvSpPr>
        <p:spPr>
          <a:ln/>
        </p:spPr>
      </p:sp>
      <p:sp>
        <p:nvSpPr>
          <p:cNvPr id="197635" name="Segnaposto note 2"/>
          <p:cNvSpPr>
            <a:spLocks noGrp="1"/>
          </p:cNvSpPr>
          <p:nvPr>
            <p:ph type="body" idx="1"/>
          </p:nvPr>
        </p:nvSpPr>
        <p:spPr>
          <a:noFill/>
          <a:ln/>
        </p:spPr>
        <p:txBody>
          <a:bodyPr/>
          <a:lstStyle/>
          <a:p>
            <a:pPr eaLnBrk="1" hangingPunct="1"/>
            <a:endParaRPr lang="it-IT" smtClean="0"/>
          </a:p>
        </p:txBody>
      </p:sp>
      <p:sp>
        <p:nvSpPr>
          <p:cNvPr id="197636" name="Segnaposto numero diapositiva 3"/>
          <p:cNvSpPr>
            <a:spLocks noGrp="1"/>
          </p:cNvSpPr>
          <p:nvPr>
            <p:ph type="sldNum" sz="quarter" idx="5"/>
          </p:nvPr>
        </p:nvSpPr>
        <p:spPr>
          <a:noFill/>
        </p:spPr>
        <p:txBody>
          <a:bodyPr/>
          <a:lstStyle/>
          <a:p>
            <a:fld id="{C4140486-067A-4734-A036-D979ACF7E5AF}" type="slidenum">
              <a:rPr lang="it-IT" smtClean="0"/>
              <a:pPr/>
              <a:t>60</a:t>
            </a:fld>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9239EFEA-DB33-4A0D-98BB-CC2AB14A2D4F}" type="slidenum">
              <a:rPr lang="it-IT" smtClean="0"/>
              <a:pPr/>
              <a:t>61</a:t>
            </a:fld>
            <a:endParaRPr lang="it-IT" smtClean="0"/>
          </a:p>
        </p:txBody>
      </p:sp>
      <p:sp>
        <p:nvSpPr>
          <p:cNvPr id="191491" name="Rectangle 2"/>
          <p:cNvSpPr>
            <a:spLocks noGrp="1" noRot="1" noChangeAspect="1" noChangeArrowheads="1" noTextEdit="1"/>
          </p:cNvSpPr>
          <p:nvPr>
            <p:ph type="sldImg"/>
          </p:nvPr>
        </p:nvSpPr>
        <p:spPr>
          <a:xfrm>
            <a:off x="709613" y="744538"/>
            <a:ext cx="5378450" cy="3724275"/>
          </a:xfrm>
          <a:solidFill>
            <a:srgbClr val="FFFFFF"/>
          </a:solidFill>
          <a:ln/>
        </p:spPr>
      </p:sp>
      <p:sp>
        <p:nvSpPr>
          <p:cNvPr id="191492" name="Rectangle 3"/>
          <p:cNvSpPr>
            <a:spLocks noGrp="1" noChangeArrowheads="1"/>
          </p:cNvSpPr>
          <p:nvPr>
            <p:ph type="body" idx="1"/>
          </p:nvPr>
        </p:nvSpPr>
        <p:spPr>
          <a:xfrm>
            <a:off x="906145" y="4718726"/>
            <a:ext cx="4985386" cy="4464604"/>
          </a:xfrm>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egnaposto immagine diapositiva 1"/>
          <p:cNvSpPr>
            <a:spLocks noGrp="1" noRot="1" noChangeAspect="1" noTextEdit="1"/>
          </p:cNvSpPr>
          <p:nvPr>
            <p:ph type="sldImg"/>
          </p:nvPr>
        </p:nvSpPr>
        <p:spPr>
          <a:ln/>
        </p:spPr>
      </p:sp>
      <p:sp>
        <p:nvSpPr>
          <p:cNvPr id="748547" name="Segnaposto note 2"/>
          <p:cNvSpPr>
            <a:spLocks noGrp="1"/>
          </p:cNvSpPr>
          <p:nvPr>
            <p:ph type="body" idx="1"/>
          </p:nvPr>
        </p:nvSpPr>
        <p:spPr>
          <a:noFill/>
          <a:ln/>
        </p:spPr>
        <p:txBody>
          <a:bodyPr/>
          <a:lstStyle/>
          <a:p>
            <a:endParaRPr lang="it-IT" smtClean="0"/>
          </a:p>
        </p:txBody>
      </p:sp>
      <p:sp>
        <p:nvSpPr>
          <p:cNvPr id="748548" name="Segnaposto numero diapositiva 3"/>
          <p:cNvSpPr>
            <a:spLocks noGrp="1"/>
          </p:cNvSpPr>
          <p:nvPr>
            <p:ph type="sldNum" sz="quarter" idx="5"/>
          </p:nvPr>
        </p:nvSpPr>
        <p:spPr>
          <a:noFill/>
        </p:spPr>
        <p:txBody>
          <a:bodyPr/>
          <a:lstStyle/>
          <a:p>
            <a:fld id="{255BF889-354E-4496-80F6-CC5D6343263C}" type="slidenum">
              <a:rPr lang="it-IT" smtClean="0"/>
              <a:pPr/>
              <a:t>62</a:t>
            </a:fld>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egnaposto immagine diapositiva 1"/>
          <p:cNvSpPr>
            <a:spLocks noGrp="1" noRot="1" noChangeAspect="1" noTextEdit="1"/>
          </p:cNvSpPr>
          <p:nvPr>
            <p:ph type="sldImg"/>
          </p:nvPr>
        </p:nvSpPr>
        <p:spPr>
          <a:ln/>
        </p:spPr>
      </p:sp>
      <p:sp>
        <p:nvSpPr>
          <p:cNvPr id="503811" name="Segnaposto note 2"/>
          <p:cNvSpPr>
            <a:spLocks noGrp="1"/>
          </p:cNvSpPr>
          <p:nvPr>
            <p:ph type="body" idx="1"/>
          </p:nvPr>
        </p:nvSpPr>
        <p:spPr>
          <a:noFill/>
          <a:ln/>
        </p:spPr>
        <p:txBody>
          <a:bodyPr/>
          <a:lstStyle/>
          <a:p>
            <a:endParaRPr lang="it-IT" smtClean="0"/>
          </a:p>
        </p:txBody>
      </p:sp>
      <p:sp>
        <p:nvSpPr>
          <p:cNvPr id="503812" name="Segnaposto numero diapositiva 3"/>
          <p:cNvSpPr>
            <a:spLocks noGrp="1"/>
          </p:cNvSpPr>
          <p:nvPr>
            <p:ph type="sldNum" sz="quarter" idx="5"/>
          </p:nvPr>
        </p:nvSpPr>
        <p:spPr>
          <a:noFill/>
        </p:spPr>
        <p:txBody>
          <a:bodyPr/>
          <a:lstStyle/>
          <a:p>
            <a:fld id="{9F4CB4E4-C324-44C7-9EC2-BDB478B23DE3}" type="slidenum">
              <a:rPr lang="it-IT" smtClean="0"/>
              <a:pPr/>
              <a:t>5</a:t>
            </a:fld>
            <a:endParaRPr 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Segnaposto immagine diapositiva 1"/>
          <p:cNvSpPr>
            <a:spLocks noGrp="1" noRot="1" noChangeAspect="1" noTextEdit="1"/>
          </p:cNvSpPr>
          <p:nvPr>
            <p:ph type="sldImg"/>
          </p:nvPr>
        </p:nvSpPr>
        <p:spPr>
          <a:ln/>
        </p:spPr>
      </p:sp>
      <p:sp>
        <p:nvSpPr>
          <p:cNvPr id="791555" name="Segnaposto note 2"/>
          <p:cNvSpPr>
            <a:spLocks noGrp="1"/>
          </p:cNvSpPr>
          <p:nvPr>
            <p:ph type="body" idx="1"/>
          </p:nvPr>
        </p:nvSpPr>
        <p:spPr>
          <a:noFill/>
          <a:ln/>
        </p:spPr>
        <p:txBody>
          <a:bodyPr/>
          <a:lstStyle/>
          <a:p>
            <a:pPr eaLnBrk="1" hangingPunct="1"/>
            <a:endParaRPr lang="it-IT" smtClean="0"/>
          </a:p>
        </p:txBody>
      </p:sp>
      <p:sp>
        <p:nvSpPr>
          <p:cNvPr id="791556" name="Segnaposto numero diapositiva 3"/>
          <p:cNvSpPr>
            <a:spLocks noGrp="1"/>
          </p:cNvSpPr>
          <p:nvPr>
            <p:ph type="sldNum" sz="quarter" idx="5"/>
          </p:nvPr>
        </p:nvSpPr>
        <p:spPr>
          <a:noFill/>
        </p:spPr>
        <p:txBody>
          <a:bodyPr/>
          <a:lstStyle/>
          <a:p>
            <a:fld id="{A0D0D62B-4966-45AD-9776-3443215078BB}" type="slidenum">
              <a:rPr lang="it-IT" smtClean="0"/>
              <a:pPr/>
              <a:t>63</a:t>
            </a:fld>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Segnaposto immagine diapositiva 1"/>
          <p:cNvSpPr>
            <a:spLocks noGrp="1" noRot="1" noChangeAspect="1" noTextEdit="1"/>
          </p:cNvSpPr>
          <p:nvPr>
            <p:ph type="sldImg"/>
          </p:nvPr>
        </p:nvSpPr>
        <p:spPr>
          <a:ln/>
        </p:spPr>
      </p:sp>
      <p:sp>
        <p:nvSpPr>
          <p:cNvPr id="793603" name="Segnaposto note 2"/>
          <p:cNvSpPr>
            <a:spLocks noGrp="1"/>
          </p:cNvSpPr>
          <p:nvPr>
            <p:ph type="body" idx="1"/>
          </p:nvPr>
        </p:nvSpPr>
        <p:spPr>
          <a:noFill/>
          <a:ln/>
        </p:spPr>
        <p:txBody>
          <a:bodyPr/>
          <a:lstStyle/>
          <a:p>
            <a:pPr eaLnBrk="1" hangingPunct="1"/>
            <a:endParaRPr lang="it-IT" smtClean="0"/>
          </a:p>
        </p:txBody>
      </p:sp>
      <p:sp>
        <p:nvSpPr>
          <p:cNvPr id="793604" name="Segnaposto numero diapositiva 3"/>
          <p:cNvSpPr>
            <a:spLocks noGrp="1"/>
          </p:cNvSpPr>
          <p:nvPr>
            <p:ph type="sldNum" sz="quarter" idx="5"/>
          </p:nvPr>
        </p:nvSpPr>
        <p:spPr>
          <a:noFill/>
        </p:spPr>
        <p:txBody>
          <a:bodyPr/>
          <a:lstStyle/>
          <a:p>
            <a:fld id="{301FD775-4EB0-4CD1-8362-462E07C618FE}" type="slidenum">
              <a:rPr lang="it-IT" smtClean="0"/>
              <a:pPr/>
              <a:t>64</a:t>
            </a:fld>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Segnaposto immagine diapositiva 1"/>
          <p:cNvSpPr>
            <a:spLocks noGrp="1" noRot="1" noChangeAspect="1" noTextEdit="1"/>
          </p:cNvSpPr>
          <p:nvPr>
            <p:ph type="sldImg"/>
          </p:nvPr>
        </p:nvSpPr>
        <p:spPr>
          <a:ln/>
        </p:spPr>
      </p:sp>
      <p:sp>
        <p:nvSpPr>
          <p:cNvPr id="794627" name="Segnaposto note 2"/>
          <p:cNvSpPr>
            <a:spLocks noGrp="1"/>
          </p:cNvSpPr>
          <p:nvPr>
            <p:ph type="body" idx="1"/>
          </p:nvPr>
        </p:nvSpPr>
        <p:spPr>
          <a:noFill/>
          <a:ln/>
        </p:spPr>
        <p:txBody>
          <a:bodyPr/>
          <a:lstStyle/>
          <a:p>
            <a:pPr eaLnBrk="1" hangingPunct="1"/>
            <a:endParaRPr lang="it-IT" smtClean="0"/>
          </a:p>
        </p:txBody>
      </p:sp>
      <p:sp>
        <p:nvSpPr>
          <p:cNvPr id="794628" name="Segnaposto numero diapositiva 3"/>
          <p:cNvSpPr>
            <a:spLocks noGrp="1"/>
          </p:cNvSpPr>
          <p:nvPr>
            <p:ph type="sldNum" sz="quarter" idx="5"/>
          </p:nvPr>
        </p:nvSpPr>
        <p:spPr>
          <a:noFill/>
        </p:spPr>
        <p:txBody>
          <a:bodyPr/>
          <a:lstStyle/>
          <a:p>
            <a:fld id="{1AD2919C-1343-428A-B72B-7109E24A7C90}" type="slidenum">
              <a:rPr lang="it-IT" smtClean="0"/>
              <a:pPr/>
              <a:t>65</a:t>
            </a:fld>
            <a:endParaRPr lang="it-IT"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Segnaposto immagine diapositiva 1"/>
          <p:cNvSpPr>
            <a:spLocks noGrp="1" noRot="1" noChangeAspect="1" noTextEdit="1"/>
          </p:cNvSpPr>
          <p:nvPr>
            <p:ph type="sldImg"/>
          </p:nvPr>
        </p:nvSpPr>
        <p:spPr>
          <a:ln/>
        </p:spPr>
      </p:sp>
      <p:sp>
        <p:nvSpPr>
          <p:cNvPr id="795651" name="Segnaposto note 2"/>
          <p:cNvSpPr>
            <a:spLocks noGrp="1"/>
          </p:cNvSpPr>
          <p:nvPr>
            <p:ph type="body" idx="1"/>
          </p:nvPr>
        </p:nvSpPr>
        <p:spPr>
          <a:noFill/>
          <a:ln/>
        </p:spPr>
        <p:txBody>
          <a:bodyPr/>
          <a:lstStyle/>
          <a:p>
            <a:pPr eaLnBrk="1" hangingPunct="1"/>
            <a:endParaRPr lang="it-IT" smtClean="0"/>
          </a:p>
        </p:txBody>
      </p:sp>
      <p:sp>
        <p:nvSpPr>
          <p:cNvPr id="795652" name="Segnaposto numero diapositiva 3"/>
          <p:cNvSpPr>
            <a:spLocks noGrp="1"/>
          </p:cNvSpPr>
          <p:nvPr>
            <p:ph type="sldNum" sz="quarter" idx="5"/>
          </p:nvPr>
        </p:nvSpPr>
        <p:spPr>
          <a:noFill/>
        </p:spPr>
        <p:txBody>
          <a:bodyPr/>
          <a:lstStyle/>
          <a:p>
            <a:fld id="{6C38EBF0-D021-4522-8604-F5551176C677}" type="slidenum">
              <a:rPr lang="it-IT" smtClean="0"/>
              <a:pPr/>
              <a:t>66</a:t>
            </a:fld>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Segnaposto immagine diapositiva 1"/>
          <p:cNvSpPr>
            <a:spLocks noGrp="1" noRot="1" noChangeAspect="1" noTextEdit="1"/>
          </p:cNvSpPr>
          <p:nvPr>
            <p:ph type="sldImg"/>
          </p:nvPr>
        </p:nvSpPr>
        <p:spPr>
          <a:ln/>
        </p:spPr>
      </p:sp>
      <p:sp>
        <p:nvSpPr>
          <p:cNvPr id="796675" name="Segnaposto note 2"/>
          <p:cNvSpPr>
            <a:spLocks noGrp="1"/>
          </p:cNvSpPr>
          <p:nvPr>
            <p:ph type="body" idx="1"/>
          </p:nvPr>
        </p:nvSpPr>
        <p:spPr>
          <a:noFill/>
          <a:ln/>
        </p:spPr>
        <p:txBody>
          <a:bodyPr/>
          <a:lstStyle/>
          <a:p>
            <a:pPr eaLnBrk="1" hangingPunct="1"/>
            <a:endParaRPr lang="it-IT" smtClean="0"/>
          </a:p>
        </p:txBody>
      </p:sp>
      <p:sp>
        <p:nvSpPr>
          <p:cNvPr id="796676" name="Segnaposto numero diapositiva 3"/>
          <p:cNvSpPr>
            <a:spLocks noGrp="1"/>
          </p:cNvSpPr>
          <p:nvPr>
            <p:ph type="sldNum" sz="quarter" idx="5"/>
          </p:nvPr>
        </p:nvSpPr>
        <p:spPr>
          <a:noFill/>
        </p:spPr>
        <p:txBody>
          <a:bodyPr/>
          <a:lstStyle/>
          <a:p>
            <a:fld id="{D829273A-B29E-4D08-A055-517838A08BB1}" type="slidenum">
              <a:rPr lang="it-IT" smtClean="0"/>
              <a:pPr/>
              <a:t>67</a:t>
            </a:fld>
            <a:endParaRPr lang="it-IT"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Segnaposto immagine diapositiva 1"/>
          <p:cNvSpPr>
            <a:spLocks noGrp="1" noRot="1" noChangeAspect="1" noTextEdit="1"/>
          </p:cNvSpPr>
          <p:nvPr>
            <p:ph type="sldImg"/>
          </p:nvPr>
        </p:nvSpPr>
        <p:spPr>
          <a:ln/>
        </p:spPr>
      </p:sp>
      <p:sp>
        <p:nvSpPr>
          <p:cNvPr id="797699" name="Segnaposto note 2"/>
          <p:cNvSpPr>
            <a:spLocks noGrp="1"/>
          </p:cNvSpPr>
          <p:nvPr>
            <p:ph type="body" idx="1"/>
          </p:nvPr>
        </p:nvSpPr>
        <p:spPr>
          <a:noFill/>
          <a:ln/>
        </p:spPr>
        <p:txBody>
          <a:bodyPr/>
          <a:lstStyle/>
          <a:p>
            <a:pPr eaLnBrk="1" hangingPunct="1"/>
            <a:endParaRPr lang="it-IT" smtClean="0"/>
          </a:p>
        </p:txBody>
      </p:sp>
      <p:sp>
        <p:nvSpPr>
          <p:cNvPr id="797700" name="Segnaposto numero diapositiva 3"/>
          <p:cNvSpPr>
            <a:spLocks noGrp="1"/>
          </p:cNvSpPr>
          <p:nvPr>
            <p:ph type="sldNum" sz="quarter" idx="5"/>
          </p:nvPr>
        </p:nvSpPr>
        <p:spPr>
          <a:noFill/>
        </p:spPr>
        <p:txBody>
          <a:bodyPr/>
          <a:lstStyle/>
          <a:p>
            <a:fld id="{93B170AF-A2E8-45EF-9CC2-A372EFD42849}" type="slidenum">
              <a:rPr lang="it-IT" smtClean="0"/>
              <a:pPr/>
              <a:t>68</a:t>
            </a:fld>
            <a:endParaRPr 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Segnaposto immagine diapositiva 1"/>
          <p:cNvSpPr>
            <a:spLocks noGrp="1" noRot="1" noChangeAspect="1" noTextEdit="1"/>
          </p:cNvSpPr>
          <p:nvPr>
            <p:ph type="sldImg"/>
          </p:nvPr>
        </p:nvSpPr>
        <p:spPr>
          <a:ln/>
        </p:spPr>
      </p:sp>
      <p:sp>
        <p:nvSpPr>
          <p:cNvPr id="799747" name="Segnaposto note 2"/>
          <p:cNvSpPr>
            <a:spLocks noGrp="1"/>
          </p:cNvSpPr>
          <p:nvPr>
            <p:ph type="body" idx="1"/>
          </p:nvPr>
        </p:nvSpPr>
        <p:spPr>
          <a:noFill/>
          <a:ln/>
        </p:spPr>
        <p:txBody>
          <a:bodyPr/>
          <a:lstStyle/>
          <a:p>
            <a:pPr eaLnBrk="1" hangingPunct="1"/>
            <a:endParaRPr lang="it-IT" smtClean="0"/>
          </a:p>
        </p:txBody>
      </p:sp>
      <p:sp>
        <p:nvSpPr>
          <p:cNvPr id="799748" name="Segnaposto numero diapositiva 3"/>
          <p:cNvSpPr>
            <a:spLocks noGrp="1"/>
          </p:cNvSpPr>
          <p:nvPr>
            <p:ph type="sldNum" sz="quarter" idx="5"/>
          </p:nvPr>
        </p:nvSpPr>
        <p:spPr>
          <a:noFill/>
        </p:spPr>
        <p:txBody>
          <a:bodyPr/>
          <a:lstStyle/>
          <a:p>
            <a:fld id="{D127BDBE-BE41-4266-9D7E-20EF74932851}" type="slidenum">
              <a:rPr lang="it-IT" smtClean="0"/>
              <a:pPr/>
              <a:t>69</a:t>
            </a:fld>
            <a:endParaRPr lang="it-IT"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Segnaposto immagine diapositiva 1"/>
          <p:cNvSpPr>
            <a:spLocks noGrp="1" noRot="1" noChangeAspect="1" noTextEdit="1"/>
          </p:cNvSpPr>
          <p:nvPr>
            <p:ph type="sldImg"/>
          </p:nvPr>
        </p:nvSpPr>
        <p:spPr>
          <a:ln/>
        </p:spPr>
      </p:sp>
      <p:sp>
        <p:nvSpPr>
          <p:cNvPr id="800771" name="Segnaposto note 2"/>
          <p:cNvSpPr>
            <a:spLocks noGrp="1"/>
          </p:cNvSpPr>
          <p:nvPr>
            <p:ph type="body" idx="1"/>
          </p:nvPr>
        </p:nvSpPr>
        <p:spPr>
          <a:noFill/>
          <a:ln/>
        </p:spPr>
        <p:txBody>
          <a:bodyPr/>
          <a:lstStyle/>
          <a:p>
            <a:pPr eaLnBrk="1" hangingPunct="1"/>
            <a:endParaRPr lang="it-IT" smtClean="0"/>
          </a:p>
        </p:txBody>
      </p:sp>
      <p:sp>
        <p:nvSpPr>
          <p:cNvPr id="800772" name="Segnaposto numero diapositiva 3"/>
          <p:cNvSpPr>
            <a:spLocks noGrp="1"/>
          </p:cNvSpPr>
          <p:nvPr>
            <p:ph type="sldNum" sz="quarter" idx="5"/>
          </p:nvPr>
        </p:nvSpPr>
        <p:spPr>
          <a:noFill/>
        </p:spPr>
        <p:txBody>
          <a:bodyPr/>
          <a:lstStyle/>
          <a:p>
            <a:fld id="{DB85AA18-80DE-4DC8-B47B-D5F5064A23D8}" type="slidenum">
              <a:rPr lang="it-IT" smtClean="0"/>
              <a:pPr/>
              <a:t>70</a:t>
            </a:fld>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Segnaposto immagine diapositiva 1"/>
          <p:cNvSpPr>
            <a:spLocks noGrp="1" noRot="1" noChangeAspect="1" noTextEdit="1"/>
          </p:cNvSpPr>
          <p:nvPr>
            <p:ph type="sldImg"/>
          </p:nvPr>
        </p:nvSpPr>
        <p:spPr>
          <a:ln/>
        </p:spPr>
      </p:sp>
      <p:sp>
        <p:nvSpPr>
          <p:cNvPr id="801795" name="Segnaposto note 2"/>
          <p:cNvSpPr>
            <a:spLocks noGrp="1"/>
          </p:cNvSpPr>
          <p:nvPr>
            <p:ph type="body" idx="1"/>
          </p:nvPr>
        </p:nvSpPr>
        <p:spPr>
          <a:noFill/>
          <a:ln/>
        </p:spPr>
        <p:txBody>
          <a:bodyPr/>
          <a:lstStyle/>
          <a:p>
            <a:pPr eaLnBrk="1" hangingPunct="1"/>
            <a:endParaRPr lang="it-IT" smtClean="0"/>
          </a:p>
        </p:txBody>
      </p:sp>
      <p:sp>
        <p:nvSpPr>
          <p:cNvPr id="801796" name="Segnaposto numero diapositiva 3"/>
          <p:cNvSpPr>
            <a:spLocks noGrp="1"/>
          </p:cNvSpPr>
          <p:nvPr>
            <p:ph type="sldNum" sz="quarter" idx="5"/>
          </p:nvPr>
        </p:nvSpPr>
        <p:spPr>
          <a:noFill/>
        </p:spPr>
        <p:txBody>
          <a:bodyPr/>
          <a:lstStyle/>
          <a:p>
            <a:fld id="{D4B16470-3D16-484B-B946-ADEA668CB096}" type="slidenum">
              <a:rPr lang="it-IT" smtClean="0"/>
              <a:pPr/>
              <a:t>71</a:t>
            </a:fld>
            <a:endParaRPr 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Segnaposto immagine diapositiva 1"/>
          <p:cNvSpPr>
            <a:spLocks noGrp="1" noRot="1" noChangeAspect="1" noTextEdit="1"/>
          </p:cNvSpPr>
          <p:nvPr>
            <p:ph type="sldImg"/>
          </p:nvPr>
        </p:nvSpPr>
        <p:spPr>
          <a:ln/>
        </p:spPr>
      </p:sp>
      <p:sp>
        <p:nvSpPr>
          <p:cNvPr id="802819" name="Segnaposto note 2"/>
          <p:cNvSpPr>
            <a:spLocks noGrp="1"/>
          </p:cNvSpPr>
          <p:nvPr>
            <p:ph type="body" idx="1"/>
          </p:nvPr>
        </p:nvSpPr>
        <p:spPr>
          <a:noFill/>
          <a:ln/>
        </p:spPr>
        <p:txBody>
          <a:bodyPr/>
          <a:lstStyle/>
          <a:p>
            <a:pPr eaLnBrk="1" hangingPunct="1"/>
            <a:endParaRPr lang="it-IT" smtClean="0"/>
          </a:p>
        </p:txBody>
      </p:sp>
      <p:sp>
        <p:nvSpPr>
          <p:cNvPr id="802820" name="Segnaposto numero diapositiva 3"/>
          <p:cNvSpPr>
            <a:spLocks noGrp="1"/>
          </p:cNvSpPr>
          <p:nvPr>
            <p:ph type="sldNum" sz="quarter" idx="5"/>
          </p:nvPr>
        </p:nvSpPr>
        <p:spPr>
          <a:noFill/>
        </p:spPr>
        <p:txBody>
          <a:bodyPr/>
          <a:lstStyle/>
          <a:p>
            <a:fld id="{C928BA58-9986-4454-B1E9-578554DD823D}" type="slidenum">
              <a:rPr lang="it-IT" smtClean="0"/>
              <a:pPr/>
              <a:t>72</a:t>
            </a:fld>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6</a:t>
            </a:fld>
            <a:endParaRPr lang="it-IT"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Segnaposto immagine diapositiva 1"/>
          <p:cNvSpPr>
            <a:spLocks noGrp="1" noRot="1" noChangeAspect="1" noTextEdit="1"/>
          </p:cNvSpPr>
          <p:nvPr>
            <p:ph type="sldImg"/>
          </p:nvPr>
        </p:nvSpPr>
        <p:spPr>
          <a:ln/>
        </p:spPr>
      </p:sp>
      <p:sp>
        <p:nvSpPr>
          <p:cNvPr id="803843" name="Segnaposto note 2"/>
          <p:cNvSpPr>
            <a:spLocks noGrp="1"/>
          </p:cNvSpPr>
          <p:nvPr>
            <p:ph type="body" idx="1"/>
          </p:nvPr>
        </p:nvSpPr>
        <p:spPr>
          <a:noFill/>
          <a:ln/>
        </p:spPr>
        <p:txBody>
          <a:bodyPr/>
          <a:lstStyle/>
          <a:p>
            <a:pPr eaLnBrk="1" hangingPunct="1"/>
            <a:endParaRPr lang="it-IT" smtClean="0"/>
          </a:p>
        </p:txBody>
      </p:sp>
      <p:sp>
        <p:nvSpPr>
          <p:cNvPr id="803844" name="Segnaposto numero diapositiva 3"/>
          <p:cNvSpPr>
            <a:spLocks noGrp="1"/>
          </p:cNvSpPr>
          <p:nvPr>
            <p:ph type="sldNum" sz="quarter" idx="5"/>
          </p:nvPr>
        </p:nvSpPr>
        <p:spPr>
          <a:noFill/>
        </p:spPr>
        <p:txBody>
          <a:bodyPr/>
          <a:lstStyle/>
          <a:p>
            <a:fld id="{E2C697BF-8E69-4725-B99C-074A1A67EC74}" type="slidenum">
              <a:rPr lang="it-IT" smtClean="0"/>
              <a:pPr/>
              <a:t>73</a:t>
            </a:fld>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Segnaposto immagine diapositiva 1"/>
          <p:cNvSpPr>
            <a:spLocks noGrp="1" noRot="1" noChangeAspect="1" noTextEdit="1"/>
          </p:cNvSpPr>
          <p:nvPr>
            <p:ph type="sldImg"/>
          </p:nvPr>
        </p:nvSpPr>
        <p:spPr>
          <a:ln/>
        </p:spPr>
      </p:sp>
      <p:sp>
        <p:nvSpPr>
          <p:cNvPr id="804867" name="Segnaposto note 2"/>
          <p:cNvSpPr>
            <a:spLocks noGrp="1"/>
          </p:cNvSpPr>
          <p:nvPr>
            <p:ph type="body" idx="1"/>
          </p:nvPr>
        </p:nvSpPr>
        <p:spPr>
          <a:noFill/>
          <a:ln/>
        </p:spPr>
        <p:txBody>
          <a:bodyPr/>
          <a:lstStyle/>
          <a:p>
            <a:pPr eaLnBrk="1" hangingPunct="1"/>
            <a:endParaRPr lang="it-IT" smtClean="0"/>
          </a:p>
        </p:txBody>
      </p:sp>
      <p:sp>
        <p:nvSpPr>
          <p:cNvPr id="804868" name="Segnaposto numero diapositiva 3"/>
          <p:cNvSpPr>
            <a:spLocks noGrp="1"/>
          </p:cNvSpPr>
          <p:nvPr>
            <p:ph type="sldNum" sz="quarter" idx="5"/>
          </p:nvPr>
        </p:nvSpPr>
        <p:spPr>
          <a:noFill/>
        </p:spPr>
        <p:txBody>
          <a:bodyPr/>
          <a:lstStyle/>
          <a:p>
            <a:fld id="{B6217969-3D85-40EA-9DEC-44E3BFF740CC}" type="slidenum">
              <a:rPr lang="it-IT" smtClean="0"/>
              <a:pPr/>
              <a:t>74</a:t>
            </a:fld>
            <a:endParaRPr lang="it-IT"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Segnaposto immagine diapositiva 1"/>
          <p:cNvSpPr>
            <a:spLocks noGrp="1" noRot="1" noChangeAspect="1" noTextEdit="1"/>
          </p:cNvSpPr>
          <p:nvPr>
            <p:ph type="sldImg"/>
          </p:nvPr>
        </p:nvSpPr>
        <p:spPr>
          <a:ln/>
        </p:spPr>
      </p:sp>
      <p:sp>
        <p:nvSpPr>
          <p:cNvPr id="805891" name="Segnaposto note 2"/>
          <p:cNvSpPr>
            <a:spLocks noGrp="1"/>
          </p:cNvSpPr>
          <p:nvPr>
            <p:ph type="body" idx="1"/>
          </p:nvPr>
        </p:nvSpPr>
        <p:spPr>
          <a:noFill/>
          <a:ln/>
        </p:spPr>
        <p:txBody>
          <a:bodyPr/>
          <a:lstStyle/>
          <a:p>
            <a:endParaRPr lang="it-IT" smtClean="0"/>
          </a:p>
        </p:txBody>
      </p:sp>
      <p:sp>
        <p:nvSpPr>
          <p:cNvPr id="805892" name="Segnaposto numero diapositiva 3"/>
          <p:cNvSpPr>
            <a:spLocks noGrp="1"/>
          </p:cNvSpPr>
          <p:nvPr>
            <p:ph type="sldNum" sz="quarter" idx="5"/>
          </p:nvPr>
        </p:nvSpPr>
        <p:spPr>
          <a:noFill/>
        </p:spPr>
        <p:txBody>
          <a:bodyPr/>
          <a:lstStyle/>
          <a:p>
            <a:fld id="{3BCA8963-21F3-49D5-899E-72847D351A2F}" type="slidenum">
              <a:rPr lang="it-IT" smtClean="0"/>
              <a:pPr/>
              <a:t>75</a:t>
            </a:fld>
            <a:endParaRPr lang="it-IT"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Segnaposto immagine diapositiva 1"/>
          <p:cNvSpPr>
            <a:spLocks noGrp="1" noRot="1" noChangeAspect="1" noTextEdit="1"/>
          </p:cNvSpPr>
          <p:nvPr>
            <p:ph type="sldImg"/>
          </p:nvPr>
        </p:nvSpPr>
        <p:spPr>
          <a:ln/>
        </p:spPr>
      </p:sp>
      <p:sp>
        <p:nvSpPr>
          <p:cNvPr id="808963" name="Segnaposto note 2"/>
          <p:cNvSpPr>
            <a:spLocks noGrp="1"/>
          </p:cNvSpPr>
          <p:nvPr>
            <p:ph type="body" idx="1"/>
          </p:nvPr>
        </p:nvSpPr>
        <p:spPr>
          <a:noFill/>
          <a:ln/>
        </p:spPr>
        <p:txBody>
          <a:bodyPr/>
          <a:lstStyle/>
          <a:p>
            <a:pPr eaLnBrk="1" hangingPunct="1"/>
            <a:endParaRPr lang="it-IT" smtClean="0"/>
          </a:p>
        </p:txBody>
      </p:sp>
      <p:sp>
        <p:nvSpPr>
          <p:cNvPr id="808964" name="Segnaposto numero diapositiva 3"/>
          <p:cNvSpPr>
            <a:spLocks noGrp="1"/>
          </p:cNvSpPr>
          <p:nvPr>
            <p:ph type="sldNum" sz="quarter" idx="5"/>
          </p:nvPr>
        </p:nvSpPr>
        <p:spPr>
          <a:noFill/>
        </p:spPr>
        <p:txBody>
          <a:bodyPr/>
          <a:lstStyle/>
          <a:p>
            <a:fld id="{D8C16297-FDD7-4AD8-8800-3A20856A9229}" type="slidenum">
              <a:rPr lang="it-IT" smtClean="0"/>
              <a:pPr/>
              <a:t>76</a:t>
            </a:fld>
            <a:endParaRPr lang="it-I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Segnaposto immagine diapositiva 1"/>
          <p:cNvSpPr>
            <a:spLocks noGrp="1" noRot="1" noChangeAspect="1" noTextEdit="1"/>
          </p:cNvSpPr>
          <p:nvPr>
            <p:ph type="sldImg"/>
          </p:nvPr>
        </p:nvSpPr>
        <p:spPr>
          <a:ln/>
        </p:spPr>
      </p:sp>
      <p:sp>
        <p:nvSpPr>
          <p:cNvPr id="809987" name="Segnaposto note 2"/>
          <p:cNvSpPr>
            <a:spLocks noGrp="1"/>
          </p:cNvSpPr>
          <p:nvPr>
            <p:ph type="body" idx="1"/>
          </p:nvPr>
        </p:nvSpPr>
        <p:spPr>
          <a:noFill/>
          <a:ln/>
        </p:spPr>
        <p:txBody>
          <a:bodyPr/>
          <a:lstStyle/>
          <a:p>
            <a:pPr eaLnBrk="1" hangingPunct="1"/>
            <a:endParaRPr lang="it-IT" smtClean="0"/>
          </a:p>
        </p:txBody>
      </p:sp>
      <p:sp>
        <p:nvSpPr>
          <p:cNvPr id="809988" name="Segnaposto numero diapositiva 3"/>
          <p:cNvSpPr>
            <a:spLocks noGrp="1"/>
          </p:cNvSpPr>
          <p:nvPr>
            <p:ph type="sldNum" sz="quarter" idx="5"/>
          </p:nvPr>
        </p:nvSpPr>
        <p:spPr>
          <a:noFill/>
        </p:spPr>
        <p:txBody>
          <a:bodyPr/>
          <a:lstStyle/>
          <a:p>
            <a:fld id="{366978D6-D8AE-4680-9E5A-B607E0C131D2}" type="slidenum">
              <a:rPr lang="it-IT" smtClean="0"/>
              <a:pPr/>
              <a:t>77</a:t>
            </a:fld>
            <a:endParaRPr lang="it-IT"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Segnaposto immagine diapositiva 1"/>
          <p:cNvSpPr>
            <a:spLocks noGrp="1" noRot="1" noChangeAspect="1" noTextEdit="1"/>
          </p:cNvSpPr>
          <p:nvPr>
            <p:ph type="sldImg"/>
          </p:nvPr>
        </p:nvSpPr>
        <p:spPr>
          <a:ln/>
        </p:spPr>
      </p:sp>
      <p:sp>
        <p:nvSpPr>
          <p:cNvPr id="760835" name="Segnaposto note 2"/>
          <p:cNvSpPr>
            <a:spLocks noGrp="1"/>
          </p:cNvSpPr>
          <p:nvPr>
            <p:ph type="body" idx="1"/>
          </p:nvPr>
        </p:nvSpPr>
        <p:spPr>
          <a:noFill/>
          <a:ln/>
        </p:spPr>
        <p:txBody>
          <a:bodyPr/>
          <a:lstStyle/>
          <a:p>
            <a:endParaRPr lang="it-IT" smtClean="0"/>
          </a:p>
        </p:txBody>
      </p:sp>
      <p:sp>
        <p:nvSpPr>
          <p:cNvPr id="760836" name="Segnaposto numero diapositiva 3"/>
          <p:cNvSpPr>
            <a:spLocks noGrp="1"/>
          </p:cNvSpPr>
          <p:nvPr>
            <p:ph type="sldNum" sz="quarter" idx="5"/>
          </p:nvPr>
        </p:nvSpPr>
        <p:spPr>
          <a:noFill/>
        </p:spPr>
        <p:txBody>
          <a:bodyPr/>
          <a:lstStyle/>
          <a:p>
            <a:fld id="{1A4AFE6C-CFBF-4374-BE54-A73BA3B60B76}" type="slidenum">
              <a:rPr lang="it-IT" smtClean="0"/>
              <a:pPr/>
              <a:t>78</a:t>
            </a:fld>
            <a:endParaRPr lang="it-IT"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Segnaposto immagine diapositiva 1"/>
          <p:cNvSpPr>
            <a:spLocks noGrp="1" noRot="1" noChangeAspect="1" noTextEdit="1"/>
          </p:cNvSpPr>
          <p:nvPr>
            <p:ph type="sldImg"/>
          </p:nvPr>
        </p:nvSpPr>
        <p:spPr>
          <a:xfrm>
            <a:off x="712788" y="744538"/>
            <a:ext cx="5362575" cy="3713162"/>
          </a:xfrm>
          <a:ln/>
        </p:spPr>
      </p:sp>
      <p:sp>
        <p:nvSpPr>
          <p:cNvPr id="761859" name="Segnaposto note 2"/>
          <p:cNvSpPr>
            <a:spLocks noGrp="1"/>
          </p:cNvSpPr>
          <p:nvPr>
            <p:ph type="body" idx="1"/>
          </p:nvPr>
        </p:nvSpPr>
        <p:spPr>
          <a:noFill/>
          <a:ln/>
        </p:spPr>
        <p:txBody>
          <a:bodyPr/>
          <a:lstStyle/>
          <a:p>
            <a:endParaRPr lang="it-IT" smtClean="0"/>
          </a:p>
        </p:txBody>
      </p:sp>
      <p:sp>
        <p:nvSpPr>
          <p:cNvPr id="761860" name="Segnaposto numero diapositiva 3"/>
          <p:cNvSpPr>
            <a:spLocks noGrp="1"/>
          </p:cNvSpPr>
          <p:nvPr>
            <p:ph type="sldNum" sz="quarter" idx="5"/>
          </p:nvPr>
        </p:nvSpPr>
        <p:spPr>
          <a:noFill/>
        </p:spPr>
        <p:txBody>
          <a:bodyPr/>
          <a:lstStyle/>
          <a:p>
            <a:fld id="{89ADC2EB-BA88-4462-B25E-13BAB5DB0249}" type="slidenum">
              <a:rPr lang="it-IT" smtClean="0"/>
              <a:pPr/>
              <a:t>79</a:t>
            </a:fld>
            <a:endParaRPr lang="it-IT"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p:cNvSpPr>
            <a:spLocks noGrp="1" noRot="1" noChangeAspect="1" noTextEdit="1"/>
          </p:cNvSpPr>
          <p:nvPr>
            <p:ph type="sldImg"/>
          </p:nvPr>
        </p:nvSpPr>
        <p:spPr>
          <a:xfrm>
            <a:off x="712788" y="744538"/>
            <a:ext cx="5362575" cy="3713162"/>
          </a:xfrm>
          <a:ln/>
        </p:spPr>
      </p:sp>
      <p:sp>
        <p:nvSpPr>
          <p:cNvPr id="259075" name="Segnaposto note 2"/>
          <p:cNvSpPr>
            <a:spLocks noGrp="1"/>
          </p:cNvSpPr>
          <p:nvPr>
            <p:ph type="body" idx="1"/>
          </p:nvPr>
        </p:nvSpPr>
        <p:spPr>
          <a:noFill/>
          <a:ln/>
        </p:spPr>
        <p:txBody>
          <a:bodyPr/>
          <a:lstStyle/>
          <a:p>
            <a:endParaRPr lang="it-IT" smtClean="0"/>
          </a:p>
        </p:txBody>
      </p:sp>
      <p:sp>
        <p:nvSpPr>
          <p:cNvPr id="259076" name="Segnaposto numero diapositiva 3"/>
          <p:cNvSpPr>
            <a:spLocks noGrp="1"/>
          </p:cNvSpPr>
          <p:nvPr>
            <p:ph type="sldNum" sz="quarter" idx="5"/>
          </p:nvPr>
        </p:nvSpPr>
        <p:spPr>
          <a:noFill/>
        </p:spPr>
        <p:txBody>
          <a:bodyPr/>
          <a:lstStyle/>
          <a:p>
            <a:fld id="{1F686EDF-F1F7-45A0-A3E6-2F641D20B2B7}" type="slidenum">
              <a:rPr lang="it-IT" smtClean="0"/>
              <a:pPr/>
              <a:t>80</a:t>
            </a:fld>
            <a:endParaRPr 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egnaposto immagine diapositiva 1"/>
          <p:cNvSpPr>
            <a:spLocks noGrp="1" noRot="1" noChangeAspect="1" noTextEdit="1"/>
          </p:cNvSpPr>
          <p:nvPr>
            <p:ph type="sldImg"/>
          </p:nvPr>
        </p:nvSpPr>
        <p:spPr>
          <a:xfrm>
            <a:off x="712788" y="744538"/>
            <a:ext cx="5362575" cy="3713162"/>
          </a:xfrm>
          <a:ln/>
        </p:spPr>
      </p:sp>
      <p:sp>
        <p:nvSpPr>
          <p:cNvPr id="260099" name="Segnaposto note 2"/>
          <p:cNvSpPr>
            <a:spLocks noGrp="1"/>
          </p:cNvSpPr>
          <p:nvPr>
            <p:ph type="body" idx="1"/>
          </p:nvPr>
        </p:nvSpPr>
        <p:spPr>
          <a:noFill/>
          <a:ln/>
        </p:spPr>
        <p:txBody>
          <a:bodyPr/>
          <a:lstStyle/>
          <a:p>
            <a:endParaRPr lang="it-IT" smtClean="0"/>
          </a:p>
        </p:txBody>
      </p:sp>
      <p:sp>
        <p:nvSpPr>
          <p:cNvPr id="260100" name="Segnaposto numero diapositiva 3"/>
          <p:cNvSpPr>
            <a:spLocks noGrp="1"/>
          </p:cNvSpPr>
          <p:nvPr>
            <p:ph type="sldNum" sz="quarter" idx="5"/>
          </p:nvPr>
        </p:nvSpPr>
        <p:spPr>
          <a:noFill/>
        </p:spPr>
        <p:txBody>
          <a:bodyPr/>
          <a:lstStyle/>
          <a:p>
            <a:fld id="{A0853C1D-9DBE-499E-A601-BE9B7F8901B7}" type="slidenum">
              <a:rPr lang="it-IT" smtClean="0"/>
              <a:pPr/>
              <a:t>81</a:t>
            </a:fld>
            <a:endParaRPr 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egnaposto immagine diapositiva 1"/>
          <p:cNvSpPr>
            <a:spLocks noGrp="1" noRot="1" noChangeAspect="1" noTextEdit="1"/>
          </p:cNvSpPr>
          <p:nvPr>
            <p:ph type="sldImg"/>
          </p:nvPr>
        </p:nvSpPr>
        <p:spPr>
          <a:xfrm>
            <a:off x="712788" y="744538"/>
            <a:ext cx="5362575" cy="3713162"/>
          </a:xfrm>
          <a:ln/>
        </p:spPr>
      </p:sp>
      <p:sp>
        <p:nvSpPr>
          <p:cNvPr id="261123" name="Segnaposto note 2"/>
          <p:cNvSpPr>
            <a:spLocks noGrp="1"/>
          </p:cNvSpPr>
          <p:nvPr>
            <p:ph type="body" idx="1"/>
          </p:nvPr>
        </p:nvSpPr>
        <p:spPr>
          <a:noFill/>
          <a:ln/>
        </p:spPr>
        <p:txBody>
          <a:bodyPr/>
          <a:lstStyle/>
          <a:p>
            <a:endParaRPr lang="it-IT" smtClean="0"/>
          </a:p>
        </p:txBody>
      </p:sp>
      <p:sp>
        <p:nvSpPr>
          <p:cNvPr id="261124" name="Segnaposto numero diapositiva 3"/>
          <p:cNvSpPr>
            <a:spLocks noGrp="1"/>
          </p:cNvSpPr>
          <p:nvPr>
            <p:ph type="sldNum" sz="quarter" idx="5"/>
          </p:nvPr>
        </p:nvSpPr>
        <p:spPr>
          <a:noFill/>
        </p:spPr>
        <p:txBody>
          <a:bodyPr/>
          <a:lstStyle/>
          <a:p>
            <a:fld id="{6084C905-ECE9-47E9-8DC4-25946E73BC30}" type="slidenum">
              <a:rPr lang="it-IT" smtClean="0"/>
              <a:pPr/>
              <a:t>82</a:t>
            </a:fld>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p:cNvSpPr>
            <a:spLocks noGrp="1" noRot="1" noChangeAspect="1" noTextEdit="1"/>
          </p:cNvSpPr>
          <p:nvPr>
            <p:ph type="sldImg"/>
          </p:nvPr>
        </p:nvSpPr>
        <p:spPr>
          <a:ln/>
        </p:spPr>
      </p:sp>
      <p:sp>
        <p:nvSpPr>
          <p:cNvPr id="577539" name="Segnaposto note 2"/>
          <p:cNvSpPr>
            <a:spLocks noGrp="1"/>
          </p:cNvSpPr>
          <p:nvPr>
            <p:ph type="body" idx="1"/>
          </p:nvPr>
        </p:nvSpPr>
        <p:spPr>
          <a:noFill/>
          <a:ln/>
        </p:spPr>
        <p:txBody>
          <a:bodyPr/>
          <a:lstStyle/>
          <a:p>
            <a:pPr eaLnBrk="1" hangingPunct="1"/>
            <a:endParaRPr lang="it-IT" smtClean="0"/>
          </a:p>
        </p:txBody>
      </p:sp>
      <p:sp>
        <p:nvSpPr>
          <p:cNvPr id="577540" name="Segnaposto numero diapositiva 3"/>
          <p:cNvSpPr>
            <a:spLocks noGrp="1"/>
          </p:cNvSpPr>
          <p:nvPr>
            <p:ph type="sldNum" sz="quarter" idx="5"/>
          </p:nvPr>
        </p:nvSpPr>
        <p:spPr>
          <a:noFill/>
        </p:spPr>
        <p:txBody>
          <a:bodyPr/>
          <a:lstStyle/>
          <a:p>
            <a:fld id="{EEC1D502-1A53-4CB0-8D5D-CB4BBFC02D82}" type="slidenum">
              <a:rPr lang="it-IT" smtClean="0"/>
              <a:pPr/>
              <a:t>7</a:t>
            </a:fld>
            <a:endParaRPr lang="it-IT"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egnaposto immagine diapositiva 1"/>
          <p:cNvSpPr>
            <a:spLocks noGrp="1" noRot="1" noChangeAspect="1" noTextEdit="1"/>
          </p:cNvSpPr>
          <p:nvPr>
            <p:ph type="sldImg"/>
          </p:nvPr>
        </p:nvSpPr>
        <p:spPr>
          <a:xfrm>
            <a:off x="712788" y="744538"/>
            <a:ext cx="5362575" cy="3713162"/>
          </a:xfrm>
          <a:ln/>
        </p:spPr>
      </p:sp>
      <p:sp>
        <p:nvSpPr>
          <p:cNvPr id="262147" name="Segnaposto note 2"/>
          <p:cNvSpPr>
            <a:spLocks noGrp="1"/>
          </p:cNvSpPr>
          <p:nvPr>
            <p:ph type="body" idx="1"/>
          </p:nvPr>
        </p:nvSpPr>
        <p:spPr>
          <a:noFill/>
          <a:ln/>
        </p:spPr>
        <p:txBody>
          <a:bodyPr/>
          <a:lstStyle/>
          <a:p>
            <a:endParaRPr lang="it-IT" smtClean="0"/>
          </a:p>
        </p:txBody>
      </p:sp>
      <p:sp>
        <p:nvSpPr>
          <p:cNvPr id="262148" name="Segnaposto numero diapositiva 3"/>
          <p:cNvSpPr>
            <a:spLocks noGrp="1"/>
          </p:cNvSpPr>
          <p:nvPr>
            <p:ph type="sldNum" sz="quarter" idx="5"/>
          </p:nvPr>
        </p:nvSpPr>
        <p:spPr>
          <a:noFill/>
        </p:spPr>
        <p:txBody>
          <a:bodyPr/>
          <a:lstStyle/>
          <a:p>
            <a:fld id="{F702A936-6EAB-4BA3-9499-86C6B1280A20}" type="slidenum">
              <a:rPr lang="it-IT" smtClean="0"/>
              <a:pPr/>
              <a:t>83</a:t>
            </a:fld>
            <a:endParaRPr 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Segnaposto immagine diapositiva 1"/>
          <p:cNvSpPr>
            <a:spLocks noGrp="1" noRot="1" noChangeAspect="1" noTextEdit="1"/>
          </p:cNvSpPr>
          <p:nvPr>
            <p:ph type="sldImg"/>
          </p:nvPr>
        </p:nvSpPr>
        <p:spPr>
          <a:ln/>
        </p:spPr>
      </p:sp>
      <p:sp>
        <p:nvSpPr>
          <p:cNvPr id="690179" name="Segnaposto note 2"/>
          <p:cNvSpPr>
            <a:spLocks noGrp="1"/>
          </p:cNvSpPr>
          <p:nvPr>
            <p:ph type="body" idx="1"/>
          </p:nvPr>
        </p:nvSpPr>
        <p:spPr>
          <a:noFill/>
          <a:ln/>
        </p:spPr>
        <p:txBody>
          <a:bodyPr/>
          <a:lstStyle/>
          <a:p>
            <a:pPr eaLnBrk="1" hangingPunct="1">
              <a:spcBef>
                <a:spcPct val="0"/>
              </a:spcBef>
            </a:pPr>
            <a:endParaRPr lang="it-IT" smtClean="0"/>
          </a:p>
        </p:txBody>
      </p:sp>
      <p:sp>
        <p:nvSpPr>
          <p:cNvPr id="690180" name="Segnaposto numero diapositiva 3"/>
          <p:cNvSpPr>
            <a:spLocks noGrp="1"/>
          </p:cNvSpPr>
          <p:nvPr>
            <p:ph type="sldNum" sz="quarter" idx="5"/>
          </p:nvPr>
        </p:nvSpPr>
        <p:spPr>
          <a:noFill/>
        </p:spPr>
        <p:txBody>
          <a:bodyPr/>
          <a:lstStyle/>
          <a:p>
            <a:fld id="{862C9919-BECE-49E8-A9DF-9C16F762E50F}" type="slidenum">
              <a:rPr lang="it-IT" smtClean="0"/>
              <a:pPr/>
              <a:t>84</a:t>
            </a:fld>
            <a:endParaRPr lang="it-I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Segnaposto immagine diapositiva 1"/>
          <p:cNvSpPr>
            <a:spLocks noGrp="1" noRot="1" noChangeAspect="1" noTextEdit="1"/>
          </p:cNvSpPr>
          <p:nvPr>
            <p:ph type="sldImg"/>
          </p:nvPr>
        </p:nvSpPr>
        <p:spPr>
          <a:ln/>
        </p:spPr>
      </p:sp>
      <p:sp>
        <p:nvSpPr>
          <p:cNvPr id="691203" name="Segnaposto note 2"/>
          <p:cNvSpPr>
            <a:spLocks noGrp="1"/>
          </p:cNvSpPr>
          <p:nvPr>
            <p:ph type="body" idx="1"/>
          </p:nvPr>
        </p:nvSpPr>
        <p:spPr>
          <a:noFill/>
          <a:ln/>
        </p:spPr>
        <p:txBody>
          <a:bodyPr/>
          <a:lstStyle/>
          <a:p>
            <a:pPr eaLnBrk="1" hangingPunct="1">
              <a:spcBef>
                <a:spcPct val="0"/>
              </a:spcBef>
            </a:pPr>
            <a:endParaRPr lang="it-IT" smtClean="0"/>
          </a:p>
        </p:txBody>
      </p:sp>
      <p:sp>
        <p:nvSpPr>
          <p:cNvPr id="691204" name="Segnaposto numero diapositiva 3"/>
          <p:cNvSpPr>
            <a:spLocks noGrp="1"/>
          </p:cNvSpPr>
          <p:nvPr>
            <p:ph type="sldNum" sz="quarter" idx="5"/>
          </p:nvPr>
        </p:nvSpPr>
        <p:spPr>
          <a:noFill/>
        </p:spPr>
        <p:txBody>
          <a:bodyPr/>
          <a:lstStyle/>
          <a:p>
            <a:fld id="{EF336E16-A934-4B16-878C-94CF887C961C}" type="slidenum">
              <a:rPr lang="it-IT" smtClean="0"/>
              <a:pPr/>
              <a:t>85</a:t>
            </a:fld>
            <a:endParaRPr lang="it-IT"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Segnaposto immagine diapositiva 1"/>
          <p:cNvSpPr>
            <a:spLocks noGrp="1" noRot="1" noChangeAspect="1" noTextEdit="1"/>
          </p:cNvSpPr>
          <p:nvPr>
            <p:ph type="sldImg"/>
          </p:nvPr>
        </p:nvSpPr>
        <p:spPr>
          <a:ln/>
        </p:spPr>
      </p:sp>
      <p:sp>
        <p:nvSpPr>
          <p:cNvPr id="692227" name="Segnaposto note 2"/>
          <p:cNvSpPr>
            <a:spLocks noGrp="1"/>
          </p:cNvSpPr>
          <p:nvPr>
            <p:ph type="body" idx="1"/>
          </p:nvPr>
        </p:nvSpPr>
        <p:spPr>
          <a:noFill/>
          <a:ln/>
        </p:spPr>
        <p:txBody>
          <a:bodyPr/>
          <a:lstStyle/>
          <a:p>
            <a:pPr eaLnBrk="1" hangingPunct="1">
              <a:spcBef>
                <a:spcPct val="0"/>
              </a:spcBef>
            </a:pPr>
            <a:endParaRPr lang="it-IT" smtClean="0"/>
          </a:p>
        </p:txBody>
      </p:sp>
      <p:sp>
        <p:nvSpPr>
          <p:cNvPr id="692228" name="Segnaposto numero diapositiva 3"/>
          <p:cNvSpPr>
            <a:spLocks noGrp="1"/>
          </p:cNvSpPr>
          <p:nvPr>
            <p:ph type="sldNum" sz="quarter" idx="5"/>
          </p:nvPr>
        </p:nvSpPr>
        <p:spPr>
          <a:noFill/>
        </p:spPr>
        <p:txBody>
          <a:bodyPr/>
          <a:lstStyle/>
          <a:p>
            <a:fld id="{17BB9126-EFF0-4111-8027-F7EB80B5A1AA}" type="slidenum">
              <a:rPr lang="it-IT" smtClean="0"/>
              <a:pPr/>
              <a:t>86</a:t>
            </a:fld>
            <a:endParaRPr lang="it-IT"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egnaposto immagine diapositiva 1"/>
          <p:cNvSpPr>
            <a:spLocks noGrp="1" noRot="1" noChangeAspect="1" noTextEdit="1"/>
          </p:cNvSpPr>
          <p:nvPr>
            <p:ph type="sldImg"/>
          </p:nvPr>
        </p:nvSpPr>
        <p:spPr>
          <a:ln/>
        </p:spPr>
      </p:sp>
      <p:sp>
        <p:nvSpPr>
          <p:cNvPr id="693251" name="Segnaposto note 2"/>
          <p:cNvSpPr>
            <a:spLocks noGrp="1"/>
          </p:cNvSpPr>
          <p:nvPr>
            <p:ph type="body" idx="1"/>
          </p:nvPr>
        </p:nvSpPr>
        <p:spPr>
          <a:noFill/>
          <a:ln/>
        </p:spPr>
        <p:txBody>
          <a:bodyPr/>
          <a:lstStyle/>
          <a:p>
            <a:pPr eaLnBrk="1" hangingPunct="1">
              <a:spcBef>
                <a:spcPct val="0"/>
              </a:spcBef>
            </a:pPr>
            <a:endParaRPr lang="it-IT" smtClean="0"/>
          </a:p>
        </p:txBody>
      </p:sp>
      <p:sp>
        <p:nvSpPr>
          <p:cNvPr id="693252" name="Segnaposto numero diapositiva 3"/>
          <p:cNvSpPr>
            <a:spLocks noGrp="1"/>
          </p:cNvSpPr>
          <p:nvPr>
            <p:ph type="sldNum" sz="quarter" idx="5"/>
          </p:nvPr>
        </p:nvSpPr>
        <p:spPr>
          <a:noFill/>
        </p:spPr>
        <p:txBody>
          <a:bodyPr/>
          <a:lstStyle/>
          <a:p>
            <a:fld id="{BB14CFEC-6DD9-4CE5-A331-236C1D5D9802}" type="slidenum">
              <a:rPr lang="it-IT" smtClean="0"/>
              <a:pPr/>
              <a:t>87</a:t>
            </a:fld>
            <a:endParaRPr lang="it-IT"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egnaposto immagine diapositiva 1"/>
          <p:cNvSpPr>
            <a:spLocks noGrp="1" noRot="1" noChangeAspect="1" noTextEdit="1"/>
          </p:cNvSpPr>
          <p:nvPr>
            <p:ph type="sldImg"/>
          </p:nvPr>
        </p:nvSpPr>
        <p:spPr>
          <a:ln/>
        </p:spPr>
      </p:sp>
      <p:sp>
        <p:nvSpPr>
          <p:cNvPr id="694275" name="Segnaposto note 2"/>
          <p:cNvSpPr>
            <a:spLocks noGrp="1"/>
          </p:cNvSpPr>
          <p:nvPr>
            <p:ph type="body" idx="1"/>
          </p:nvPr>
        </p:nvSpPr>
        <p:spPr>
          <a:noFill/>
          <a:ln/>
        </p:spPr>
        <p:txBody>
          <a:bodyPr/>
          <a:lstStyle/>
          <a:p>
            <a:pPr eaLnBrk="1" hangingPunct="1">
              <a:spcBef>
                <a:spcPct val="0"/>
              </a:spcBef>
            </a:pPr>
            <a:endParaRPr lang="it-IT" smtClean="0"/>
          </a:p>
        </p:txBody>
      </p:sp>
      <p:sp>
        <p:nvSpPr>
          <p:cNvPr id="694276" name="Segnaposto numero diapositiva 3"/>
          <p:cNvSpPr>
            <a:spLocks noGrp="1"/>
          </p:cNvSpPr>
          <p:nvPr>
            <p:ph type="sldNum" sz="quarter" idx="5"/>
          </p:nvPr>
        </p:nvSpPr>
        <p:spPr>
          <a:noFill/>
        </p:spPr>
        <p:txBody>
          <a:bodyPr/>
          <a:lstStyle/>
          <a:p>
            <a:fld id="{484C8119-9046-41E7-890B-95D421032571}" type="slidenum">
              <a:rPr lang="it-IT" smtClean="0"/>
              <a:pPr/>
              <a:t>88</a:t>
            </a:fld>
            <a:endParaRPr lang="it-IT"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Segnaposto immagine diapositiva 1"/>
          <p:cNvSpPr>
            <a:spLocks noGrp="1" noRot="1" noChangeAspect="1" noTextEdit="1"/>
          </p:cNvSpPr>
          <p:nvPr>
            <p:ph type="sldImg"/>
          </p:nvPr>
        </p:nvSpPr>
        <p:spPr>
          <a:ln/>
        </p:spPr>
      </p:sp>
      <p:sp>
        <p:nvSpPr>
          <p:cNvPr id="695299" name="Segnaposto note 2"/>
          <p:cNvSpPr>
            <a:spLocks noGrp="1"/>
          </p:cNvSpPr>
          <p:nvPr>
            <p:ph type="body" idx="1"/>
          </p:nvPr>
        </p:nvSpPr>
        <p:spPr>
          <a:noFill/>
          <a:ln/>
        </p:spPr>
        <p:txBody>
          <a:bodyPr/>
          <a:lstStyle/>
          <a:p>
            <a:pPr eaLnBrk="1" hangingPunct="1">
              <a:spcBef>
                <a:spcPct val="0"/>
              </a:spcBef>
            </a:pPr>
            <a:endParaRPr lang="it-IT" smtClean="0"/>
          </a:p>
        </p:txBody>
      </p:sp>
      <p:sp>
        <p:nvSpPr>
          <p:cNvPr id="695300" name="Segnaposto numero diapositiva 3"/>
          <p:cNvSpPr>
            <a:spLocks noGrp="1"/>
          </p:cNvSpPr>
          <p:nvPr>
            <p:ph type="sldNum" sz="quarter" idx="5"/>
          </p:nvPr>
        </p:nvSpPr>
        <p:spPr>
          <a:noFill/>
        </p:spPr>
        <p:txBody>
          <a:bodyPr/>
          <a:lstStyle/>
          <a:p>
            <a:fld id="{00E897DE-7FBD-4A9B-8DAE-BB2AAC01CBCE}" type="slidenum">
              <a:rPr lang="it-IT" smtClean="0"/>
              <a:pPr/>
              <a:t>89</a:t>
            </a:fld>
            <a:endParaRPr lang="it-IT"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Segnaposto immagine diapositiva 1"/>
          <p:cNvSpPr>
            <a:spLocks noGrp="1" noRot="1" noChangeAspect="1" noTextEdit="1"/>
          </p:cNvSpPr>
          <p:nvPr>
            <p:ph type="sldImg"/>
          </p:nvPr>
        </p:nvSpPr>
        <p:spPr>
          <a:ln/>
        </p:spPr>
      </p:sp>
      <p:sp>
        <p:nvSpPr>
          <p:cNvPr id="696323" name="Segnaposto note 2"/>
          <p:cNvSpPr>
            <a:spLocks noGrp="1"/>
          </p:cNvSpPr>
          <p:nvPr>
            <p:ph type="body" idx="1"/>
          </p:nvPr>
        </p:nvSpPr>
        <p:spPr>
          <a:noFill/>
          <a:ln/>
        </p:spPr>
        <p:txBody>
          <a:bodyPr/>
          <a:lstStyle/>
          <a:p>
            <a:pPr eaLnBrk="1" hangingPunct="1">
              <a:spcBef>
                <a:spcPct val="0"/>
              </a:spcBef>
            </a:pPr>
            <a:endParaRPr lang="it-IT" smtClean="0"/>
          </a:p>
        </p:txBody>
      </p:sp>
      <p:sp>
        <p:nvSpPr>
          <p:cNvPr id="696324" name="Segnaposto numero diapositiva 3"/>
          <p:cNvSpPr>
            <a:spLocks noGrp="1"/>
          </p:cNvSpPr>
          <p:nvPr>
            <p:ph type="sldNum" sz="quarter" idx="5"/>
          </p:nvPr>
        </p:nvSpPr>
        <p:spPr>
          <a:noFill/>
        </p:spPr>
        <p:txBody>
          <a:bodyPr/>
          <a:lstStyle/>
          <a:p>
            <a:fld id="{E5F1C378-9523-49B5-8C13-C6E98320547A}" type="slidenum">
              <a:rPr lang="it-IT" smtClean="0"/>
              <a:pPr/>
              <a:t>90</a:t>
            </a:fld>
            <a:endParaRPr lang="it-IT"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Segnaposto immagine diapositiva 1"/>
          <p:cNvSpPr>
            <a:spLocks noGrp="1" noRot="1" noChangeAspect="1" noTextEdit="1"/>
          </p:cNvSpPr>
          <p:nvPr>
            <p:ph type="sldImg"/>
          </p:nvPr>
        </p:nvSpPr>
        <p:spPr>
          <a:ln/>
        </p:spPr>
      </p:sp>
      <p:sp>
        <p:nvSpPr>
          <p:cNvPr id="697347" name="Segnaposto note 2"/>
          <p:cNvSpPr>
            <a:spLocks noGrp="1"/>
          </p:cNvSpPr>
          <p:nvPr>
            <p:ph type="body" idx="1"/>
          </p:nvPr>
        </p:nvSpPr>
        <p:spPr>
          <a:noFill/>
          <a:ln/>
        </p:spPr>
        <p:txBody>
          <a:bodyPr/>
          <a:lstStyle/>
          <a:p>
            <a:pPr eaLnBrk="1" hangingPunct="1">
              <a:spcBef>
                <a:spcPct val="0"/>
              </a:spcBef>
            </a:pPr>
            <a:endParaRPr lang="it-IT" smtClean="0"/>
          </a:p>
        </p:txBody>
      </p:sp>
      <p:sp>
        <p:nvSpPr>
          <p:cNvPr id="697348" name="Segnaposto numero diapositiva 3"/>
          <p:cNvSpPr>
            <a:spLocks noGrp="1"/>
          </p:cNvSpPr>
          <p:nvPr>
            <p:ph type="sldNum" sz="quarter" idx="5"/>
          </p:nvPr>
        </p:nvSpPr>
        <p:spPr>
          <a:noFill/>
        </p:spPr>
        <p:txBody>
          <a:bodyPr/>
          <a:lstStyle/>
          <a:p>
            <a:fld id="{F0F19D12-A1FC-4C01-87C2-10962942E339}" type="slidenum">
              <a:rPr lang="it-IT" smtClean="0"/>
              <a:pPr/>
              <a:t>91</a:t>
            </a:fld>
            <a:endParaRPr lang="it-IT"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Segnaposto immagine diapositiva 1"/>
          <p:cNvSpPr>
            <a:spLocks noGrp="1" noRot="1" noChangeAspect="1" noTextEdit="1"/>
          </p:cNvSpPr>
          <p:nvPr>
            <p:ph type="sldImg"/>
          </p:nvPr>
        </p:nvSpPr>
        <p:spPr>
          <a:ln/>
        </p:spPr>
      </p:sp>
      <p:sp>
        <p:nvSpPr>
          <p:cNvPr id="698371" name="Segnaposto note 2"/>
          <p:cNvSpPr>
            <a:spLocks noGrp="1"/>
          </p:cNvSpPr>
          <p:nvPr>
            <p:ph type="body" idx="1"/>
          </p:nvPr>
        </p:nvSpPr>
        <p:spPr>
          <a:noFill/>
          <a:ln/>
        </p:spPr>
        <p:txBody>
          <a:bodyPr/>
          <a:lstStyle/>
          <a:p>
            <a:pPr eaLnBrk="1" hangingPunct="1">
              <a:spcBef>
                <a:spcPct val="0"/>
              </a:spcBef>
            </a:pPr>
            <a:endParaRPr lang="it-IT" smtClean="0"/>
          </a:p>
        </p:txBody>
      </p:sp>
      <p:sp>
        <p:nvSpPr>
          <p:cNvPr id="698372" name="Segnaposto numero diapositiva 3"/>
          <p:cNvSpPr>
            <a:spLocks noGrp="1"/>
          </p:cNvSpPr>
          <p:nvPr>
            <p:ph type="sldNum" sz="quarter" idx="5"/>
          </p:nvPr>
        </p:nvSpPr>
        <p:spPr>
          <a:noFill/>
        </p:spPr>
        <p:txBody>
          <a:bodyPr/>
          <a:lstStyle/>
          <a:p>
            <a:fld id="{951107FD-F2E4-48A2-B4B0-11646B3B99CF}" type="slidenum">
              <a:rPr lang="it-IT" smtClean="0"/>
              <a:pPr/>
              <a:t>92</a:t>
            </a:fld>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p:cNvSpPr>
            <a:spLocks noGrp="1" noRot="1" noChangeAspect="1" noTextEdit="1"/>
          </p:cNvSpPr>
          <p:nvPr>
            <p:ph type="sldImg"/>
          </p:nvPr>
        </p:nvSpPr>
        <p:spPr>
          <a:ln/>
        </p:spPr>
      </p:sp>
      <p:sp>
        <p:nvSpPr>
          <p:cNvPr id="504835" name="Segnaposto note 2"/>
          <p:cNvSpPr>
            <a:spLocks noGrp="1"/>
          </p:cNvSpPr>
          <p:nvPr>
            <p:ph type="body" idx="1"/>
          </p:nvPr>
        </p:nvSpPr>
        <p:spPr>
          <a:noFill/>
          <a:ln/>
        </p:spPr>
        <p:txBody>
          <a:bodyPr/>
          <a:lstStyle/>
          <a:p>
            <a:pPr eaLnBrk="1" hangingPunct="1"/>
            <a:endParaRPr lang="it-IT" smtClean="0"/>
          </a:p>
        </p:txBody>
      </p:sp>
      <p:sp>
        <p:nvSpPr>
          <p:cNvPr id="504836" name="Segnaposto numero diapositiva 3"/>
          <p:cNvSpPr>
            <a:spLocks noGrp="1"/>
          </p:cNvSpPr>
          <p:nvPr>
            <p:ph type="sldNum" sz="quarter" idx="5"/>
          </p:nvPr>
        </p:nvSpPr>
        <p:spPr>
          <a:noFill/>
        </p:spPr>
        <p:txBody>
          <a:bodyPr/>
          <a:lstStyle/>
          <a:p>
            <a:fld id="{D7AEC1CE-7BAA-4855-8BD7-1155876136FF}" type="slidenum">
              <a:rPr lang="it-IT" smtClean="0"/>
              <a:pPr/>
              <a:t>8</a:t>
            </a:fld>
            <a:endParaRPr lang="it-IT"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Segnaposto immagine diapositiva 1"/>
          <p:cNvSpPr>
            <a:spLocks noGrp="1" noRot="1" noChangeAspect="1" noTextEdit="1"/>
          </p:cNvSpPr>
          <p:nvPr>
            <p:ph type="sldImg"/>
          </p:nvPr>
        </p:nvSpPr>
        <p:spPr>
          <a:ln/>
        </p:spPr>
      </p:sp>
      <p:sp>
        <p:nvSpPr>
          <p:cNvPr id="699395" name="Segnaposto note 2"/>
          <p:cNvSpPr>
            <a:spLocks noGrp="1"/>
          </p:cNvSpPr>
          <p:nvPr>
            <p:ph type="body" idx="1"/>
          </p:nvPr>
        </p:nvSpPr>
        <p:spPr>
          <a:noFill/>
          <a:ln/>
        </p:spPr>
        <p:txBody>
          <a:bodyPr/>
          <a:lstStyle/>
          <a:p>
            <a:pPr eaLnBrk="1" hangingPunct="1">
              <a:spcBef>
                <a:spcPct val="0"/>
              </a:spcBef>
            </a:pPr>
            <a:endParaRPr lang="it-IT" smtClean="0"/>
          </a:p>
        </p:txBody>
      </p:sp>
      <p:sp>
        <p:nvSpPr>
          <p:cNvPr id="699396" name="Segnaposto numero diapositiva 3"/>
          <p:cNvSpPr>
            <a:spLocks noGrp="1"/>
          </p:cNvSpPr>
          <p:nvPr>
            <p:ph type="sldNum" sz="quarter" idx="5"/>
          </p:nvPr>
        </p:nvSpPr>
        <p:spPr>
          <a:noFill/>
        </p:spPr>
        <p:txBody>
          <a:bodyPr/>
          <a:lstStyle/>
          <a:p>
            <a:fld id="{E31120B7-9E16-4E92-A83B-04207C56A452}" type="slidenum">
              <a:rPr lang="it-IT" smtClean="0"/>
              <a:pPr/>
              <a:t>93</a:t>
            </a:fld>
            <a:endParaRPr lang="it-IT"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Segnaposto immagine diapositiva 1"/>
          <p:cNvSpPr>
            <a:spLocks noGrp="1" noRot="1" noChangeAspect="1" noTextEdit="1"/>
          </p:cNvSpPr>
          <p:nvPr>
            <p:ph type="sldImg"/>
          </p:nvPr>
        </p:nvSpPr>
        <p:spPr>
          <a:ln/>
        </p:spPr>
      </p:sp>
      <p:sp>
        <p:nvSpPr>
          <p:cNvPr id="700419" name="Segnaposto note 2"/>
          <p:cNvSpPr>
            <a:spLocks noGrp="1"/>
          </p:cNvSpPr>
          <p:nvPr>
            <p:ph type="body" idx="1"/>
          </p:nvPr>
        </p:nvSpPr>
        <p:spPr>
          <a:noFill/>
          <a:ln/>
        </p:spPr>
        <p:txBody>
          <a:bodyPr/>
          <a:lstStyle/>
          <a:p>
            <a:pPr eaLnBrk="1" hangingPunct="1">
              <a:spcBef>
                <a:spcPct val="0"/>
              </a:spcBef>
            </a:pPr>
            <a:endParaRPr lang="it-IT" smtClean="0"/>
          </a:p>
        </p:txBody>
      </p:sp>
      <p:sp>
        <p:nvSpPr>
          <p:cNvPr id="700420" name="Segnaposto numero diapositiva 3"/>
          <p:cNvSpPr>
            <a:spLocks noGrp="1"/>
          </p:cNvSpPr>
          <p:nvPr>
            <p:ph type="sldNum" sz="quarter" idx="5"/>
          </p:nvPr>
        </p:nvSpPr>
        <p:spPr>
          <a:noFill/>
        </p:spPr>
        <p:txBody>
          <a:bodyPr/>
          <a:lstStyle/>
          <a:p>
            <a:fld id="{A2192AA1-C5E6-414F-A0E0-636B861BA334}" type="slidenum">
              <a:rPr lang="it-IT" smtClean="0"/>
              <a:pPr/>
              <a:t>94</a:t>
            </a:fld>
            <a:endParaRPr lang="it-IT"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Segnaposto immagine diapositiva 1"/>
          <p:cNvSpPr>
            <a:spLocks noGrp="1" noRot="1" noChangeAspect="1" noTextEdit="1"/>
          </p:cNvSpPr>
          <p:nvPr>
            <p:ph type="sldImg"/>
          </p:nvPr>
        </p:nvSpPr>
        <p:spPr>
          <a:ln/>
        </p:spPr>
      </p:sp>
      <p:sp>
        <p:nvSpPr>
          <p:cNvPr id="701443" name="Segnaposto note 2"/>
          <p:cNvSpPr>
            <a:spLocks noGrp="1"/>
          </p:cNvSpPr>
          <p:nvPr>
            <p:ph type="body" idx="1"/>
          </p:nvPr>
        </p:nvSpPr>
        <p:spPr>
          <a:noFill/>
          <a:ln/>
        </p:spPr>
        <p:txBody>
          <a:bodyPr/>
          <a:lstStyle/>
          <a:p>
            <a:pPr eaLnBrk="1" hangingPunct="1">
              <a:spcBef>
                <a:spcPct val="0"/>
              </a:spcBef>
            </a:pPr>
            <a:endParaRPr lang="it-IT" smtClean="0"/>
          </a:p>
        </p:txBody>
      </p:sp>
      <p:sp>
        <p:nvSpPr>
          <p:cNvPr id="701444" name="Segnaposto numero diapositiva 3"/>
          <p:cNvSpPr>
            <a:spLocks noGrp="1"/>
          </p:cNvSpPr>
          <p:nvPr>
            <p:ph type="sldNum" sz="quarter" idx="5"/>
          </p:nvPr>
        </p:nvSpPr>
        <p:spPr>
          <a:noFill/>
        </p:spPr>
        <p:txBody>
          <a:bodyPr/>
          <a:lstStyle/>
          <a:p>
            <a:fld id="{2DA9701B-0DB3-4CC3-AF42-B3ADDFFCE0A3}" type="slidenum">
              <a:rPr lang="it-IT" smtClean="0"/>
              <a:pPr/>
              <a:t>95</a:t>
            </a:fld>
            <a:endParaRPr lang="it-IT"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Segnaposto immagine diapositiva 1"/>
          <p:cNvSpPr>
            <a:spLocks noGrp="1" noRot="1" noChangeAspect="1" noTextEdit="1"/>
          </p:cNvSpPr>
          <p:nvPr>
            <p:ph type="sldImg"/>
          </p:nvPr>
        </p:nvSpPr>
        <p:spPr>
          <a:ln/>
        </p:spPr>
      </p:sp>
      <p:sp>
        <p:nvSpPr>
          <p:cNvPr id="702467" name="Segnaposto note 2"/>
          <p:cNvSpPr>
            <a:spLocks noGrp="1"/>
          </p:cNvSpPr>
          <p:nvPr>
            <p:ph type="body" idx="1"/>
          </p:nvPr>
        </p:nvSpPr>
        <p:spPr>
          <a:noFill/>
          <a:ln/>
        </p:spPr>
        <p:txBody>
          <a:bodyPr/>
          <a:lstStyle/>
          <a:p>
            <a:pPr eaLnBrk="1" hangingPunct="1">
              <a:spcBef>
                <a:spcPct val="0"/>
              </a:spcBef>
            </a:pPr>
            <a:endParaRPr lang="it-IT" smtClean="0"/>
          </a:p>
        </p:txBody>
      </p:sp>
      <p:sp>
        <p:nvSpPr>
          <p:cNvPr id="702468" name="Segnaposto numero diapositiva 3"/>
          <p:cNvSpPr>
            <a:spLocks noGrp="1"/>
          </p:cNvSpPr>
          <p:nvPr>
            <p:ph type="sldNum" sz="quarter" idx="5"/>
          </p:nvPr>
        </p:nvSpPr>
        <p:spPr>
          <a:noFill/>
        </p:spPr>
        <p:txBody>
          <a:bodyPr/>
          <a:lstStyle/>
          <a:p>
            <a:fld id="{B0FC2E68-23FE-4001-87F4-AF405BD0669C}" type="slidenum">
              <a:rPr lang="it-IT" smtClean="0"/>
              <a:pPr/>
              <a:t>96</a:t>
            </a:fld>
            <a:endParaRPr lang="it-IT"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Segnaposto immagine diapositiva 1"/>
          <p:cNvSpPr>
            <a:spLocks noGrp="1" noRot="1" noChangeAspect="1" noTextEdit="1"/>
          </p:cNvSpPr>
          <p:nvPr>
            <p:ph type="sldImg"/>
          </p:nvPr>
        </p:nvSpPr>
        <p:spPr>
          <a:ln/>
        </p:spPr>
      </p:sp>
      <p:sp>
        <p:nvSpPr>
          <p:cNvPr id="703491" name="Segnaposto note 2"/>
          <p:cNvSpPr>
            <a:spLocks noGrp="1"/>
          </p:cNvSpPr>
          <p:nvPr>
            <p:ph type="body" idx="1"/>
          </p:nvPr>
        </p:nvSpPr>
        <p:spPr>
          <a:noFill/>
          <a:ln/>
        </p:spPr>
        <p:txBody>
          <a:bodyPr/>
          <a:lstStyle/>
          <a:p>
            <a:pPr eaLnBrk="1" hangingPunct="1">
              <a:spcBef>
                <a:spcPct val="0"/>
              </a:spcBef>
            </a:pPr>
            <a:endParaRPr lang="it-IT" smtClean="0"/>
          </a:p>
        </p:txBody>
      </p:sp>
      <p:sp>
        <p:nvSpPr>
          <p:cNvPr id="703492" name="Segnaposto numero diapositiva 3"/>
          <p:cNvSpPr>
            <a:spLocks noGrp="1"/>
          </p:cNvSpPr>
          <p:nvPr>
            <p:ph type="sldNum" sz="quarter" idx="5"/>
          </p:nvPr>
        </p:nvSpPr>
        <p:spPr>
          <a:noFill/>
        </p:spPr>
        <p:txBody>
          <a:bodyPr/>
          <a:lstStyle/>
          <a:p>
            <a:fld id="{216F364E-6C8F-46BA-88FA-B904AE410DED}" type="slidenum">
              <a:rPr lang="it-IT" smtClean="0"/>
              <a:pPr/>
              <a:t>97</a:t>
            </a:fld>
            <a:endParaRPr lang="it-IT"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egnaposto immagine diapositiva 1"/>
          <p:cNvSpPr>
            <a:spLocks noGrp="1" noRot="1" noChangeAspect="1" noTextEdit="1"/>
          </p:cNvSpPr>
          <p:nvPr>
            <p:ph type="sldImg"/>
          </p:nvPr>
        </p:nvSpPr>
        <p:spPr>
          <a:ln/>
        </p:spPr>
      </p:sp>
      <p:sp>
        <p:nvSpPr>
          <p:cNvPr id="178179" name="Segnaposto note 2"/>
          <p:cNvSpPr>
            <a:spLocks noGrp="1"/>
          </p:cNvSpPr>
          <p:nvPr>
            <p:ph type="body" idx="1"/>
          </p:nvPr>
        </p:nvSpPr>
        <p:spPr>
          <a:noFill/>
          <a:ln/>
        </p:spPr>
        <p:txBody>
          <a:bodyPr/>
          <a:lstStyle/>
          <a:p>
            <a:pPr eaLnBrk="1" hangingPunct="1"/>
            <a:endParaRPr lang="it-IT" smtClean="0"/>
          </a:p>
        </p:txBody>
      </p:sp>
      <p:sp>
        <p:nvSpPr>
          <p:cNvPr id="178180" name="Segnaposto numero diapositiva 3"/>
          <p:cNvSpPr>
            <a:spLocks noGrp="1"/>
          </p:cNvSpPr>
          <p:nvPr>
            <p:ph type="sldNum" sz="quarter" idx="5"/>
          </p:nvPr>
        </p:nvSpPr>
        <p:spPr>
          <a:noFill/>
        </p:spPr>
        <p:txBody>
          <a:bodyPr/>
          <a:lstStyle/>
          <a:p>
            <a:fld id="{990C9FB4-BF2B-4987-ACCD-BA90CF8D416C}" type="slidenum">
              <a:rPr lang="it-IT" smtClean="0"/>
              <a:pPr/>
              <a:t>98</a:t>
            </a:fld>
            <a:endParaRPr lang="it-IT"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immagine diapositiva 1"/>
          <p:cNvSpPr>
            <a:spLocks noGrp="1" noRot="1" noChangeAspect="1" noTextEdit="1"/>
          </p:cNvSpPr>
          <p:nvPr>
            <p:ph type="sldImg"/>
          </p:nvPr>
        </p:nvSpPr>
        <p:spPr>
          <a:ln/>
        </p:spPr>
      </p:sp>
      <p:sp>
        <p:nvSpPr>
          <p:cNvPr id="179203" name="Segnaposto note 2"/>
          <p:cNvSpPr>
            <a:spLocks noGrp="1"/>
          </p:cNvSpPr>
          <p:nvPr>
            <p:ph type="body" idx="1"/>
          </p:nvPr>
        </p:nvSpPr>
        <p:spPr>
          <a:noFill/>
          <a:ln/>
        </p:spPr>
        <p:txBody>
          <a:bodyPr/>
          <a:lstStyle/>
          <a:p>
            <a:pPr eaLnBrk="1" hangingPunct="1"/>
            <a:endParaRPr lang="it-IT" smtClean="0"/>
          </a:p>
        </p:txBody>
      </p:sp>
      <p:sp>
        <p:nvSpPr>
          <p:cNvPr id="179204" name="Segnaposto numero diapositiva 3"/>
          <p:cNvSpPr>
            <a:spLocks noGrp="1"/>
          </p:cNvSpPr>
          <p:nvPr>
            <p:ph type="sldNum" sz="quarter" idx="5"/>
          </p:nvPr>
        </p:nvSpPr>
        <p:spPr>
          <a:noFill/>
        </p:spPr>
        <p:txBody>
          <a:bodyPr/>
          <a:lstStyle/>
          <a:p>
            <a:fld id="{9D10479E-26DF-4AA7-AFF1-EF4FD72B048E}" type="slidenum">
              <a:rPr lang="it-IT" smtClean="0"/>
              <a:pPr/>
              <a:t>99</a:t>
            </a:fld>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6625" y="-12700"/>
            <a:ext cx="2203450" cy="6138863"/>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71513" y="-12700"/>
            <a:ext cx="6462712" cy="6138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olo e contenuto">
    <p:bg>
      <p:bgPr>
        <a:gradFill rotWithShape="0">
          <a:gsLst>
            <a:gs pos="0">
              <a:srgbClr val="FFFFCC">
                <a:alpha val="7999"/>
              </a:srgbClr>
            </a:gs>
            <a:gs pos="100000">
              <a:srgbClr val="FFFF99"/>
            </a:gs>
          </a:gsLst>
          <a:lin ang="2700000" scaled="1"/>
        </a:gradFill>
        <a:effectLst/>
      </p:bgPr>
    </p:bg>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olo e contenuto">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95300" y="1600201"/>
            <a:ext cx="437515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5035550" y="1600201"/>
            <a:ext cx="4375150" cy="4525963"/>
          </a:xfrm>
          <a:prstGeom prst="rect">
            <a:avLst/>
          </a:prstGeom>
        </p:spPr>
        <p:txBody>
          <a:bodyPr/>
          <a:lstStyle/>
          <a:p>
            <a:pPr lvl="0"/>
            <a:endParaRPr lang="it-IT" noProof="0" smtClean="0"/>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Titolo e contenuto">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95300" y="274639"/>
            <a:ext cx="8915400" cy="585152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71513" y="1196975"/>
            <a:ext cx="4332287"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5156200" y="1196975"/>
            <a:ext cx="433387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71513" y="1196975"/>
            <a:ext cx="8818562"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7" name="Rectangle 7"/>
          <p:cNvSpPr>
            <a:spLocks noGrp="1" noChangeArrowheads="1"/>
          </p:cNvSpPr>
          <p:nvPr>
            <p:ph type="title"/>
          </p:nvPr>
        </p:nvSpPr>
        <p:spPr bwMode="auto">
          <a:xfrm>
            <a:off x="2830513" y="-12700"/>
            <a:ext cx="6618287" cy="898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Click to edit Master title style</a:t>
            </a:r>
          </a:p>
        </p:txBody>
      </p:sp>
    </p:spTree>
  </p:cSld>
  <p:clrMap bg1="lt1" tx1="dk1" bg2="lt2" tx2="dk2" accent1="accent1" accent2="accent2" accent3="accent3" accent4="accent4" accent5="accent5" accent6="accent6" hlink="hlink" folHlink="folHlink"/>
  <p:sldLayoutIdLst>
    <p:sldLayoutId id="2147483900"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2" r:id="rId12"/>
    <p:sldLayoutId id="2147483908" r:id="rId13"/>
    <p:sldLayoutId id="2147483911" r:id="rId14"/>
    <p:sldLayoutId id="2147483912" r:id="rId15"/>
    <p:sldLayoutId id="2147483922" r:id="rId16"/>
  </p:sldLayoutIdLst>
  <p:txStyles>
    <p:titleStyle>
      <a:lvl1pPr algn="r" rtl="0" eaLnBrk="0" fontAlgn="base" hangingPunct="0">
        <a:lnSpc>
          <a:spcPct val="105000"/>
        </a:lnSpc>
        <a:spcBef>
          <a:spcPct val="0"/>
        </a:spcBef>
        <a:spcAft>
          <a:spcPct val="0"/>
        </a:spcAft>
        <a:defRPr sz="2000">
          <a:solidFill>
            <a:srgbClr val="003E74"/>
          </a:solidFill>
          <a:latin typeface="+mj-lt"/>
          <a:ea typeface="+mj-ea"/>
          <a:cs typeface="+mj-cs"/>
        </a:defRPr>
      </a:lvl1pPr>
      <a:lvl2pPr algn="r" rtl="0" eaLnBrk="0" fontAlgn="base" hangingPunct="0">
        <a:lnSpc>
          <a:spcPct val="105000"/>
        </a:lnSpc>
        <a:spcBef>
          <a:spcPct val="0"/>
        </a:spcBef>
        <a:spcAft>
          <a:spcPct val="0"/>
        </a:spcAft>
        <a:defRPr sz="2000">
          <a:solidFill>
            <a:srgbClr val="003E74"/>
          </a:solidFill>
          <a:latin typeface="Lucida Sans Unicode" pitchFamily="34" charset="0"/>
          <a:cs typeface="Arial" charset="0"/>
        </a:defRPr>
      </a:lvl2pPr>
      <a:lvl3pPr algn="r" rtl="0" eaLnBrk="0" fontAlgn="base" hangingPunct="0">
        <a:lnSpc>
          <a:spcPct val="105000"/>
        </a:lnSpc>
        <a:spcBef>
          <a:spcPct val="0"/>
        </a:spcBef>
        <a:spcAft>
          <a:spcPct val="0"/>
        </a:spcAft>
        <a:defRPr sz="2000">
          <a:solidFill>
            <a:srgbClr val="003E74"/>
          </a:solidFill>
          <a:latin typeface="Lucida Sans Unicode" pitchFamily="34" charset="0"/>
          <a:cs typeface="Arial" charset="0"/>
        </a:defRPr>
      </a:lvl3pPr>
      <a:lvl4pPr algn="r" rtl="0" eaLnBrk="0" fontAlgn="base" hangingPunct="0">
        <a:lnSpc>
          <a:spcPct val="105000"/>
        </a:lnSpc>
        <a:spcBef>
          <a:spcPct val="0"/>
        </a:spcBef>
        <a:spcAft>
          <a:spcPct val="0"/>
        </a:spcAft>
        <a:defRPr sz="2000">
          <a:solidFill>
            <a:srgbClr val="003E74"/>
          </a:solidFill>
          <a:latin typeface="Lucida Sans Unicode" pitchFamily="34" charset="0"/>
          <a:cs typeface="Arial" charset="0"/>
        </a:defRPr>
      </a:lvl4pPr>
      <a:lvl5pPr algn="r" rtl="0" eaLnBrk="0" fontAlgn="base" hangingPunct="0">
        <a:lnSpc>
          <a:spcPct val="105000"/>
        </a:lnSpc>
        <a:spcBef>
          <a:spcPct val="0"/>
        </a:spcBef>
        <a:spcAft>
          <a:spcPct val="0"/>
        </a:spcAft>
        <a:defRPr sz="2000">
          <a:solidFill>
            <a:srgbClr val="003E74"/>
          </a:solidFill>
          <a:latin typeface="Lucida Sans Unicode" pitchFamily="34" charset="0"/>
          <a:cs typeface="Arial" charset="0"/>
        </a:defRPr>
      </a:lvl5pPr>
      <a:lvl6pPr marL="457200" algn="r" rtl="0" fontAlgn="base">
        <a:lnSpc>
          <a:spcPct val="105000"/>
        </a:lnSpc>
        <a:spcBef>
          <a:spcPct val="0"/>
        </a:spcBef>
        <a:spcAft>
          <a:spcPct val="0"/>
        </a:spcAft>
        <a:defRPr sz="2000">
          <a:solidFill>
            <a:srgbClr val="003E74"/>
          </a:solidFill>
          <a:latin typeface="Lucida Sans" pitchFamily="34" charset="0"/>
          <a:cs typeface="Arial" charset="0"/>
        </a:defRPr>
      </a:lvl6pPr>
      <a:lvl7pPr marL="914400" algn="r" rtl="0" fontAlgn="base">
        <a:lnSpc>
          <a:spcPct val="105000"/>
        </a:lnSpc>
        <a:spcBef>
          <a:spcPct val="0"/>
        </a:spcBef>
        <a:spcAft>
          <a:spcPct val="0"/>
        </a:spcAft>
        <a:defRPr sz="2000">
          <a:solidFill>
            <a:srgbClr val="003E74"/>
          </a:solidFill>
          <a:latin typeface="Lucida Sans" pitchFamily="34" charset="0"/>
          <a:cs typeface="Arial" charset="0"/>
        </a:defRPr>
      </a:lvl7pPr>
      <a:lvl8pPr marL="1371600" algn="r" rtl="0" fontAlgn="base">
        <a:lnSpc>
          <a:spcPct val="105000"/>
        </a:lnSpc>
        <a:spcBef>
          <a:spcPct val="0"/>
        </a:spcBef>
        <a:spcAft>
          <a:spcPct val="0"/>
        </a:spcAft>
        <a:defRPr sz="2000">
          <a:solidFill>
            <a:srgbClr val="003E74"/>
          </a:solidFill>
          <a:latin typeface="Lucida Sans" pitchFamily="34" charset="0"/>
          <a:cs typeface="Arial" charset="0"/>
        </a:defRPr>
      </a:lvl8pPr>
      <a:lvl9pPr marL="1828800" algn="r" rtl="0" fontAlgn="base">
        <a:lnSpc>
          <a:spcPct val="105000"/>
        </a:lnSpc>
        <a:spcBef>
          <a:spcPct val="0"/>
        </a:spcBef>
        <a:spcAft>
          <a:spcPct val="0"/>
        </a:spcAft>
        <a:defRPr sz="2000">
          <a:solidFill>
            <a:srgbClr val="003E74"/>
          </a:solidFill>
          <a:latin typeface="Lucida Sans" pitchFamily="34" charset="0"/>
          <a:cs typeface="Arial" charset="0"/>
        </a:defRPr>
      </a:lvl9pPr>
    </p:titleStyle>
    <p:bodyStyle>
      <a:lvl1pPr marL="176213" indent="-176213" algn="l" rtl="0" eaLnBrk="0" fontAlgn="base" hangingPunct="0">
        <a:spcBef>
          <a:spcPct val="100000"/>
        </a:spcBef>
        <a:spcAft>
          <a:spcPct val="0"/>
        </a:spcAft>
        <a:buFont typeface="Wingdings" pitchFamily="2" charset="2"/>
        <a:buChar char=""/>
        <a:defRPr sz="1600">
          <a:solidFill>
            <a:srgbClr val="003E74"/>
          </a:solidFill>
          <a:latin typeface="+mn-lt"/>
          <a:ea typeface="+mn-ea"/>
          <a:cs typeface="+mn-cs"/>
        </a:defRPr>
      </a:lvl1pPr>
      <a:lvl2pPr marL="517525" indent="-227013" algn="l" rtl="0" eaLnBrk="0" fontAlgn="base" hangingPunct="0">
        <a:spcBef>
          <a:spcPct val="25000"/>
        </a:spcBef>
        <a:spcAft>
          <a:spcPct val="0"/>
        </a:spcAft>
        <a:buFont typeface="Lucida Sans" pitchFamily="34" charset="0"/>
        <a:buChar char="–"/>
        <a:defRPr sz="1600">
          <a:solidFill>
            <a:srgbClr val="003E74"/>
          </a:solidFill>
          <a:latin typeface="+mn-lt"/>
          <a:cs typeface="+mn-cs"/>
        </a:defRPr>
      </a:lvl2pPr>
      <a:lvl3pPr marL="801688" indent="-169863" algn="l" rtl="0" eaLnBrk="0" fontAlgn="base" hangingPunct="0">
        <a:spcBef>
          <a:spcPct val="15000"/>
        </a:spcBef>
        <a:spcAft>
          <a:spcPct val="0"/>
        </a:spcAft>
        <a:buChar char="•"/>
        <a:defRPr sz="1600">
          <a:solidFill>
            <a:srgbClr val="003E74"/>
          </a:solidFill>
          <a:latin typeface="+mn-lt"/>
          <a:cs typeface="+mn-cs"/>
        </a:defRPr>
      </a:lvl3pPr>
      <a:lvl4pPr marL="1084263" indent="-168275" algn="l" rtl="0" eaLnBrk="0" fontAlgn="base" hangingPunct="0">
        <a:spcBef>
          <a:spcPct val="0"/>
        </a:spcBef>
        <a:spcAft>
          <a:spcPct val="0"/>
        </a:spcAft>
        <a:buFont typeface="Lucida Sans" pitchFamily="34" charset="0"/>
        <a:buChar char="•"/>
        <a:defRPr sz="1600">
          <a:solidFill>
            <a:srgbClr val="003E74"/>
          </a:solidFill>
          <a:latin typeface="+mn-lt"/>
          <a:cs typeface="+mn-cs"/>
        </a:defRPr>
      </a:lvl4pPr>
      <a:lvl5pPr marL="1368425" indent="-169863" algn="l" rtl="0" eaLnBrk="0" fontAlgn="base" hangingPunct="0">
        <a:spcBef>
          <a:spcPct val="0"/>
        </a:spcBef>
        <a:spcAft>
          <a:spcPct val="0"/>
        </a:spcAft>
        <a:buFont typeface="Lucida Sans" pitchFamily="34" charset="0"/>
        <a:buChar char="•"/>
        <a:defRPr sz="1600">
          <a:solidFill>
            <a:srgbClr val="003E74"/>
          </a:solidFill>
          <a:latin typeface="+mn-lt"/>
          <a:cs typeface="+mn-cs"/>
        </a:defRPr>
      </a:lvl5pPr>
      <a:lvl6pPr marL="1825625" indent="-169863" algn="l" rtl="0" fontAlgn="base">
        <a:spcBef>
          <a:spcPct val="0"/>
        </a:spcBef>
        <a:spcAft>
          <a:spcPct val="0"/>
        </a:spcAft>
        <a:buFont typeface="Lucida Sans" pitchFamily="34" charset="0"/>
        <a:buChar char="•"/>
        <a:defRPr sz="1600">
          <a:solidFill>
            <a:srgbClr val="003E74"/>
          </a:solidFill>
          <a:latin typeface="+mn-lt"/>
          <a:cs typeface="+mn-cs"/>
        </a:defRPr>
      </a:lvl6pPr>
      <a:lvl7pPr marL="2282825" indent="-169863" algn="l" rtl="0" fontAlgn="base">
        <a:spcBef>
          <a:spcPct val="0"/>
        </a:spcBef>
        <a:spcAft>
          <a:spcPct val="0"/>
        </a:spcAft>
        <a:buFont typeface="Lucida Sans" pitchFamily="34" charset="0"/>
        <a:buChar char="•"/>
        <a:defRPr sz="1600">
          <a:solidFill>
            <a:srgbClr val="003E74"/>
          </a:solidFill>
          <a:latin typeface="+mn-lt"/>
          <a:cs typeface="+mn-cs"/>
        </a:defRPr>
      </a:lvl7pPr>
      <a:lvl8pPr marL="2740025" indent="-169863" algn="l" rtl="0" fontAlgn="base">
        <a:spcBef>
          <a:spcPct val="0"/>
        </a:spcBef>
        <a:spcAft>
          <a:spcPct val="0"/>
        </a:spcAft>
        <a:buFont typeface="Lucida Sans" pitchFamily="34" charset="0"/>
        <a:buChar char="•"/>
        <a:defRPr sz="1600">
          <a:solidFill>
            <a:srgbClr val="003E74"/>
          </a:solidFill>
          <a:latin typeface="+mn-lt"/>
          <a:cs typeface="+mn-cs"/>
        </a:defRPr>
      </a:lvl8pPr>
      <a:lvl9pPr marL="3197225" indent="-169863" algn="l" rtl="0" fontAlgn="base">
        <a:spcBef>
          <a:spcPct val="0"/>
        </a:spcBef>
        <a:spcAft>
          <a:spcPct val="0"/>
        </a:spcAft>
        <a:buFont typeface="Lucida Sans" pitchFamily="34" charset="0"/>
        <a:buChar char="•"/>
        <a:defRPr sz="1600">
          <a:solidFill>
            <a:srgbClr val="003E74"/>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www.gazzettaufficiale.it/atto/serie_generale/caricaDettaglioAtto/originario?atto.dataPubblicazioneGazzetta=2013-01-02&amp;atto.codiceRedazionale=12A1372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normattiva.it/uri-res/N2Ls?urn:nir:stato:decreto.del.presidente.della.repubblica:2009-04-02;59!vig="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hyperlink" Target="http://www.google.it/url?sa=i&amp;rct=j&amp;q=concentrazione+parabolico+stirling&amp;source=images&amp;cd=&amp;cad=rja&amp;docid=f23at6kGFFwZgM&amp;tbnid=p8E3M8qz47u4-M:&amp;ved=0CAUQjRw&amp;url=http://www.consulente-energia.com/aa-solare-a-concentrazione-migliori-impianti-a-parabole-lineari-sistemi-con-torre-centrale-collettori-di-fresnel-dischi-con-stirling.html&amp;ei=-yvoUebPCou7PdLkgWA&amp;bvm=bv.49478099,d.bGE&amp;psig=AFQjCNE0AioHuACQIfNeb5Y6k8h8Vb9pVw&amp;ust=1374255776255183" TargetMode="External"/><Relationship Id="rId1" Type="http://schemas.openxmlformats.org/officeDocument/2006/relationships/slideLayout" Target="../slideLayouts/slideLayout7.xml"/><Relationship Id="rId6" Type="http://schemas.openxmlformats.org/officeDocument/2006/relationships/hyperlink" Target="http://www.google.it/url?sa=i&amp;rct=j&amp;q=concentrazione+parabolico+stirling&amp;source=images&amp;cd=&amp;cad=rja&amp;docid=QrqBfefOqd-M1M&amp;tbnid=OhfNQDBX0QEXAM:&amp;ved=0CAUQjRw&amp;url=http://www.farinagiuseppe.com/it/brevetto_n1196558_88.asp&amp;ei=bCzoUdy1C8eKOMGwgaAM&amp;bvm=bv.49478099,d.bGE&amp;psig=AFQjCNE0AioHuACQIfNeb5Y6k8h8Vb9pVw&amp;ust=1374255776255183" TargetMode="External"/><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google.it/url?sa=i&amp;source=images&amp;cd=&amp;cad=rja&amp;docid=HGCSVkIK5fEozM&amp;tbnid=NseveDoNa7jJCM:&amp;ved=0CAUQjRw&amp;url=http://www.solarfeeds.com/why-csp-will-thrive/&amp;ei=qVrmUYbhHYKyPK23gKgO&amp;psig=AFQjCNFnaZSg4kzXgX1V50eEB2vwsZ5VKw&amp;ust=1374137262438614" TargetMode="External"/><Relationship Id="rId7"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google.it/url?sa=i&amp;source=images&amp;cd=&amp;cad=rja&amp;docid=HGCSVkIK5fEozM&amp;tbnid=NseveDoNa7jJCM:&amp;ved=0CAUQjRw&amp;url=http://www.fossilfreedom.com/increase-output.html&amp;ei=R1rmUa6mMoikO4C-gOAJ&amp;psig=AFQjCNFnaZSg4kzXgX1V50eEB2vwsZ5VKw&amp;ust=1374137262438614"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file:///D:\Fonti%20rinnovabili%20e%20URE\Cicli%20assorbimento\CLIMAPROJECT%20-%20Yazaki_file\wfc10.gi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it/url?sa=i&amp;rct=j&amp;q=cogeneration%20plant&amp;source=images&amp;cd=&amp;cad=rja&amp;docid=JMRCPGPUlN6Q8M&amp;tbnid=BGOF7I0aJRgojM:&amp;ved=0CAUQjRw&amp;url=http://www.zigersnead.com/current/blog/post/cogeneration-have-your-electricity-and-heat-it-too/&amp;ei=N8zmUd-eFYiuPLbsgMAN&amp;psig=AFQjCNEhTZ1PU6DIRr0dImy4AuTSr4IJ8Q&amp;ust=1374166390478164" TargetMode="Externa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hyperlink" Target="http://www.google.it/url?sa=i&amp;rct=j&amp;q=cogeneration%20balance&amp;source=images&amp;cd=&amp;cad=rja&amp;docid=_OEa62Co0tdVdM&amp;tbnid=8vvylyXrUDF0tM:&amp;ved=0CAUQjRw&amp;url=http://cogeneration.tedom.com/how-does-the-cogeneration--work.html&amp;ei=P9HmUb6rBIzXPL7ogKAI&amp;psig=AFQjCNGOeBqEihkDNA5Ey5XSWNcHWPE2Dg&amp;ust=137416750446654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hyperlink" Target="http://www.google.it/url?sa=i&amp;rct=j&amp;q=trigeneration&amp;source=images&amp;cd=&amp;cad=rja&amp;docid=kEzUysvF9B16XM&amp;tbnid=RwGr-vsKpACy8M:&amp;ved=0CAUQjRw&amp;url=http://reginnovations.org/key-scientific-articles/energy-and-exergy-efficiency-of-a-building-internal-combustion-engine-trigeneration-system-under-two-different-operational-strategies/&amp;ei=B87mUc-dN8iAPdeEgPgH&amp;psig=AFQjCNHeGEeSYEg22319MlGFndaqvK0P0g&amp;ust=1374166792024214" TargetMode="External"/><Relationship Id="rId1" Type="http://schemas.openxmlformats.org/officeDocument/2006/relationships/slideLayout" Target="../slideLayouts/slideLayout3.xml"/><Relationship Id="rId6" Type="http://schemas.openxmlformats.org/officeDocument/2006/relationships/hyperlink" Target="http://www.google.it/url?sa=i&amp;rct=j&amp;q=trigeneration&amp;source=images&amp;cd=&amp;cad=rja&amp;docid=lOlPYsmHWYJKjM&amp;tbnid=BWB8jPGrqHYhMM:&amp;ved=0CAUQjRw&amp;url=http://www.cityofsydney.nsw.gov.au/vision/sustainability/energy/trigeneration&amp;ei=y87mUZi7CIeLOdrEgKgI&amp;psig=AFQjCNHeGEeSYEg22319MlGFndaqvK0P0g&amp;ust=1374166792024214" TargetMode="External"/><Relationship Id="rId5" Type="http://schemas.openxmlformats.org/officeDocument/2006/relationships/image" Target="../media/image50.jpeg"/><Relationship Id="rId4" Type="http://schemas.openxmlformats.org/officeDocument/2006/relationships/hyperlink" Target="http://www.google.it/url?sa=i&amp;rct=j&amp;q=trigeneration&amp;source=images&amp;cd=&amp;cad=rja&amp;docid=lOlPYsmHWYJKjM&amp;tbnid=BWB8jPGrqHYhMM:&amp;ved=0CAUQjRw&amp;url=http://www.g-tet.com/product_details.php?pid=4&amp;ei=gs7mUb3bFsKQOO-YgNgJ&amp;psig=AFQjCNHeGEeSYEg22319MlGFndaqvK0P0g&amp;ust=1374166792024214"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Foglio_di_lavoro_di_Microsoft_Office_Excel_97-20031.xls"/></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oleObject" Target="../embeddings/Foglio_di_lavoro_di_Microsoft_Office_Excel_97-20032.xls"/></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oleObject" Target="../embeddings/Foglio_di_lavoro_di_Microsoft_Office_Excel_97-20034.xls"/><Relationship Id="rId4" Type="http://schemas.openxmlformats.org/officeDocument/2006/relationships/oleObject" Target="../embeddings/Foglio_di_lavoro_di_Microsoft_Office_Excel_97-20033.xls"/></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95.xm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561890" y="6245082"/>
            <a:ext cx="1847494" cy="383182"/>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pPr algn="l">
              <a:spcBef>
                <a:spcPct val="20000"/>
              </a:spcBef>
              <a:defRPr/>
            </a:pPr>
            <a:r>
              <a:rPr lang="it-IT" sz="900" i="1" kern="0" dirty="0" smtClean="0">
                <a:solidFill>
                  <a:srgbClr val="002060"/>
                </a:solidFill>
              </a:rPr>
              <a:t>Ing</a:t>
            </a:r>
            <a:r>
              <a:rPr lang="it-IT" sz="900" i="1" kern="0" dirty="0">
                <a:solidFill>
                  <a:srgbClr val="002060"/>
                </a:solidFill>
              </a:rPr>
              <a:t>. Francesco </a:t>
            </a:r>
            <a:r>
              <a:rPr lang="it-IT" sz="900" i="1" kern="0" dirty="0" smtClean="0">
                <a:solidFill>
                  <a:srgbClr val="002060"/>
                </a:solidFill>
              </a:rPr>
              <a:t>Cappello francesco.cappello@enea.it</a:t>
            </a:r>
            <a:endParaRPr lang="it-IT" sz="800" i="1" kern="0" dirty="0">
              <a:solidFill>
                <a:srgbClr val="002060"/>
              </a:solidFill>
            </a:endParaRPr>
          </a:p>
        </p:txBody>
      </p:sp>
      <p:sp>
        <p:nvSpPr>
          <p:cNvPr id="4" name="Rettangolo 3"/>
          <p:cNvSpPr/>
          <p:nvPr/>
        </p:nvSpPr>
        <p:spPr>
          <a:xfrm rot="20695256">
            <a:off x="402695" y="4377305"/>
            <a:ext cx="4491445" cy="1656000"/>
          </a:xfrm>
          <a:prstGeom prst="rect">
            <a:avLst/>
          </a:prstGeom>
          <a:gradFill flip="none" rotWithShape="1">
            <a:gsLst>
              <a:gs pos="100000">
                <a:srgbClr val="EF840F">
                  <a:shade val="30000"/>
                  <a:satMod val="115000"/>
                </a:srgbClr>
              </a:gs>
              <a:gs pos="50000">
                <a:srgbClr val="EF840F">
                  <a:shade val="67500"/>
                  <a:satMod val="115000"/>
                </a:srgbClr>
              </a:gs>
              <a:gs pos="100000">
                <a:srgbClr val="EF840F">
                  <a:shade val="100000"/>
                  <a:satMod val="115000"/>
                </a:srgbClr>
              </a:gs>
            </a:gsLst>
            <a:lin ang="5400000" scaled="1"/>
            <a:tileRect/>
          </a:gradFill>
          <a:effectLst>
            <a:outerShdw blurRad="50800" dist="38100" dir="2700000" algn="tl" rotWithShape="0">
              <a:prstClr val="black">
                <a:alpha val="40000"/>
              </a:prstClr>
            </a:outerShdw>
          </a:effectLst>
        </p:spPr>
        <p:txBody>
          <a:bodyPr wrap="square">
            <a:spAutoFit/>
          </a:bodyPr>
          <a:lstStyle/>
          <a:p>
            <a:pPr algn="just" eaLnBrk="0" hangingPunct="0">
              <a:tabLst>
                <a:tab pos="5829300" algn="l"/>
              </a:tabLst>
            </a:pPr>
            <a:endParaRPr lang="it-IT" sz="1200" dirty="0" smtClean="0">
              <a:solidFill>
                <a:schemeClr val="bg1"/>
              </a:solidFill>
              <a:latin typeface="Times New Roman" pitchFamily="18" charset="0"/>
              <a:cs typeface="Times New Roman" pitchFamily="18" charset="0"/>
            </a:endParaRPr>
          </a:p>
          <a:p>
            <a:pPr algn="just" eaLnBrk="0" hangingPunct="0">
              <a:tabLst>
                <a:tab pos="5829300" algn="l"/>
              </a:tabLst>
            </a:pPr>
            <a:r>
              <a:rPr lang="it-IT" sz="1200" dirty="0" smtClean="0">
                <a:solidFill>
                  <a:schemeClr val="bg1"/>
                </a:solidFill>
                <a:latin typeface="Times New Roman" pitchFamily="18" charset="0"/>
                <a:cs typeface="Times New Roman" pitchFamily="18" charset="0"/>
              </a:rPr>
              <a:t>“…. la salvaguardia e la tutela del territorio e del paesaggio, l’incremento del reddito delle famiglie e delle imprese, l’equilibrio finanziario della Regione, delle amministrazioni pubbliche e degli enti locali, costituiscono prioritario interesse generale, da perseguire nella conduzione della politica energetica regionale”  </a:t>
            </a:r>
          </a:p>
          <a:p>
            <a:pPr algn="just" eaLnBrk="0" hangingPunct="0">
              <a:tabLst>
                <a:tab pos="5829300" algn="l"/>
              </a:tabLst>
            </a:pPr>
            <a:r>
              <a:rPr lang="it-IT" sz="1200" dirty="0" smtClean="0">
                <a:solidFill>
                  <a:schemeClr val="bg1"/>
                </a:solidFill>
                <a:latin typeface="Times New Roman" pitchFamily="18" charset="0"/>
                <a:cs typeface="Times New Roman" pitchFamily="18" charset="0"/>
              </a:rPr>
              <a:t>(dal PEAR Sicilia 2009 – Premessa )</a:t>
            </a:r>
          </a:p>
          <a:p>
            <a:pPr algn="just" eaLnBrk="0" hangingPunct="0">
              <a:tabLst>
                <a:tab pos="5829300" algn="l"/>
              </a:tabLst>
            </a:pPr>
            <a:endParaRPr lang="it-IT" sz="1400" dirty="0">
              <a:solidFill>
                <a:schemeClr val="bg1"/>
              </a:solidFill>
              <a:latin typeface="Times New Roman" pitchFamily="18" charset="0"/>
              <a:cs typeface="Times New Roman" pitchFamily="18" charset="0"/>
            </a:endParaRPr>
          </a:p>
        </p:txBody>
      </p:sp>
      <p:sp>
        <p:nvSpPr>
          <p:cNvPr id="9" name="Rettangolo 8"/>
          <p:cNvSpPr/>
          <p:nvPr/>
        </p:nvSpPr>
        <p:spPr>
          <a:xfrm>
            <a:off x="5372087" y="3933056"/>
            <a:ext cx="4189425" cy="1401153"/>
          </a:xfrm>
          <a:prstGeom prst="rect">
            <a:avLst/>
          </a:prstGeom>
          <a:gradFill flip="none" rotWithShape="1">
            <a:gsLst>
              <a:gs pos="0">
                <a:srgbClr val="EF840F">
                  <a:shade val="30000"/>
                  <a:satMod val="115000"/>
                </a:srgbClr>
              </a:gs>
              <a:gs pos="50000">
                <a:srgbClr val="EF840F">
                  <a:shade val="67500"/>
                  <a:satMod val="115000"/>
                </a:srgbClr>
              </a:gs>
              <a:gs pos="100000">
                <a:srgbClr val="EF840F">
                  <a:shade val="100000"/>
                  <a:satMod val="115000"/>
                </a:srgbClr>
              </a:gs>
            </a:gsLst>
            <a:lin ang="16200000" scaled="1"/>
            <a:tileRect/>
          </a:gradFill>
          <a:effectLst>
            <a:outerShdw blurRad="63500" sx="102000" sy="102000" algn="ctr" rotWithShape="0">
              <a:prstClr val="black">
                <a:alpha val="40000"/>
              </a:prstClr>
            </a:outerShdw>
          </a:effectLst>
        </p:spPr>
        <p:txBody>
          <a:bodyPr wrap="square">
            <a:spAutoFit/>
          </a:bodyPr>
          <a:lstStyle/>
          <a:p>
            <a:pPr marL="90488" algn="ctr"/>
            <a:r>
              <a:rPr lang="it-IT" sz="1050" dirty="0" smtClean="0">
                <a:solidFill>
                  <a:srgbClr val="000000"/>
                </a:solidFill>
                <a:latin typeface="TrebuchetMS-Bold"/>
              </a:rPr>
              <a:t>ENERGY   MANAGEMENT CON LE FONTI RINNOVABILI E L’EFFICIENZA ENERGETICA IN </a:t>
            </a:r>
            <a:r>
              <a:rPr lang="it-IT" sz="1050" dirty="0" smtClean="0">
                <a:solidFill>
                  <a:srgbClr val="000000"/>
                </a:solidFill>
                <a:latin typeface="TrebuchetMS-Bold"/>
              </a:rPr>
              <a:t>EDILIZIA</a:t>
            </a:r>
            <a:endParaRPr lang="it-IT" sz="1050" dirty="0" smtClean="0">
              <a:solidFill>
                <a:srgbClr val="000000"/>
              </a:solidFill>
              <a:latin typeface="TrebuchetMS-Bold"/>
            </a:endParaRPr>
          </a:p>
          <a:p>
            <a:pPr marL="90488" algn="just"/>
            <a:endParaRPr lang="it-IT" sz="1600" b="1" dirty="0" smtClean="0">
              <a:solidFill>
                <a:srgbClr val="002060"/>
              </a:solidFill>
              <a:latin typeface="TrebuchetMS-Bold"/>
            </a:endParaRPr>
          </a:p>
          <a:p>
            <a:pPr marL="90488" algn="just"/>
            <a:r>
              <a:rPr lang="it-IT" sz="1400" dirty="0" smtClean="0">
                <a:solidFill>
                  <a:srgbClr val="000000"/>
                </a:solidFill>
              </a:rPr>
              <a:t>Soluzioni tecnologiche ed interventi</a:t>
            </a:r>
            <a:r>
              <a:rPr lang="it-IT" sz="1400" dirty="0" smtClean="0">
                <a:solidFill>
                  <a:srgbClr val="000000"/>
                </a:solidFill>
              </a:rPr>
              <a:t> edilizi </a:t>
            </a:r>
            <a:r>
              <a:rPr lang="it-IT" sz="1400" dirty="0" smtClean="0">
                <a:solidFill>
                  <a:srgbClr val="000000"/>
                </a:solidFill>
              </a:rPr>
              <a:t>per il miglioramento </a:t>
            </a:r>
            <a:r>
              <a:rPr lang="it-IT" sz="1400" dirty="0" smtClean="0">
                <a:solidFill>
                  <a:srgbClr val="000000"/>
                </a:solidFill>
              </a:rPr>
              <a:t>energetico </a:t>
            </a:r>
            <a:r>
              <a:rPr lang="it-IT" sz="1400" dirty="0" smtClean="0">
                <a:solidFill>
                  <a:srgbClr val="000000"/>
                </a:solidFill>
              </a:rPr>
              <a:t>degli edifici.</a:t>
            </a:r>
          </a:p>
          <a:p>
            <a:pPr marL="90488" algn="just"/>
            <a:endParaRPr lang="it-IT" sz="1600" b="1" dirty="0" smtClean="0">
              <a:solidFill>
                <a:srgbClr val="002060"/>
              </a:solidFill>
              <a:latin typeface="TrebuchetMS-Bold"/>
            </a:endParaRPr>
          </a:p>
        </p:txBody>
      </p:sp>
      <p:pic>
        <p:nvPicPr>
          <p:cNvPr id="10" name="Picture 7"/>
          <p:cNvPicPr>
            <a:picLocks noChangeAspect="1" noChangeArrowheads="1"/>
          </p:cNvPicPr>
          <p:nvPr/>
        </p:nvPicPr>
        <p:blipFill>
          <a:blip r:embed="rId3" cstate="print"/>
          <a:srcRect/>
          <a:stretch>
            <a:fillRect/>
          </a:stretch>
        </p:blipFill>
        <p:spPr bwMode="auto">
          <a:xfrm>
            <a:off x="5313040" y="6110802"/>
            <a:ext cx="1052211" cy="533158"/>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4" name="Picture 2" descr="D:\Media\Immagini Fonti rinnovabili\P1040529 ridotta 40.jpg"/>
          <p:cNvPicPr>
            <a:picLocks noChangeAspect="1" noChangeArrowheads="1"/>
          </p:cNvPicPr>
          <p:nvPr/>
        </p:nvPicPr>
        <p:blipFill>
          <a:blip r:embed="rId4" cstate="print"/>
          <a:srcRect/>
          <a:stretch>
            <a:fillRect/>
          </a:stretch>
        </p:blipFill>
        <p:spPr bwMode="auto">
          <a:xfrm>
            <a:off x="2216696" y="228007"/>
            <a:ext cx="5400600" cy="3270783"/>
          </a:xfrm>
          <a:prstGeom prst="rect">
            <a:avLst/>
          </a:prstGeom>
          <a:gradFill flip="none" rotWithShape="1">
            <a:gsLst>
              <a:gs pos="0">
                <a:srgbClr val="EF840F">
                  <a:shade val="30000"/>
                  <a:satMod val="115000"/>
                </a:srgbClr>
              </a:gs>
              <a:gs pos="50000">
                <a:srgbClr val="EF840F">
                  <a:shade val="67500"/>
                  <a:satMod val="115000"/>
                </a:srgbClr>
              </a:gs>
              <a:gs pos="100000">
                <a:srgbClr val="EF840F">
                  <a:shade val="100000"/>
                  <a:satMod val="115000"/>
                </a:srgbClr>
              </a:gs>
            </a:gsLst>
            <a:lin ang="16200000" scaled="1"/>
            <a:tileRect/>
          </a:gradFill>
          <a:effectLst>
            <a:outerShdw blurRad="63500" sx="102000" sy="102000" algn="ctr" rotWithShape="0">
              <a:prstClr val="black">
                <a:alpha val="40000"/>
              </a:prstClr>
            </a:outerShdw>
          </a:effectLst>
        </p:spPr>
      </p:pic>
      <p:sp>
        <p:nvSpPr>
          <p:cNvPr id="15" name="Rectangle 3"/>
          <p:cNvSpPr>
            <a:spLocks noChangeArrowheads="1"/>
          </p:cNvSpPr>
          <p:nvPr/>
        </p:nvSpPr>
        <p:spPr bwMode="auto">
          <a:xfrm>
            <a:off x="2614836" y="3501008"/>
            <a:ext cx="2270509" cy="258725"/>
          </a:xfrm>
          <a:prstGeom prst="rect">
            <a:avLst/>
          </a:prstGeom>
          <a:solidFill>
            <a:srgbClr val="D6A300">
              <a:alpha val="40000"/>
            </a:srgbClr>
          </a:solidFill>
          <a:effectLst>
            <a:outerShdw blurRad="63500" sx="102000" sy="102000" algn="ctr" rotWithShape="0">
              <a:prstClr val="black">
                <a:alpha val="40000"/>
              </a:prstClr>
            </a:outerShdw>
          </a:effectLst>
        </p:spPr>
        <p:txBody>
          <a:bodyPr wrap="square">
            <a:spAutoFit/>
          </a:bodyPr>
          <a:lstStyle/>
          <a:p>
            <a:pPr algn="ctr">
              <a:defRPr/>
            </a:pPr>
            <a:r>
              <a:rPr lang="it-IT" sz="1100" dirty="0" smtClean="0">
                <a:solidFill>
                  <a:srgbClr val="CC6600"/>
                </a:solidFill>
                <a:latin typeface="Times New Roman" pitchFamily="18" charset="0"/>
                <a:cs typeface="Times New Roman" pitchFamily="18" charset="0"/>
              </a:rPr>
              <a:t>Niscemi: isolamento termico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1026"/>
          <p:cNvSpPr>
            <a:spLocks noGrp="1" noChangeArrowheads="1"/>
          </p:cNvSpPr>
          <p:nvPr>
            <p:ph type="body" idx="1"/>
          </p:nvPr>
        </p:nvSpPr>
        <p:spPr bwMode="auto">
          <a:xfrm>
            <a:off x="143680" y="448206"/>
            <a:ext cx="9575800" cy="6192000"/>
          </a:xfrm>
          <a:solidFill>
            <a:schemeClr val="bg1"/>
          </a:solidFill>
          <a:ln w="12700">
            <a:miter lim="800000"/>
            <a:headEnd/>
            <a:tailEnd/>
          </a:ln>
          <a:effectLst>
            <a:outerShdw blurRad="50800" dist="38100" dir="2700000" algn="tl" rotWithShape="0">
              <a:prstClr val="black">
                <a:alpha val="40000"/>
              </a:prstClr>
            </a:outerShdw>
          </a:effectLst>
        </p:spPr>
        <p:txBody>
          <a:bodyPr vert="horz" wrap="square" lIns="90488" tIns="44450" rIns="90488" bIns="44450" numCol="1" anchor="t" anchorCtr="0" compatLnSpc="1">
            <a:prstTxWarp prst="textNoShape">
              <a:avLst/>
            </a:prstTxWarp>
          </a:bodyPr>
          <a:lstStyle/>
          <a:p>
            <a:pPr marL="0" indent="0" algn="just" eaLnBrk="1" hangingPunct="1">
              <a:spcBef>
                <a:spcPts val="0"/>
              </a:spcBef>
              <a:buFont typeface="Wingdings" pitchFamily="2" charset="2"/>
              <a:buNone/>
              <a:defRPr/>
            </a:pPr>
            <a:endParaRPr lang="it-IT" sz="200" i="1" dirty="0" smtClean="0">
              <a:solidFill>
                <a:schemeClr val="tx1">
                  <a:lumMod val="75000"/>
                </a:schemeClr>
              </a:solidFill>
              <a:latin typeface="Arial" pitchFamily="34" charset="0"/>
              <a:cs typeface="Times New Roman" pitchFamily="18" charset="0"/>
            </a:endParaRPr>
          </a:p>
          <a:p>
            <a:pPr>
              <a:spcBef>
                <a:spcPts val="0"/>
              </a:spcBef>
              <a:buNone/>
            </a:pPr>
            <a:r>
              <a:rPr lang="it-IT" b="1" dirty="0" smtClean="0">
                <a:solidFill>
                  <a:srgbClr val="C00000"/>
                </a:solidFill>
              </a:rPr>
              <a:t>Normativa nazionale  </a:t>
            </a:r>
            <a:r>
              <a:rPr lang="it-IT" dirty="0" smtClean="0">
                <a:solidFill>
                  <a:srgbClr val="C00000"/>
                </a:solidFill>
              </a:rPr>
              <a:t>di riferimento per l’efficienza energetica</a:t>
            </a:r>
            <a:endParaRPr lang="it-IT" sz="1200" dirty="0" smtClean="0">
              <a:solidFill>
                <a:srgbClr val="C00000"/>
              </a:solidFill>
            </a:endParaRPr>
          </a:p>
          <a:p>
            <a:pPr>
              <a:spcBef>
                <a:spcPts val="0"/>
              </a:spcBef>
              <a:buNone/>
            </a:pPr>
            <a:endParaRPr lang="it-IT" sz="1100" b="1" dirty="0" smtClean="0"/>
          </a:p>
          <a:p>
            <a:pPr>
              <a:spcBef>
                <a:spcPts val="0"/>
              </a:spcBef>
            </a:pPr>
            <a:r>
              <a:rPr lang="it-IT" sz="1200" u="sng" dirty="0" smtClean="0">
                <a:solidFill>
                  <a:srgbClr val="C00000"/>
                </a:solidFill>
              </a:rPr>
              <a:t>Legge di conversione n. 90 del 3/8/2013</a:t>
            </a:r>
          </a:p>
          <a:p>
            <a:pPr>
              <a:spcBef>
                <a:spcPts val="0"/>
              </a:spcBef>
              <a:buNone/>
            </a:pPr>
            <a:r>
              <a:rPr lang="it-IT" sz="1200" dirty="0" smtClean="0"/>
              <a:t>	Recepimento Direttiva 31/2012/UE prestazione energetica edifici, proroga sgravi fiscali efficienza energetica e ristrutturazione edilizia;</a:t>
            </a:r>
            <a:endParaRPr lang="it-IT" sz="1200" dirty="0" smtClean="0">
              <a:hlinkClick r:id="rId3"/>
            </a:endParaRPr>
          </a:p>
          <a:p>
            <a:pPr>
              <a:spcBef>
                <a:spcPts val="0"/>
              </a:spcBef>
            </a:pPr>
            <a:r>
              <a:rPr lang="it-IT" sz="1200" b="1" u="sng" dirty="0" smtClean="0">
                <a:solidFill>
                  <a:srgbClr val="C00000"/>
                </a:solidFill>
              </a:rPr>
              <a:t>Decreti ministeriali (2) del 28 dicembre 2012</a:t>
            </a:r>
            <a:r>
              <a:rPr lang="it-IT" sz="1200" dirty="0" smtClean="0"/>
              <a:t/>
            </a:r>
            <a:br>
              <a:rPr lang="it-IT" sz="1200" dirty="0" smtClean="0"/>
            </a:br>
            <a:r>
              <a:rPr lang="it-IT" sz="1200" dirty="0" smtClean="0"/>
              <a:t>1) “Conto termico” per l’incentivazione delle fonti rinnovabili e dell’efficienza energetica in edilizia  - 2) Determinazione obiettivi nazionali di risparmio energetico al 2016 e potenziamento meccanismo dei TEE</a:t>
            </a:r>
          </a:p>
          <a:p>
            <a:pPr>
              <a:spcBef>
                <a:spcPts val="0"/>
              </a:spcBef>
            </a:pPr>
            <a:r>
              <a:rPr lang="it-IT" sz="1200" b="1" u="sng" dirty="0" smtClean="0">
                <a:solidFill>
                  <a:srgbClr val="C00000"/>
                </a:solidFill>
              </a:rPr>
              <a:t>2° Piano d’Azione  nazionale per l’Efficienza Energetica (PAEE 2011)  luglio 2011</a:t>
            </a:r>
          </a:p>
          <a:p>
            <a:pPr>
              <a:spcBef>
                <a:spcPts val="0"/>
              </a:spcBef>
            </a:pPr>
            <a:r>
              <a:rPr lang="it-IT" sz="1200" b="1" u="sng" dirty="0" smtClean="0">
                <a:solidFill>
                  <a:srgbClr val="C00000"/>
                </a:solidFill>
              </a:rPr>
              <a:t>Decreto legislativo n. 28 del 3/</a:t>
            </a:r>
            <a:r>
              <a:rPr lang="it-IT" sz="1200" b="1" u="sng" dirty="0" err="1" smtClean="0">
                <a:solidFill>
                  <a:srgbClr val="C00000"/>
                </a:solidFill>
              </a:rPr>
              <a:t>3</a:t>
            </a:r>
            <a:r>
              <a:rPr lang="it-IT" sz="1200" b="1" u="sng" dirty="0" smtClean="0">
                <a:solidFill>
                  <a:srgbClr val="C00000"/>
                </a:solidFill>
              </a:rPr>
              <a:t>/2011</a:t>
            </a:r>
            <a:r>
              <a:rPr lang="it-IT" sz="1200" dirty="0" smtClean="0"/>
              <a:t/>
            </a:r>
            <a:br>
              <a:rPr lang="it-IT" sz="1200" dirty="0" smtClean="0"/>
            </a:br>
            <a:r>
              <a:rPr lang="it-IT" sz="1200" dirty="0" smtClean="0"/>
              <a:t>Istituzione “Conto Termico” e passaggio a GSE di competenze dell’AEEG</a:t>
            </a:r>
          </a:p>
          <a:p>
            <a:pPr>
              <a:spcBef>
                <a:spcPts val="0"/>
              </a:spcBef>
            </a:pPr>
            <a:r>
              <a:rPr lang="it-IT" sz="1200" b="1" u="sng" dirty="0" smtClean="0">
                <a:solidFill>
                  <a:srgbClr val="C00000"/>
                </a:solidFill>
              </a:rPr>
              <a:t>Decreto ministeriale  26 giugno 2009</a:t>
            </a:r>
            <a:r>
              <a:rPr lang="it-IT" sz="1200" dirty="0" smtClean="0"/>
              <a:t/>
            </a:r>
            <a:br>
              <a:rPr lang="it-IT" sz="1200" dirty="0" smtClean="0"/>
            </a:br>
            <a:r>
              <a:rPr lang="it-IT" sz="1200" dirty="0" smtClean="0"/>
              <a:t>Linee guida nazionali per la certificazione energetica degli edifici</a:t>
            </a:r>
          </a:p>
          <a:p>
            <a:pPr>
              <a:spcBef>
                <a:spcPts val="0"/>
              </a:spcBef>
            </a:pPr>
            <a:r>
              <a:rPr lang="it-IT" sz="1200" u="sng" dirty="0" smtClean="0">
                <a:solidFill>
                  <a:srgbClr val="C00000"/>
                </a:solidFill>
              </a:rPr>
              <a:t>Decreto del Presidente della Repubblica n. 59 del 2 aprile 2009</a:t>
            </a:r>
            <a:r>
              <a:rPr lang="it-IT" sz="1200" dirty="0" smtClean="0">
                <a:hlinkClick r:id="rId4"/>
              </a:rPr>
              <a:t/>
            </a:r>
            <a:br>
              <a:rPr lang="it-IT" sz="1200" dirty="0" smtClean="0">
                <a:hlinkClick r:id="rId4"/>
              </a:rPr>
            </a:br>
            <a:r>
              <a:rPr lang="it-IT" sz="1200" dirty="0" smtClean="0"/>
              <a:t>Regolamento di attuazione dell'articolo 4, comma 1, lettere a) e b), del decreto legislativo 19 agosto 2005, n. 192</a:t>
            </a:r>
          </a:p>
          <a:p>
            <a:pPr>
              <a:spcBef>
                <a:spcPts val="0"/>
              </a:spcBef>
            </a:pPr>
            <a:r>
              <a:rPr lang="it-IT" sz="1200" b="1" u="sng" dirty="0" smtClean="0">
                <a:solidFill>
                  <a:srgbClr val="C00000"/>
                </a:solidFill>
              </a:rPr>
              <a:t>Decreto legislativo n.115 del 30 maggio 2008</a:t>
            </a:r>
            <a:r>
              <a:rPr lang="it-IT" sz="1200" dirty="0" smtClean="0"/>
              <a:t/>
            </a:r>
            <a:br>
              <a:rPr lang="it-IT" sz="1200" dirty="0" smtClean="0"/>
            </a:br>
            <a:r>
              <a:rPr lang="it-IT" sz="1200" dirty="0" smtClean="0"/>
              <a:t>Attuazione  </a:t>
            </a:r>
            <a:r>
              <a:rPr lang="it-IT" sz="1200" dirty="0" err="1" smtClean="0"/>
              <a:t>Drettiva</a:t>
            </a:r>
            <a:r>
              <a:rPr lang="it-IT" sz="1200" dirty="0" smtClean="0"/>
              <a:t> 2006/32/CE efficienza usi finali energia e servizi energetici </a:t>
            </a:r>
          </a:p>
          <a:p>
            <a:pPr>
              <a:spcBef>
                <a:spcPts val="0"/>
              </a:spcBef>
            </a:pPr>
            <a:r>
              <a:rPr lang="it-IT" sz="1200" b="1" u="sng" dirty="0" smtClean="0">
                <a:solidFill>
                  <a:srgbClr val="C00000"/>
                </a:solidFill>
              </a:rPr>
              <a:t>1° Piano d’Azione  nazionale per l’Efficienza Energetica (PAEE 2007)  luglio 2007</a:t>
            </a:r>
            <a:endParaRPr lang="it-IT" sz="1200" dirty="0" smtClean="0"/>
          </a:p>
          <a:p>
            <a:pPr>
              <a:spcBef>
                <a:spcPts val="0"/>
              </a:spcBef>
            </a:pPr>
            <a:r>
              <a:rPr lang="it-IT" sz="1200" u="sng" dirty="0" smtClean="0">
                <a:solidFill>
                  <a:srgbClr val="C00000"/>
                </a:solidFill>
              </a:rPr>
              <a:t>Decreto legislativo n. 20 dell' 8 febbraio 2007</a:t>
            </a:r>
            <a:r>
              <a:rPr lang="it-IT" sz="1200" dirty="0" smtClean="0"/>
              <a:t/>
            </a:r>
            <a:br>
              <a:rPr lang="it-IT" sz="1200" dirty="0" smtClean="0"/>
            </a:br>
            <a:r>
              <a:rPr lang="it-IT" sz="1200" dirty="0" smtClean="0"/>
              <a:t>Attuazione Direttiva 2004/8/CE </a:t>
            </a:r>
            <a:r>
              <a:rPr lang="it-IT" sz="1200" b="1" dirty="0" smtClean="0"/>
              <a:t>promozione cogenerazione </a:t>
            </a:r>
            <a:r>
              <a:rPr lang="it-IT" sz="1200" dirty="0" smtClean="0"/>
              <a:t>basata su domanda di calore utile nel mercato interno dell'energia;</a:t>
            </a:r>
          </a:p>
          <a:p>
            <a:pPr>
              <a:spcBef>
                <a:spcPts val="0"/>
              </a:spcBef>
            </a:pPr>
            <a:r>
              <a:rPr lang="it-IT" sz="1200" b="1" u="sng" dirty="0" smtClean="0">
                <a:solidFill>
                  <a:srgbClr val="C00000"/>
                </a:solidFill>
              </a:rPr>
              <a:t>Legge n. 296 del 27/12/2006</a:t>
            </a:r>
          </a:p>
          <a:p>
            <a:pPr>
              <a:spcBef>
                <a:spcPts val="0"/>
              </a:spcBef>
              <a:buNone/>
            </a:pPr>
            <a:r>
              <a:rPr lang="it-IT" sz="1200" dirty="0" smtClean="0"/>
              <a:t>	Incentivazione sgravi IRPEF e IRES interventi di efficienza energetica in edilizia</a:t>
            </a:r>
          </a:p>
          <a:p>
            <a:pPr>
              <a:spcBef>
                <a:spcPts val="0"/>
              </a:spcBef>
            </a:pPr>
            <a:r>
              <a:rPr lang="it-IT" sz="1200" b="1" u="sng" dirty="0" smtClean="0">
                <a:solidFill>
                  <a:srgbClr val="C00000"/>
                </a:solidFill>
              </a:rPr>
              <a:t>Decreto legislativo n. 192 del  19 agosto 2005</a:t>
            </a:r>
            <a:r>
              <a:rPr lang="it-IT" sz="1200" dirty="0" smtClean="0"/>
              <a:t/>
            </a:r>
            <a:br>
              <a:rPr lang="it-IT" sz="1200" dirty="0" smtClean="0"/>
            </a:br>
            <a:r>
              <a:rPr lang="it-IT" sz="1200" dirty="0" smtClean="0"/>
              <a:t>Attuazione della direttiva 2002/91/CE relativa al rendimento energetico nell'edilizia</a:t>
            </a:r>
          </a:p>
          <a:p>
            <a:pPr>
              <a:spcBef>
                <a:spcPts val="0"/>
              </a:spcBef>
            </a:pPr>
            <a:r>
              <a:rPr lang="it-IT" sz="1200" b="1" u="sng" dirty="0" err="1" smtClean="0">
                <a:solidFill>
                  <a:srgbClr val="C00000"/>
                </a:solidFill>
              </a:rPr>
              <a:t>DD.MM</a:t>
            </a:r>
            <a:r>
              <a:rPr lang="it-IT" sz="1200" b="1" u="sng" dirty="0" smtClean="0">
                <a:solidFill>
                  <a:srgbClr val="C00000"/>
                </a:solidFill>
              </a:rPr>
              <a:t>. 20 luglio 2004 </a:t>
            </a:r>
          </a:p>
          <a:p>
            <a:pPr>
              <a:spcBef>
                <a:spcPts val="0"/>
              </a:spcBef>
              <a:buNone/>
            </a:pPr>
            <a:r>
              <a:rPr lang="it-IT" sz="1200" dirty="0" smtClean="0"/>
              <a:t>	Istituzione mercato dei Titoli di Efficienza energetica (TEE o Certificati bianchi)</a:t>
            </a:r>
          </a:p>
          <a:p>
            <a:pPr>
              <a:spcBef>
                <a:spcPts val="0"/>
              </a:spcBef>
            </a:pPr>
            <a:r>
              <a:rPr lang="it-IT" sz="1200" b="1" u="sng" dirty="0" smtClean="0">
                <a:solidFill>
                  <a:srgbClr val="C00000"/>
                </a:solidFill>
              </a:rPr>
              <a:t>Decreto legislativo n. 79 del 16/3/1999</a:t>
            </a:r>
          </a:p>
          <a:p>
            <a:pPr>
              <a:spcBef>
                <a:spcPts val="0"/>
              </a:spcBef>
              <a:buNone/>
            </a:pPr>
            <a:r>
              <a:rPr lang="it-IT" sz="1200" dirty="0" smtClean="0"/>
              <a:t>	Decreto “Bersani” introduzione Certificati Verdi per </a:t>
            </a:r>
            <a:r>
              <a:rPr lang="it-IT" sz="1200" dirty="0" err="1" smtClean="0"/>
              <a:t>FF.RR</a:t>
            </a:r>
            <a:r>
              <a:rPr lang="it-IT" sz="1200" dirty="0" smtClean="0"/>
              <a:t> e Titoli di efficienza energetica </a:t>
            </a:r>
          </a:p>
          <a:p>
            <a:pPr>
              <a:spcBef>
                <a:spcPts val="0"/>
              </a:spcBef>
            </a:pPr>
            <a:r>
              <a:rPr lang="it-IT" sz="1200" u="sng" dirty="0" smtClean="0">
                <a:solidFill>
                  <a:srgbClr val="C00000"/>
                </a:solidFill>
              </a:rPr>
              <a:t>DPR 412/1993</a:t>
            </a:r>
            <a:r>
              <a:rPr lang="it-IT" sz="1200" dirty="0" smtClean="0"/>
              <a:t/>
            </a:r>
            <a:br>
              <a:rPr lang="it-IT" sz="1200" dirty="0" smtClean="0"/>
            </a:br>
            <a:r>
              <a:rPr lang="it-IT" sz="1200" dirty="0" smtClean="0"/>
              <a:t>Norme su progettazione sistema edificio impianto ed esercizio, manutenzione e verifica degli impianti termici in edilizia;</a:t>
            </a:r>
          </a:p>
          <a:p>
            <a:pPr>
              <a:spcBef>
                <a:spcPts val="0"/>
              </a:spcBef>
            </a:pPr>
            <a:r>
              <a:rPr lang="it-IT" sz="1200" u="sng" dirty="0" smtClean="0">
                <a:solidFill>
                  <a:srgbClr val="C00000"/>
                </a:solidFill>
              </a:rPr>
              <a:t>Legge n. 10 del 9 gennaio 1991 e Legge n. 9 del 9 gennaio 1991</a:t>
            </a:r>
            <a:r>
              <a:rPr lang="it-IT" sz="1200" dirty="0" smtClean="0"/>
              <a:t/>
            </a:r>
            <a:br>
              <a:rPr lang="it-IT" sz="1200" dirty="0" smtClean="0"/>
            </a:br>
            <a:r>
              <a:rPr lang="it-IT" sz="1200" dirty="0" smtClean="0"/>
              <a:t>Attuazione del Piano energetico nazionale uso razionale dell’energia, risparmio energetico e fonti rinnovabili di energia</a:t>
            </a:r>
          </a:p>
        </p:txBody>
      </p:sp>
      <p:sp>
        <p:nvSpPr>
          <p:cNvPr id="5" name="Rettangolo 4"/>
          <p:cNvSpPr/>
          <p:nvPr/>
        </p:nvSpPr>
        <p:spPr>
          <a:xfrm>
            <a:off x="1928664" y="44624"/>
            <a:ext cx="6176691" cy="393121"/>
          </a:xfrm>
          <a:prstGeom prst="rect">
            <a:avLst/>
          </a:prstGeom>
          <a:solidFill>
            <a:srgbClr val="FFFF00"/>
          </a:solidFill>
          <a:effectLst>
            <a:outerShdw blurRad="50800" dist="38100" dir="2700000" algn="tl" rotWithShape="0">
              <a:prstClr val="black">
                <a:alpha val="40000"/>
              </a:prstClr>
            </a:outerShdw>
          </a:effectLst>
        </p:spPr>
        <p:txBody>
          <a:bodyPr wrap="none">
            <a:spAutoFit/>
          </a:bodyPr>
          <a:lstStyle/>
          <a:p>
            <a:pPr algn="ctr">
              <a:defRPr/>
            </a:pPr>
            <a:r>
              <a:rPr lang="it-IT" b="1" dirty="0" smtClean="0">
                <a:solidFill>
                  <a:schemeClr val="accent4">
                    <a:lumMod val="75000"/>
                  </a:schemeClr>
                </a:solidFill>
                <a:latin typeface="Arial" charset="0"/>
              </a:rPr>
              <a:t>Il contributo necessario dell’efficienza energetica</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37"/>
          <p:cNvSpPr>
            <a:spLocks noChangeArrowheads="1"/>
          </p:cNvSpPr>
          <p:nvPr/>
        </p:nvSpPr>
        <p:spPr bwMode="auto">
          <a:xfrm>
            <a:off x="1578818" y="1475982"/>
            <a:ext cx="6686550" cy="303313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a:spAutoFit/>
          </a:bodyPr>
          <a:lstStyle/>
          <a:p>
            <a:pPr algn="just">
              <a:tabLst>
                <a:tab pos="3060700" algn="ctr"/>
                <a:tab pos="6119813" algn="r"/>
              </a:tabLst>
              <a:defRPr/>
            </a:pPr>
            <a:r>
              <a:rPr lang="it-IT" sz="1400" b="0" i="1" dirty="0" smtClean="0">
                <a:solidFill>
                  <a:srgbClr val="002060"/>
                </a:solidFill>
              </a:rPr>
              <a:t>“… </a:t>
            </a:r>
            <a:r>
              <a:rPr lang="it-IT" sz="1400" b="0" i="1" dirty="0">
                <a:solidFill>
                  <a:srgbClr val="002060"/>
                </a:solidFill>
              </a:rPr>
              <a:t>Il pensiero scientifico è ancora molto giovane e non è potuto venire a capo di moltissimi dei sommi problemi.</a:t>
            </a:r>
          </a:p>
          <a:p>
            <a:pPr algn="just">
              <a:tabLst>
                <a:tab pos="3060700" algn="ctr"/>
                <a:tab pos="6119813" algn="r"/>
              </a:tabLst>
              <a:defRPr/>
            </a:pPr>
            <a:endParaRPr lang="it-IT" sz="1400" b="0" i="1" dirty="0">
              <a:solidFill>
                <a:srgbClr val="002060"/>
              </a:solidFill>
            </a:endParaRPr>
          </a:p>
          <a:p>
            <a:pPr algn="just">
              <a:tabLst>
                <a:tab pos="3060700" algn="ctr"/>
                <a:tab pos="6119813" algn="r"/>
              </a:tabLst>
              <a:defRPr/>
            </a:pPr>
            <a:r>
              <a:rPr lang="it-IT" sz="1400" b="0" i="1" dirty="0">
                <a:solidFill>
                  <a:srgbClr val="002060"/>
                </a:solidFill>
              </a:rPr>
              <a:t>Una concezione del mondo eretta sulla scienza ha, tranne </a:t>
            </a:r>
            <a:r>
              <a:rPr lang="it-IT" sz="1400" b="0" i="1" dirty="0" smtClean="0">
                <a:solidFill>
                  <a:srgbClr val="002060"/>
                </a:solidFill>
              </a:rPr>
              <a:t>la migliore comprensione del </a:t>
            </a:r>
            <a:r>
              <a:rPr lang="it-IT" sz="1400" b="0" i="1" dirty="0">
                <a:solidFill>
                  <a:srgbClr val="002060"/>
                </a:solidFill>
              </a:rPr>
              <a:t>mondo esterno reale, tratti essenzialmente negativi come </a:t>
            </a:r>
            <a:r>
              <a:rPr lang="it-IT" sz="1400" b="0" i="1" dirty="0" smtClean="0">
                <a:solidFill>
                  <a:srgbClr val="002060"/>
                </a:solidFill>
              </a:rPr>
              <a:t>quelli </a:t>
            </a:r>
            <a:r>
              <a:rPr lang="it-IT" sz="1400" b="0" i="1" dirty="0">
                <a:solidFill>
                  <a:srgbClr val="002060"/>
                </a:solidFill>
              </a:rPr>
              <a:t>di accettare solo la </a:t>
            </a:r>
            <a:r>
              <a:rPr lang="it-IT" sz="1400" b="0" i="1" dirty="0" smtClean="0">
                <a:solidFill>
                  <a:srgbClr val="002060"/>
                </a:solidFill>
              </a:rPr>
              <a:t>cruda verità scientifica e </a:t>
            </a:r>
            <a:r>
              <a:rPr lang="it-IT" sz="1400" b="0" i="1" dirty="0">
                <a:solidFill>
                  <a:srgbClr val="002060"/>
                </a:solidFill>
              </a:rPr>
              <a:t>di rifiutare le </a:t>
            </a:r>
            <a:r>
              <a:rPr lang="it-IT" sz="1400" b="0" i="1" dirty="0" smtClean="0">
                <a:solidFill>
                  <a:srgbClr val="002060"/>
                </a:solidFill>
              </a:rPr>
              <a:t>illusioni.</a:t>
            </a:r>
            <a:endParaRPr lang="it-IT" sz="1400" b="0" i="1" dirty="0">
              <a:solidFill>
                <a:srgbClr val="002060"/>
              </a:solidFill>
            </a:endParaRPr>
          </a:p>
          <a:p>
            <a:pPr algn="just">
              <a:tabLst>
                <a:tab pos="3060700" algn="ctr"/>
                <a:tab pos="6119813" algn="r"/>
              </a:tabLst>
              <a:defRPr/>
            </a:pPr>
            <a:endParaRPr lang="it-IT" sz="1400" b="0" i="1" dirty="0">
              <a:solidFill>
                <a:srgbClr val="002060"/>
              </a:solidFill>
            </a:endParaRPr>
          </a:p>
          <a:p>
            <a:pPr algn="just">
              <a:tabLst>
                <a:tab pos="3060700" algn="ctr"/>
                <a:tab pos="6119813" algn="r"/>
              </a:tabLst>
              <a:defRPr/>
            </a:pPr>
            <a:r>
              <a:rPr lang="it-IT" sz="1400" b="0" i="1" dirty="0">
                <a:solidFill>
                  <a:srgbClr val="002060"/>
                </a:solidFill>
              </a:rPr>
              <a:t>Chi fra di noi mortali è insoddisfatto di questa situazione, chi pretende qualcosa di </a:t>
            </a:r>
            <a:r>
              <a:rPr lang="it-IT" sz="1400" b="0" i="1" dirty="0" smtClean="0">
                <a:solidFill>
                  <a:srgbClr val="002060"/>
                </a:solidFill>
              </a:rPr>
              <a:t>più, </a:t>
            </a:r>
            <a:r>
              <a:rPr lang="it-IT" sz="1400" b="0" i="1" dirty="0">
                <a:solidFill>
                  <a:srgbClr val="002060"/>
                </a:solidFill>
              </a:rPr>
              <a:t>per trovare una momentanea consolazione, cerchi questo qualcosa dove potrà trovarlo. Noi non ce ne avremo a male: non possiamo aiutarlo, ma nemmeno, per riguardo al lui, pensare diversamente</a:t>
            </a:r>
            <a:r>
              <a:rPr lang="it-IT" sz="1400" b="0" i="1" dirty="0" smtClean="0">
                <a:solidFill>
                  <a:srgbClr val="002060"/>
                </a:solidFill>
              </a:rPr>
              <a:t>.”</a:t>
            </a:r>
            <a:endParaRPr lang="it-IT" sz="1400" b="0" i="1" dirty="0">
              <a:solidFill>
                <a:srgbClr val="002060"/>
              </a:solidFill>
            </a:endParaRPr>
          </a:p>
          <a:p>
            <a:pPr algn="just">
              <a:tabLst>
                <a:tab pos="3060700" algn="ctr"/>
                <a:tab pos="6119813" algn="r"/>
              </a:tabLst>
              <a:defRPr/>
            </a:pPr>
            <a:endParaRPr lang="it-IT" sz="1400" b="0" i="1" dirty="0">
              <a:solidFill>
                <a:srgbClr val="002060"/>
              </a:solidFill>
            </a:endParaRPr>
          </a:p>
          <a:p>
            <a:pPr algn="just">
              <a:tabLst>
                <a:tab pos="3060700" algn="ctr"/>
                <a:tab pos="6119813" algn="r"/>
              </a:tabLst>
              <a:defRPr/>
            </a:pPr>
            <a:r>
              <a:rPr lang="it-IT" sz="1400" b="0" i="1" dirty="0">
                <a:solidFill>
                  <a:srgbClr val="002060"/>
                </a:solidFill>
              </a:rPr>
              <a:t>Sigmund Freud - Medico  1856-1939</a:t>
            </a:r>
            <a:endParaRPr lang="it-IT" sz="1400" b="0" dirty="0">
              <a:solidFill>
                <a:srgbClr val="002060"/>
              </a:solidFill>
            </a:endParaRPr>
          </a:p>
        </p:txBody>
      </p:sp>
      <p:sp>
        <p:nvSpPr>
          <p:cNvPr id="4" name="Rectangle 18"/>
          <p:cNvSpPr>
            <a:spLocks noChangeArrowheads="1"/>
          </p:cNvSpPr>
          <p:nvPr/>
        </p:nvSpPr>
        <p:spPr bwMode="auto">
          <a:xfrm>
            <a:off x="5370827" y="4824559"/>
            <a:ext cx="2894541" cy="1772793"/>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l" eaLnBrk="0" hangingPunct="0">
              <a:lnSpc>
                <a:spcPct val="70000"/>
              </a:lnSpc>
              <a:spcBef>
                <a:spcPct val="50000"/>
              </a:spcBef>
              <a:defRPr/>
            </a:pPr>
            <a:r>
              <a:rPr lang="it-IT" sz="1200" i="1" dirty="0" smtClean="0">
                <a:solidFill>
                  <a:srgbClr val="002060"/>
                </a:solidFill>
              </a:rPr>
              <a:t>ENEA</a:t>
            </a:r>
            <a:endParaRPr lang="it-IT" sz="1200" b="0" i="1" dirty="0" smtClean="0">
              <a:solidFill>
                <a:srgbClr val="002060"/>
              </a:solidFill>
            </a:endParaRPr>
          </a:p>
          <a:p>
            <a:pPr algn="l" eaLnBrk="0" hangingPunct="0">
              <a:lnSpc>
                <a:spcPct val="70000"/>
              </a:lnSpc>
              <a:spcBef>
                <a:spcPct val="50000"/>
              </a:spcBef>
              <a:defRPr/>
            </a:pPr>
            <a:r>
              <a:rPr lang="it-IT" sz="1200" b="0" i="1" dirty="0" smtClean="0">
                <a:solidFill>
                  <a:srgbClr val="002060"/>
                </a:solidFill>
              </a:rPr>
              <a:t>Ing</a:t>
            </a:r>
            <a:r>
              <a:rPr lang="it-IT" sz="1200" b="0" i="1" dirty="0">
                <a:solidFill>
                  <a:srgbClr val="002060"/>
                </a:solidFill>
              </a:rPr>
              <a:t>. </a:t>
            </a:r>
            <a:r>
              <a:rPr lang="it-IT" sz="1200" b="0" i="1" dirty="0" smtClean="0">
                <a:solidFill>
                  <a:srgbClr val="002060"/>
                </a:solidFill>
              </a:rPr>
              <a:t>Francesco Cappello</a:t>
            </a:r>
          </a:p>
          <a:p>
            <a:pPr algn="l" eaLnBrk="0" hangingPunct="0">
              <a:lnSpc>
                <a:spcPct val="70000"/>
              </a:lnSpc>
              <a:spcBef>
                <a:spcPct val="50000"/>
              </a:spcBef>
              <a:defRPr/>
            </a:pPr>
            <a:r>
              <a:rPr lang="it-IT" sz="1200" i="1" dirty="0" smtClean="0">
                <a:solidFill>
                  <a:srgbClr val="002060"/>
                </a:solidFill>
              </a:rPr>
              <a:t>Responsabile Centro di consulenza</a:t>
            </a:r>
          </a:p>
          <a:p>
            <a:pPr algn="l" eaLnBrk="0" hangingPunct="0">
              <a:lnSpc>
                <a:spcPct val="70000"/>
              </a:lnSpc>
              <a:spcBef>
                <a:spcPct val="50000"/>
              </a:spcBef>
              <a:defRPr/>
            </a:pPr>
            <a:r>
              <a:rPr lang="it-IT" sz="1200" i="1" dirty="0" smtClean="0">
                <a:solidFill>
                  <a:srgbClr val="002060"/>
                </a:solidFill>
              </a:rPr>
              <a:t>e</a:t>
            </a:r>
            <a:r>
              <a:rPr lang="it-IT" sz="1200" b="0" i="1" dirty="0" smtClean="0">
                <a:solidFill>
                  <a:srgbClr val="002060"/>
                </a:solidFill>
              </a:rPr>
              <a:t>nergetica della Sicilia</a:t>
            </a:r>
          </a:p>
          <a:p>
            <a:pPr algn="l" eaLnBrk="0" hangingPunct="0">
              <a:lnSpc>
                <a:spcPct val="70000"/>
              </a:lnSpc>
              <a:spcBef>
                <a:spcPct val="50000"/>
              </a:spcBef>
              <a:defRPr/>
            </a:pPr>
            <a:endParaRPr lang="it-IT" sz="1200" b="0" i="1" dirty="0" smtClean="0">
              <a:solidFill>
                <a:srgbClr val="002060"/>
              </a:solidFill>
            </a:endParaRPr>
          </a:p>
          <a:p>
            <a:pPr algn="l" eaLnBrk="0" hangingPunct="0">
              <a:lnSpc>
                <a:spcPct val="70000"/>
              </a:lnSpc>
              <a:spcBef>
                <a:spcPct val="50000"/>
              </a:spcBef>
              <a:defRPr/>
            </a:pPr>
            <a:r>
              <a:rPr lang="it-IT" sz="1200" b="0" i="1" dirty="0" smtClean="0">
                <a:solidFill>
                  <a:srgbClr val="002060"/>
                </a:solidFill>
              </a:rPr>
              <a:t>Via </a:t>
            </a:r>
            <a:r>
              <a:rPr lang="it-IT" sz="1200" b="0" i="1" dirty="0">
                <a:solidFill>
                  <a:srgbClr val="002060"/>
                </a:solidFill>
              </a:rPr>
              <a:t>Catania, 2 </a:t>
            </a:r>
          </a:p>
          <a:p>
            <a:pPr algn="l" eaLnBrk="0" hangingPunct="0">
              <a:lnSpc>
                <a:spcPct val="70000"/>
              </a:lnSpc>
              <a:spcBef>
                <a:spcPct val="50000"/>
              </a:spcBef>
              <a:defRPr/>
            </a:pPr>
            <a:r>
              <a:rPr lang="it-IT" sz="1200" b="0" i="1" dirty="0">
                <a:solidFill>
                  <a:srgbClr val="002060"/>
                </a:solidFill>
              </a:rPr>
              <a:t>90141 Palermo </a:t>
            </a:r>
          </a:p>
          <a:p>
            <a:pPr algn="l" eaLnBrk="0" hangingPunct="0">
              <a:lnSpc>
                <a:spcPct val="70000"/>
              </a:lnSpc>
              <a:spcBef>
                <a:spcPct val="50000"/>
              </a:spcBef>
              <a:defRPr/>
            </a:pPr>
            <a:r>
              <a:rPr lang="it-IT" sz="1200" b="0" i="1" dirty="0">
                <a:solidFill>
                  <a:srgbClr val="002060"/>
                </a:solidFill>
              </a:rPr>
              <a:t>francesco.cappello@enea.it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86994" y="908158"/>
            <a:ext cx="9361040" cy="5724000"/>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lIns="90000" tIns="45000" rIns="90000" bIns="45000"/>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600" dirty="0">
              <a:solidFill>
                <a:srgbClr val="4C4C4C"/>
              </a:solidFill>
              <a:latin typeface="Calibri" pitchFamily="34" charset="0"/>
            </a:endParaRPr>
          </a:p>
          <a:p>
            <a:pPr marL="180975" indent="-180975" algn="just">
              <a:buClrTx/>
              <a:buFont typeface="Wingdings" charset="2"/>
              <a:buChar char="Ø"/>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dirty="0" smtClean="0">
                <a:solidFill>
                  <a:srgbClr val="C00000"/>
                </a:solidFill>
                <a:latin typeface="Calibri" pitchFamily="34" charset="0"/>
              </a:rPr>
              <a:t>rinnovamento </a:t>
            </a:r>
            <a:r>
              <a:rPr lang="it-IT" b="1" u="sng" dirty="0">
                <a:solidFill>
                  <a:srgbClr val="C00000"/>
                </a:solidFill>
                <a:latin typeface="Calibri" pitchFamily="34" charset="0"/>
              </a:rPr>
              <a:t>degli edifici </a:t>
            </a:r>
            <a:r>
              <a:rPr lang="it-IT" b="1" u="sng" dirty="0" smtClean="0">
                <a:solidFill>
                  <a:srgbClr val="C00000"/>
                </a:solidFill>
                <a:latin typeface="Calibri" pitchFamily="34" charset="0"/>
              </a:rPr>
              <a:t>pubblici</a:t>
            </a:r>
            <a:r>
              <a:rPr lang="it-IT" dirty="0" smtClean="0">
                <a:solidFill>
                  <a:srgbClr val="C00000"/>
                </a:solidFill>
                <a:latin typeface="Calibri" pitchFamily="34" charset="0"/>
              </a:rPr>
              <a:t>:</a:t>
            </a:r>
          </a:p>
          <a:p>
            <a:pPr marL="180975" indent="-180975" algn="just">
              <a:buClrTx/>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smtClean="0">
                <a:solidFill>
                  <a:srgbClr val="C00000"/>
                </a:solidFill>
                <a:latin typeface="Calibri" pitchFamily="34" charset="0"/>
              </a:rPr>
              <a:t>	dal </a:t>
            </a:r>
            <a:r>
              <a:rPr lang="it-IT" dirty="0">
                <a:solidFill>
                  <a:srgbClr val="C00000"/>
                </a:solidFill>
                <a:latin typeface="Calibri" pitchFamily="34" charset="0"/>
              </a:rPr>
              <a:t>1° gennaio </a:t>
            </a:r>
            <a:r>
              <a:rPr lang="it-IT" dirty="0" smtClean="0">
                <a:solidFill>
                  <a:srgbClr val="C00000"/>
                </a:solidFill>
                <a:latin typeface="Calibri" pitchFamily="34" charset="0"/>
              </a:rPr>
              <a:t>2014   </a:t>
            </a:r>
            <a:r>
              <a:rPr lang="it-IT" b="1" dirty="0">
                <a:solidFill>
                  <a:srgbClr val="C00000"/>
                </a:solidFill>
                <a:latin typeface="Calibri" pitchFamily="34" charset="0"/>
              </a:rPr>
              <a:t>il 3% della superficie utile coperta degli </a:t>
            </a:r>
            <a:r>
              <a:rPr lang="it-IT" b="1" dirty="0" smtClean="0">
                <a:solidFill>
                  <a:srgbClr val="C00000"/>
                </a:solidFill>
                <a:latin typeface="Calibri" pitchFamily="34" charset="0"/>
              </a:rPr>
              <a:t>edifici pubblici </a:t>
            </a:r>
            <a:r>
              <a:rPr lang="it-IT" dirty="0" smtClean="0">
                <a:solidFill>
                  <a:srgbClr val="C00000"/>
                </a:solidFill>
                <a:latin typeface="Calibri" pitchFamily="34" charset="0"/>
              </a:rPr>
              <a:t>dovrà </a:t>
            </a:r>
            <a:r>
              <a:rPr lang="it-IT" dirty="0">
                <a:solidFill>
                  <a:srgbClr val="C00000"/>
                </a:solidFill>
                <a:latin typeface="Calibri" pitchFamily="34" charset="0"/>
              </a:rPr>
              <a:t>essere </a:t>
            </a:r>
            <a:r>
              <a:rPr lang="it-IT" b="1" dirty="0">
                <a:solidFill>
                  <a:srgbClr val="C00000"/>
                </a:solidFill>
                <a:latin typeface="Calibri" pitchFamily="34" charset="0"/>
              </a:rPr>
              <a:t>annualmente ristrutturata </a:t>
            </a:r>
            <a:r>
              <a:rPr lang="it-IT" dirty="0">
                <a:solidFill>
                  <a:srgbClr val="C00000"/>
                </a:solidFill>
                <a:latin typeface="Calibri" pitchFamily="34" charset="0"/>
              </a:rPr>
              <a:t>per rispettare </a:t>
            </a:r>
            <a:r>
              <a:rPr lang="it-IT" dirty="0" smtClean="0">
                <a:solidFill>
                  <a:srgbClr val="C00000"/>
                </a:solidFill>
                <a:latin typeface="Calibri" pitchFamily="34" charset="0"/>
              </a:rPr>
              <a:t>gli standard </a:t>
            </a:r>
            <a:r>
              <a:rPr lang="it-IT" dirty="0">
                <a:solidFill>
                  <a:srgbClr val="C00000"/>
                </a:solidFill>
                <a:latin typeface="Calibri" pitchFamily="34" charset="0"/>
              </a:rPr>
              <a:t>energetici </a:t>
            </a:r>
            <a:r>
              <a:rPr lang="it-IT" dirty="0" smtClean="0">
                <a:solidFill>
                  <a:srgbClr val="C00000"/>
                </a:solidFill>
                <a:latin typeface="Calibri" pitchFamily="34" charset="0"/>
              </a:rPr>
              <a:t>minimi stabiliti </a:t>
            </a:r>
            <a:r>
              <a:rPr lang="it-IT" dirty="0">
                <a:solidFill>
                  <a:srgbClr val="C00000"/>
                </a:solidFill>
                <a:latin typeface="Calibri" pitchFamily="34" charset="0"/>
              </a:rPr>
              <a:t>in applicazione dell'articolo 4 della </a:t>
            </a:r>
            <a:r>
              <a:rPr lang="it-IT" b="1" dirty="0" smtClean="0">
                <a:solidFill>
                  <a:srgbClr val="C00000"/>
                </a:solidFill>
                <a:latin typeface="Calibri" pitchFamily="34" charset="0"/>
              </a:rPr>
              <a:t>Direttiva </a:t>
            </a:r>
            <a:r>
              <a:rPr lang="it-IT" b="1" dirty="0">
                <a:solidFill>
                  <a:srgbClr val="C00000"/>
                </a:solidFill>
                <a:latin typeface="Calibri" pitchFamily="34" charset="0"/>
              </a:rPr>
              <a:t>2010/31/UE</a:t>
            </a:r>
            <a:r>
              <a:rPr lang="it-IT" dirty="0">
                <a:solidFill>
                  <a:srgbClr val="C00000"/>
                </a:solidFill>
                <a:latin typeface="Calibri" pitchFamily="34" charset="0"/>
              </a:rPr>
              <a:t>. </a:t>
            </a:r>
            <a:r>
              <a:rPr lang="it-IT" sz="1800" i="1" dirty="0">
                <a:solidFill>
                  <a:srgbClr val="C00000"/>
                </a:solidFill>
                <a:latin typeface="Calibri" pitchFamily="34" charset="0"/>
              </a:rPr>
              <a:t>La quota del 3% è calcolata </a:t>
            </a:r>
            <a:r>
              <a:rPr lang="it-IT" sz="1800" i="1" dirty="0" smtClean="0">
                <a:solidFill>
                  <a:srgbClr val="C00000"/>
                </a:solidFill>
                <a:latin typeface="Calibri" pitchFamily="34" charset="0"/>
              </a:rPr>
              <a:t>con riferimento agli edifici </a:t>
            </a:r>
            <a:r>
              <a:rPr lang="it-IT" sz="1800" i="1" dirty="0">
                <a:solidFill>
                  <a:srgbClr val="C00000"/>
                </a:solidFill>
                <a:latin typeface="Calibri" pitchFamily="34" charset="0"/>
              </a:rPr>
              <a:t>con </a:t>
            </a:r>
            <a:r>
              <a:rPr lang="it-IT" sz="1800" i="1" dirty="0" smtClean="0">
                <a:solidFill>
                  <a:srgbClr val="C00000"/>
                </a:solidFill>
                <a:latin typeface="Calibri" pitchFamily="34" charset="0"/>
              </a:rPr>
              <a:t>superficie utile </a:t>
            </a:r>
            <a:r>
              <a:rPr lang="it-IT" sz="1800" i="1" dirty="0">
                <a:solidFill>
                  <a:srgbClr val="C00000"/>
                </a:solidFill>
                <a:latin typeface="Calibri" pitchFamily="34" charset="0"/>
              </a:rPr>
              <a:t>totale superiore a 500 </a:t>
            </a:r>
            <a:r>
              <a:rPr lang="it-IT" sz="1800" i="1" dirty="0" err="1" smtClean="0">
                <a:solidFill>
                  <a:srgbClr val="C00000"/>
                </a:solidFill>
                <a:latin typeface="Calibri" pitchFamily="34" charset="0"/>
              </a:rPr>
              <a:t>m²</a:t>
            </a:r>
            <a:r>
              <a:rPr lang="it-IT" sz="1800" i="1" dirty="0" smtClean="0">
                <a:solidFill>
                  <a:srgbClr val="C00000"/>
                </a:solidFill>
                <a:latin typeface="Calibri" pitchFamily="34" charset="0"/>
              </a:rPr>
              <a:t>    (da </a:t>
            </a:r>
            <a:r>
              <a:rPr lang="it-IT" sz="1800" i="1" dirty="0">
                <a:solidFill>
                  <a:srgbClr val="C00000"/>
                </a:solidFill>
                <a:latin typeface="Calibri" pitchFamily="34" charset="0"/>
              </a:rPr>
              <a:t>luglio 2015 tale soglia </a:t>
            </a:r>
            <a:r>
              <a:rPr lang="it-IT" sz="1800" i="1" dirty="0" smtClean="0">
                <a:solidFill>
                  <a:srgbClr val="C00000"/>
                </a:solidFill>
                <a:latin typeface="Calibri" pitchFamily="34" charset="0"/>
              </a:rPr>
              <a:t>si abbasserà a </a:t>
            </a:r>
            <a:r>
              <a:rPr lang="it-IT" sz="1800" i="1" dirty="0">
                <a:solidFill>
                  <a:srgbClr val="C00000"/>
                </a:solidFill>
                <a:latin typeface="Calibri" pitchFamily="34" charset="0"/>
              </a:rPr>
              <a:t>250 </a:t>
            </a:r>
            <a:r>
              <a:rPr lang="it-IT" sz="1800" i="1" dirty="0" err="1" smtClean="0">
                <a:solidFill>
                  <a:srgbClr val="C00000"/>
                </a:solidFill>
                <a:latin typeface="Calibri" pitchFamily="34" charset="0"/>
              </a:rPr>
              <a:t>m²</a:t>
            </a:r>
            <a:r>
              <a:rPr lang="it-IT" sz="1800" i="1" dirty="0" smtClean="0">
                <a:solidFill>
                  <a:srgbClr val="C00000"/>
                </a:solidFill>
                <a:latin typeface="Calibri" pitchFamily="34" charset="0"/>
              </a:rPr>
              <a:t>)</a:t>
            </a:r>
            <a:r>
              <a:rPr lang="it-IT" dirty="0" smtClean="0">
                <a:solidFill>
                  <a:srgbClr val="C00000"/>
                </a:solidFill>
                <a:latin typeface="Calibri" pitchFamily="34" charset="0"/>
              </a:rPr>
              <a:t>;</a:t>
            </a:r>
          </a:p>
          <a:p>
            <a:pPr marL="180975" indent="-180975" algn="just">
              <a:buClrTx/>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700" dirty="0" smtClean="0">
              <a:solidFill>
                <a:schemeClr val="tx1">
                  <a:lumMod val="85000"/>
                  <a:lumOff val="15000"/>
                </a:schemeClr>
              </a:solidFill>
              <a:latin typeface="Calibri" pitchFamily="34" charset="0"/>
            </a:endParaRPr>
          </a:p>
          <a:p>
            <a:pPr marL="180975" indent="-180975" algn="just">
              <a:buClrTx/>
              <a:buFont typeface="Wingdings" charset="2"/>
              <a:buChar char="Ø"/>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solidFill>
                  <a:srgbClr val="4EBCD7"/>
                </a:solidFill>
                <a:latin typeface="Calibri" pitchFamily="34" charset="0"/>
              </a:rPr>
              <a:t> </a:t>
            </a:r>
            <a:r>
              <a:rPr lang="it-IT" sz="1400" b="1" u="sng" dirty="0" smtClean="0">
                <a:solidFill>
                  <a:srgbClr val="4C4C4C"/>
                </a:solidFill>
                <a:latin typeface="Calibri" pitchFamily="34" charset="0"/>
              </a:rPr>
              <a:t>definizione </a:t>
            </a:r>
            <a:r>
              <a:rPr lang="it-IT" sz="1400" b="1" u="sng" dirty="0">
                <a:solidFill>
                  <a:srgbClr val="4C4C4C"/>
                </a:solidFill>
                <a:latin typeface="Calibri" pitchFamily="34" charset="0"/>
              </a:rPr>
              <a:t>di una strategia </a:t>
            </a:r>
            <a:r>
              <a:rPr lang="it-IT" sz="1400" b="1" u="sng" dirty="0" smtClean="0">
                <a:solidFill>
                  <a:srgbClr val="4C4C4C"/>
                </a:solidFill>
                <a:latin typeface="Calibri" pitchFamily="34" charset="0"/>
              </a:rPr>
              <a:t> (ENEA)</a:t>
            </a:r>
            <a:r>
              <a:rPr lang="it-IT" sz="1400" dirty="0" smtClean="0">
                <a:solidFill>
                  <a:srgbClr val="4C4C4C"/>
                </a:solidFill>
                <a:latin typeface="Calibri" pitchFamily="34" charset="0"/>
              </a:rPr>
              <a:t> </a:t>
            </a:r>
            <a:r>
              <a:rPr lang="it-IT" sz="1400" dirty="0">
                <a:solidFill>
                  <a:srgbClr val="4C4C4C"/>
                </a:solidFill>
                <a:latin typeface="Calibri" pitchFamily="34" charset="0"/>
              </a:rPr>
              <a:t>per “mobilitare </a:t>
            </a:r>
            <a:r>
              <a:rPr lang="it-IT" sz="1400" u="sng" dirty="0">
                <a:solidFill>
                  <a:srgbClr val="4C4C4C"/>
                </a:solidFill>
                <a:latin typeface="Calibri" pitchFamily="34" charset="0"/>
              </a:rPr>
              <a:t>investimenti nella ristrutturazione del parco nazionale di edifici</a:t>
            </a:r>
            <a:r>
              <a:rPr lang="it-IT" sz="1400" dirty="0">
                <a:solidFill>
                  <a:srgbClr val="4C4C4C"/>
                </a:solidFill>
                <a:latin typeface="Calibri" pitchFamily="34" charset="0"/>
              </a:rPr>
              <a:t> residenziali e commerciali, sia pubblici che privati”:</a:t>
            </a:r>
          </a:p>
          <a:p>
            <a:pPr marL="180975" indent="-180975" algn="just">
              <a:buClrTx/>
              <a:buFontTx/>
              <a:buNone/>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a:solidFill>
                  <a:srgbClr val="4C4C4C"/>
                </a:solidFill>
                <a:latin typeface="Calibri" pitchFamily="34" charset="0"/>
              </a:rPr>
              <a:t>	</a:t>
            </a:r>
            <a:r>
              <a:rPr lang="it-IT" sz="1400" dirty="0" smtClean="0">
                <a:solidFill>
                  <a:srgbClr val="4C4C4C"/>
                </a:solidFill>
                <a:latin typeface="Calibri" pitchFamily="34" charset="0"/>
              </a:rPr>
              <a:t>	- </a:t>
            </a:r>
            <a:r>
              <a:rPr lang="it-IT" sz="1400" b="1" i="1" dirty="0">
                <a:solidFill>
                  <a:srgbClr val="4C4C4C"/>
                </a:solidFill>
                <a:latin typeface="Calibri" pitchFamily="34" charset="0"/>
              </a:rPr>
              <a:t>censimento </a:t>
            </a:r>
            <a:r>
              <a:rPr lang="it-IT" sz="1400" b="1" dirty="0">
                <a:solidFill>
                  <a:srgbClr val="4C4C4C"/>
                </a:solidFill>
                <a:latin typeface="Calibri" pitchFamily="34" charset="0"/>
              </a:rPr>
              <a:t>dello stato di fatto </a:t>
            </a:r>
            <a:r>
              <a:rPr lang="it-IT" sz="1400" dirty="0">
                <a:solidFill>
                  <a:srgbClr val="4C4C4C"/>
                </a:solidFill>
                <a:latin typeface="Calibri" pitchFamily="34" charset="0"/>
              </a:rPr>
              <a:t>del parco immobiliare nazionale</a:t>
            </a:r>
          </a:p>
          <a:p>
            <a:pPr marL="180975" indent="-180975" algn="just">
              <a:buClrTx/>
              <a:buFontTx/>
              <a:buNone/>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a:solidFill>
                  <a:srgbClr val="4C4C4C"/>
                </a:solidFill>
                <a:latin typeface="Calibri" pitchFamily="34" charset="0"/>
              </a:rPr>
              <a:t>	</a:t>
            </a:r>
            <a:r>
              <a:rPr lang="it-IT" sz="1400" dirty="0" smtClean="0">
                <a:solidFill>
                  <a:srgbClr val="4C4C4C"/>
                </a:solidFill>
                <a:latin typeface="Calibri" pitchFamily="34" charset="0"/>
              </a:rPr>
              <a:t>	- </a:t>
            </a:r>
            <a:r>
              <a:rPr lang="it-IT" sz="1400" b="1" dirty="0">
                <a:solidFill>
                  <a:srgbClr val="4C4C4C"/>
                </a:solidFill>
                <a:latin typeface="Calibri" pitchFamily="34" charset="0"/>
              </a:rPr>
              <a:t>individuazione di </a:t>
            </a:r>
            <a:r>
              <a:rPr lang="it-IT" sz="1400" b="1" i="1" dirty="0">
                <a:solidFill>
                  <a:srgbClr val="4C4C4C"/>
                </a:solidFill>
                <a:latin typeface="Calibri" pitchFamily="34" charset="0"/>
              </a:rPr>
              <a:t>approcci</a:t>
            </a:r>
            <a:r>
              <a:rPr lang="it-IT" sz="1400" b="1" dirty="0">
                <a:solidFill>
                  <a:srgbClr val="4C4C4C"/>
                </a:solidFill>
                <a:latin typeface="Calibri" pitchFamily="34" charset="0"/>
              </a:rPr>
              <a:t> </a:t>
            </a:r>
            <a:r>
              <a:rPr lang="it-IT" sz="1400" dirty="0">
                <a:solidFill>
                  <a:srgbClr val="4C4C4C"/>
                </a:solidFill>
                <a:latin typeface="Calibri" pitchFamily="34" charset="0"/>
              </a:rPr>
              <a:t>alla ristrutturazione </a:t>
            </a:r>
            <a:r>
              <a:rPr lang="it-IT" sz="1400" i="1" dirty="0">
                <a:solidFill>
                  <a:srgbClr val="4C4C4C"/>
                </a:solidFill>
                <a:latin typeface="Calibri" pitchFamily="34" charset="0"/>
              </a:rPr>
              <a:t>efficaci in termini di costi</a:t>
            </a:r>
          </a:p>
          <a:p>
            <a:pPr marL="180975" indent="-180975" algn="just">
              <a:buClrTx/>
              <a:buFontTx/>
              <a:buNone/>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i="1" dirty="0">
                <a:solidFill>
                  <a:srgbClr val="4C4C4C"/>
                </a:solidFill>
                <a:latin typeface="Calibri" pitchFamily="34" charset="0"/>
              </a:rPr>
              <a:t>	</a:t>
            </a:r>
            <a:r>
              <a:rPr lang="it-IT" sz="1400" i="1" dirty="0" smtClean="0">
                <a:solidFill>
                  <a:srgbClr val="4C4C4C"/>
                </a:solidFill>
                <a:latin typeface="Calibri" pitchFamily="34" charset="0"/>
              </a:rPr>
              <a:t>	- </a:t>
            </a:r>
            <a:r>
              <a:rPr lang="it-IT" sz="1400" b="1" i="1" dirty="0">
                <a:solidFill>
                  <a:srgbClr val="4C4C4C"/>
                </a:solidFill>
                <a:latin typeface="Calibri" pitchFamily="34" charset="0"/>
              </a:rPr>
              <a:t>stime in termini di ricadute</a:t>
            </a:r>
            <a:r>
              <a:rPr lang="it-IT" sz="1400" dirty="0">
                <a:solidFill>
                  <a:srgbClr val="4C4C4C"/>
                </a:solidFill>
                <a:latin typeface="Calibri" pitchFamily="34" charset="0"/>
              </a:rPr>
              <a:t>, basate su prove di risparmio atteso (per incentivare gli </a:t>
            </a:r>
            <a:r>
              <a:rPr lang="it-IT" sz="1400" i="1" dirty="0" smtClean="0">
                <a:solidFill>
                  <a:srgbClr val="4C4C4C"/>
                </a:solidFill>
                <a:latin typeface="Calibri" pitchFamily="34" charset="0"/>
              </a:rPr>
              <a:t>investimenti</a:t>
            </a:r>
            <a:r>
              <a:rPr lang="it-IT" sz="1400" dirty="0" smtClean="0">
                <a:solidFill>
                  <a:srgbClr val="4C4C4C"/>
                </a:solidFill>
                <a:latin typeface="Calibri" pitchFamily="34" charset="0"/>
              </a:rPr>
              <a:t>);</a:t>
            </a:r>
          </a:p>
          <a:p>
            <a:pPr marL="180975" indent="-180975" algn="just">
              <a:buClrTx/>
              <a:buFontTx/>
              <a:buNone/>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700" dirty="0">
              <a:solidFill>
                <a:srgbClr val="4C4C4C"/>
              </a:solidFill>
              <a:latin typeface="Calibri" pitchFamily="34" charset="0"/>
            </a:endParaRPr>
          </a:p>
          <a:p>
            <a:pPr marL="180975" indent="-180975" algn="just">
              <a:buClrTx/>
              <a:buFont typeface="Wingdings" charset="2"/>
              <a:buChar char="Ø"/>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dirty="0" smtClean="0">
                <a:solidFill>
                  <a:srgbClr val="4C4C4C"/>
                </a:solidFill>
                <a:latin typeface="Calibri" pitchFamily="34" charset="0"/>
              </a:rPr>
              <a:t>maggior </a:t>
            </a:r>
            <a:r>
              <a:rPr lang="it-IT" sz="1400" b="1" u="sng" dirty="0">
                <a:solidFill>
                  <a:srgbClr val="4C4C4C"/>
                </a:solidFill>
                <a:latin typeface="Calibri" pitchFamily="34" charset="0"/>
              </a:rPr>
              <a:t>trasparenza e rispondenza nelle bollette</a:t>
            </a:r>
            <a:r>
              <a:rPr lang="it-IT" sz="1400" b="1" dirty="0">
                <a:solidFill>
                  <a:srgbClr val="4C4C4C"/>
                </a:solidFill>
                <a:latin typeface="Calibri" pitchFamily="34" charset="0"/>
              </a:rPr>
              <a:t> </a:t>
            </a:r>
            <a:r>
              <a:rPr lang="it-IT" sz="1800" u="sng" dirty="0">
                <a:solidFill>
                  <a:srgbClr val="C00000"/>
                </a:solidFill>
                <a:latin typeface="Calibri" pitchFamily="34" charset="0"/>
              </a:rPr>
              <a:t>(adozione di contatori individuali a consumo effettivo,</a:t>
            </a:r>
            <a:r>
              <a:rPr lang="it-IT" sz="1800" dirty="0">
                <a:solidFill>
                  <a:srgbClr val="C00000"/>
                </a:solidFill>
                <a:latin typeface="Calibri" pitchFamily="34" charset="0"/>
              </a:rPr>
              <a:t> </a:t>
            </a:r>
            <a:r>
              <a:rPr lang="it-IT" sz="1800" dirty="0" smtClean="0">
                <a:solidFill>
                  <a:srgbClr val="C00000"/>
                </a:solidFill>
                <a:latin typeface="Calibri" pitchFamily="34" charset="0"/>
              </a:rPr>
              <a:t>			</a:t>
            </a:r>
            <a:r>
              <a:rPr lang="it-IT" sz="1800" u="sng" dirty="0" smtClean="0">
                <a:solidFill>
                  <a:srgbClr val="C00000"/>
                </a:solidFill>
                <a:latin typeface="Calibri" pitchFamily="34" charset="0"/>
              </a:rPr>
              <a:t>conteggi </a:t>
            </a:r>
            <a:r>
              <a:rPr lang="it-IT" sz="1800" u="sng" dirty="0">
                <a:solidFill>
                  <a:srgbClr val="C00000"/>
                </a:solidFill>
                <a:latin typeface="Calibri" pitchFamily="34" charset="0"/>
              </a:rPr>
              <a:t>rispondenti all'uso, ecc</a:t>
            </a:r>
            <a:r>
              <a:rPr lang="it-IT" u="sng" dirty="0" smtClean="0">
                <a:solidFill>
                  <a:srgbClr val="C00000"/>
                </a:solidFill>
                <a:latin typeface="Calibri" pitchFamily="34" charset="0"/>
              </a:rPr>
              <a:t>.);</a:t>
            </a:r>
          </a:p>
          <a:p>
            <a:pPr marL="180975" indent="-180975" algn="just">
              <a:buClrTx/>
              <a:buFont typeface="Wingdings" charset="2"/>
              <a:buChar char="Ø"/>
              <a:tabLst>
                <a:tab pos="180975"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u="sng" dirty="0" smtClean="0">
              <a:solidFill>
                <a:srgbClr val="C00000"/>
              </a:solidFill>
              <a:latin typeface="Calibri" pitchFamily="34" charset="0"/>
            </a:endParaRPr>
          </a:p>
          <a:p>
            <a:pPr algn="just">
              <a:buClrTx/>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dirty="0" smtClean="0">
                <a:solidFill>
                  <a:srgbClr val="C00000"/>
                </a:solidFill>
                <a:latin typeface="Calibri" pitchFamily="34" charset="0"/>
              </a:rPr>
              <a:t>In campo industriale:</a:t>
            </a:r>
          </a:p>
          <a:p>
            <a:pPr marL="442913" indent="-352425" algn="just">
              <a:buClrTx/>
              <a:buFontTx/>
              <a:buChar char="-"/>
              <a:tabLst>
                <a:tab pos="4429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dirty="0" smtClean="0">
                <a:solidFill>
                  <a:srgbClr val="000000"/>
                </a:solidFill>
              </a:rPr>
              <a:t>imprese energetiche</a:t>
            </a:r>
            <a:r>
              <a:rPr lang="it-IT" sz="1400" dirty="0" smtClean="0">
                <a:solidFill>
                  <a:srgbClr val="000000"/>
                </a:solidFill>
              </a:rPr>
              <a:t> devono raggiungere un </a:t>
            </a:r>
            <a:r>
              <a:rPr lang="it-IT" sz="1400" b="1" dirty="0" smtClean="0">
                <a:solidFill>
                  <a:srgbClr val="000000"/>
                </a:solidFill>
              </a:rPr>
              <a:t>risparmio energetico &gt; 1,5% /anno 	</a:t>
            </a:r>
            <a:r>
              <a:rPr lang="it-IT" sz="1400" dirty="0" smtClean="0">
                <a:solidFill>
                  <a:srgbClr val="000000"/>
                </a:solidFill>
              </a:rPr>
              <a:t>sul totale dell'energia venduta ai consumatori finali;</a:t>
            </a:r>
          </a:p>
          <a:p>
            <a:pPr marL="442913" indent="-352425" algn="just">
              <a:buClrTx/>
              <a:buFontTx/>
              <a:buChar char="-"/>
              <a:tabLst>
                <a:tab pos="4429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dirty="0" smtClean="0">
                <a:solidFill>
                  <a:srgbClr val="000000"/>
                </a:solidFill>
              </a:rPr>
              <a:t>grandi imprese</a:t>
            </a:r>
            <a:r>
              <a:rPr lang="it-IT" sz="1400" dirty="0" smtClean="0">
                <a:solidFill>
                  <a:srgbClr val="000000"/>
                </a:solidFill>
              </a:rPr>
              <a:t> obbligate ad </a:t>
            </a:r>
            <a:r>
              <a:rPr lang="it-IT" sz="1400" b="1" dirty="0" err="1" smtClean="0">
                <a:solidFill>
                  <a:srgbClr val="000000"/>
                </a:solidFill>
              </a:rPr>
              <a:t>audit</a:t>
            </a:r>
            <a:r>
              <a:rPr lang="it-IT" sz="1400" b="1" dirty="0" smtClean="0">
                <a:solidFill>
                  <a:srgbClr val="000000"/>
                </a:solidFill>
              </a:rPr>
              <a:t> energetici ogni 4 anni</a:t>
            </a:r>
            <a:r>
              <a:rPr lang="it-IT" sz="1400" dirty="0" smtClean="0">
                <a:solidFill>
                  <a:srgbClr val="000000"/>
                </a:solidFill>
              </a:rPr>
              <a:t> da esperti accreditati;</a:t>
            </a:r>
          </a:p>
          <a:p>
            <a:pPr marL="442913" indent="-352425" algn="just">
              <a:buClrTx/>
              <a:buFontTx/>
              <a:buChar char="-"/>
              <a:tabLst>
                <a:tab pos="4429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dirty="0" smtClean="0">
                <a:solidFill>
                  <a:srgbClr val="000000"/>
                </a:solidFill>
              </a:rPr>
              <a:t>previsti strumenti di finanziamento</a:t>
            </a:r>
            <a:r>
              <a:rPr lang="it-IT" sz="1400" dirty="0" smtClean="0">
                <a:solidFill>
                  <a:srgbClr val="000000"/>
                </a:solidFill>
              </a:rPr>
              <a:t> per efficienza energetica (Stati membri devono facilitare la costituzione tali strumenti finanziari).</a:t>
            </a:r>
          </a:p>
        </p:txBody>
      </p:sp>
      <p:sp>
        <p:nvSpPr>
          <p:cNvPr id="4" name="Text Box 3"/>
          <p:cNvSpPr txBox="1">
            <a:spLocks noChangeArrowheads="1"/>
          </p:cNvSpPr>
          <p:nvPr/>
        </p:nvSpPr>
        <p:spPr bwMode="auto">
          <a:xfrm>
            <a:off x="1496616" y="131001"/>
            <a:ext cx="7128792" cy="611579"/>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smtClean="0">
                <a:solidFill>
                  <a:srgbClr val="C00000"/>
                </a:solidFill>
                <a:latin typeface="Calibri" pitchFamily="34" charset="0"/>
              </a:rPr>
              <a:t>Direttiva </a:t>
            </a:r>
            <a:r>
              <a:rPr lang="it-IT" b="1" dirty="0" smtClean="0">
                <a:solidFill>
                  <a:srgbClr val="C00000"/>
                </a:solidFill>
                <a:latin typeface="Calibri" pitchFamily="34" charset="0"/>
              </a:rPr>
              <a:t>2012/27/UE</a:t>
            </a:r>
            <a:r>
              <a:rPr lang="it-IT" dirty="0" smtClean="0">
                <a:solidFill>
                  <a:srgbClr val="C00000"/>
                </a:solidFill>
                <a:latin typeface="Calibri" pitchFamily="34" charset="0"/>
              </a:rPr>
              <a:t> sull'</a:t>
            </a:r>
            <a:r>
              <a:rPr lang="it-IT" b="1" dirty="0" smtClean="0">
                <a:solidFill>
                  <a:srgbClr val="C00000"/>
                </a:solidFill>
                <a:latin typeface="Calibri" pitchFamily="34" charset="0"/>
              </a:rPr>
              <a:t>efficienza energetica</a:t>
            </a:r>
            <a:r>
              <a:rPr lang="it-IT" dirty="0" smtClean="0">
                <a:solidFill>
                  <a:srgbClr val="C00000"/>
                </a:solidFill>
                <a:latin typeface="Calibri" pitchFamily="34" charset="0"/>
              </a:rPr>
              <a:t>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dirty="0" smtClean="0">
                <a:solidFill>
                  <a:srgbClr val="C00000"/>
                </a:solidFill>
                <a:latin typeface="Calibri" pitchFamily="34" charset="0"/>
              </a:rPr>
              <a:t>(Recepita nel giugno 2014  -  già in vigore  con primo </a:t>
            </a:r>
            <a:r>
              <a:rPr lang="it-IT" sz="1200" i="1" dirty="0" err="1" smtClean="0">
                <a:solidFill>
                  <a:srgbClr val="C00000"/>
                </a:solidFill>
                <a:latin typeface="Calibri" pitchFamily="34" charset="0"/>
              </a:rPr>
              <a:t>step</a:t>
            </a:r>
            <a:r>
              <a:rPr lang="it-IT" sz="1200" i="1" dirty="0" smtClean="0">
                <a:solidFill>
                  <a:srgbClr val="C00000"/>
                </a:solidFill>
                <a:latin typeface="Calibri" pitchFamily="34" charset="0"/>
              </a:rPr>
              <a:t> di verifica nel  2014</a:t>
            </a:r>
            <a:r>
              <a:rPr lang="it-IT" sz="1200" dirty="0" smtClean="0">
                <a:solidFill>
                  <a:srgbClr val="C00000"/>
                </a:solidFill>
                <a:latin typeface="Calibri" pitchFamily="34" charset="0"/>
              </a:rPr>
              <a:t>)</a:t>
            </a:r>
            <a:endParaRPr lang="it-IT" sz="1200" dirty="0">
              <a:solidFill>
                <a:srgbClr val="C00000"/>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1026"/>
          <p:cNvSpPr>
            <a:spLocks noGrp="1" noChangeArrowheads="1"/>
          </p:cNvSpPr>
          <p:nvPr>
            <p:ph type="body" idx="1"/>
          </p:nvPr>
        </p:nvSpPr>
        <p:spPr bwMode="auto">
          <a:xfrm>
            <a:off x="244014" y="418096"/>
            <a:ext cx="9416986" cy="634640"/>
          </a:xfrm>
          <a:solidFill>
            <a:schemeClr val="bg1"/>
          </a:solidFill>
          <a:ln w="12700">
            <a:miter lim="800000"/>
            <a:headEnd/>
            <a:tailEnd/>
          </a:ln>
          <a:effectLst>
            <a:outerShdw blurRad="63500" sx="102000" sy="102000" algn="ctr" rotWithShape="0">
              <a:prstClr val="black">
                <a:alpha val="40000"/>
              </a:prstClr>
            </a:outerShdw>
          </a:effectLst>
        </p:spPr>
        <p:txBody>
          <a:bodyPr vert="horz" wrap="square" lIns="90488" tIns="44450" rIns="90488" bIns="44450" numCol="1" anchor="t" anchorCtr="0" compatLnSpc="1">
            <a:prstTxWarp prst="textNoShape">
              <a:avLst/>
            </a:prstTxWarp>
          </a:bodyPr>
          <a:lstStyle/>
          <a:p>
            <a:pPr marL="0" indent="0" algn="just" eaLnBrk="1" hangingPunct="1">
              <a:buFont typeface="Wingdings" pitchFamily="2" charset="2"/>
              <a:buNone/>
              <a:defRPr/>
            </a:pPr>
            <a:endParaRPr lang="it-IT" sz="400" i="1" dirty="0" smtClean="0">
              <a:solidFill>
                <a:schemeClr val="tx1">
                  <a:lumMod val="75000"/>
                </a:schemeClr>
              </a:solidFill>
              <a:latin typeface="Arial" pitchFamily="34" charset="0"/>
              <a:cs typeface="Times New Roman" pitchFamily="18" charset="0"/>
            </a:endParaRPr>
          </a:p>
          <a:p>
            <a:pPr algn="ctr">
              <a:spcBef>
                <a:spcPts val="0"/>
              </a:spcBef>
              <a:buNone/>
            </a:pPr>
            <a:r>
              <a:rPr lang="it-IT" b="1" dirty="0" smtClean="0">
                <a:solidFill>
                  <a:srgbClr val="C00000"/>
                </a:solidFill>
              </a:rPr>
              <a:t>La Direttiva</a:t>
            </a:r>
            <a:r>
              <a:rPr lang="it-IT" dirty="0" smtClean="0">
                <a:solidFill>
                  <a:srgbClr val="C00000"/>
                </a:solidFill>
              </a:rPr>
              <a:t> nuova </a:t>
            </a:r>
            <a:r>
              <a:rPr lang="it-IT" b="1" dirty="0" smtClean="0">
                <a:solidFill>
                  <a:srgbClr val="C00000"/>
                </a:solidFill>
              </a:rPr>
              <a:t>2012/27/UE ha stabilito la redazione dei Piani d’Azione per l’Efficienza Energetica (PAEE) da parte degli stati membri </a:t>
            </a:r>
            <a:r>
              <a:rPr lang="it-IT" sz="1400" i="1" dirty="0" smtClean="0">
                <a:solidFill>
                  <a:srgbClr val="C00000"/>
                </a:solidFill>
              </a:rPr>
              <a:t>(in Italia lo redige l’ENEA)</a:t>
            </a:r>
            <a:r>
              <a:rPr lang="it-IT" dirty="0" smtClean="0"/>
              <a:t>:</a:t>
            </a:r>
          </a:p>
        </p:txBody>
      </p:sp>
      <p:pic>
        <p:nvPicPr>
          <p:cNvPr id="3" name="Picture 1"/>
          <p:cNvPicPr>
            <a:picLocks noChangeAspect="1" noChangeArrowheads="1"/>
          </p:cNvPicPr>
          <p:nvPr/>
        </p:nvPicPr>
        <p:blipFill>
          <a:blip r:embed="rId3" cstate="print"/>
          <a:srcRect/>
          <a:stretch>
            <a:fillRect/>
          </a:stretch>
        </p:blipFill>
        <p:spPr bwMode="auto">
          <a:xfrm>
            <a:off x="416496" y="1628800"/>
            <a:ext cx="9107194" cy="2736304"/>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854466" name="Picture 2"/>
          <p:cNvPicPr>
            <a:picLocks noChangeAspect="1" noChangeArrowheads="1"/>
          </p:cNvPicPr>
          <p:nvPr/>
        </p:nvPicPr>
        <p:blipFill>
          <a:blip r:embed="rId4" cstate="print"/>
          <a:srcRect/>
          <a:stretch>
            <a:fillRect/>
          </a:stretch>
        </p:blipFill>
        <p:spPr bwMode="auto">
          <a:xfrm>
            <a:off x="5817096" y="4174831"/>
            <a:ext cx="3888432" cy="256653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Rettangolo 4"/>
          <p:cNvSpPr/>
          <p:nvPr/>
        </p:nvSpPr>
        <p:spPr bwMode="auto">
          <a:xfrm>
            <a:off x="1352600" y="2802446"/>
            <a:ext cx="7056784" cy="216000"/>
          </a:xfrm>
          <a:prstGeom prst="rect">
            <a:avLst/>
          </a:prstGeom>
          <a:solidFill>
            <a:srgbClr val="FFFF99">
              <a:alpha val="27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72480" y="764704"/>
            <a:ext cx="9361040" cy="5760640"/>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lIns="90000" tIns="45000" rIns="90000" bIns="45000"/>
          <a:lstStyle/>
          <a:p>
            <a:pPr algn="just"/>
            <a:endParaRPr lang="it-IT" sz="1600" b="1" dirty="0" smtClean="0"/>
          </a:p>
          <a:p>
            <a:pPr algn="just"/>
            <a:r>
              <a:rPr lang="it-IT" sz="1600" b="1" dirty="0" smtClean="0"/>
              <a:t>15 milioni di euro</a:t>
            </a:r>
            <a:r>
              <a:rPr lang="it-IT" sz="1600" dirty="0" smtClean="0"/>
              <a:t>, (Linee 1.3 e 2.7 POI Energia) per l’</a:t>
            </a:r>
            <a:r>
              <a:rPr lang="it-IT" sz="1600" dirty="0" err="1" smtClean="0"/>
              <a:t>efficientamento</a:t>
            </a:r>
            <a:r>
              <a:rPr lang="it-IT" sz="1600" dirty="0" smtClean="0"/>
              <a:t> tramite interventi, </a:t>
            </a:r>
            <a:r>
              <a:rPr lang="it-IT" sz="1600" b="1" dirty="0" smtClean="0">
                <a:solidFill>
                  <a:srgbClr val="C00000"/>
                </a:solidFill>
              </a:rPr>
              <a:t>individuati con diagnosi energetica (già realizzata o da realizzare)</a:t>
            </a:r>
            <a:r>
              <a:rPr lang="it-IT" sz="1600" dirty="0" smtClean="0"/>
              <a:t>, di edifici Comunali o in uso esclusivo al Comune (no </a:t>
            </a:r>
            <a:r>
              <a:rPr lang="it-IT" sz="1600" dirty="0" err="1" smtClean="0"/>
              <a:t>BB.CC.</a:t>
            </a:r>
            <a:r>
              <a:rPr lang="it-IT" sz="1600" dirty="0" smtClean="0"/>
              <a:t>):</a:t>
            </a:r>
          </a:p>
          <a:p>
            <a:pPr algn="just"/>
            <a:endParaRPr lang="it-IT" sz="1800" dirty="0" smtClean="0"/>
          </a:p>
          <a:p>
            <a:pPr marL="355600" algn="l">
              <a:lnSpc>
                <a:spcPct val="100000"/>
              </a:lnSpc>
              <a:spcAft>
                <a:spcPts val="0"/>
              </a:spcAft>
              <a:tabLst>
                <a:tab pos="901700" algn="l"/>
              </a:tabLst>
            </a:pPr>
            <a:r>
              <a:rPr lang="it-IT" sz="1800" b="1" dirty="0" smtClean="0">
                <a:solidFill>
                  <a:srgbClr val="C00000"/>
                </a:solidFill>
              </a:rPr>
              <a:t>1) 	</a:t>
            </a:r>
            <a:r>
              <a:rPr lang="it-IT" sz="1800" b="1" i="1" dirty="0" smtClean="0">
                <a:solidFill>
                  <a:srgbClr val="C00000"/>
                </a:solidFill>
              </a:rPr>
              <a:t>impianti fotovoltaici connessi in rete</a:t>
            </a:r>
            <a:br>
              <a:rPr lang="it-IT" sz="1800" b="1" i="1" dirty="0" smtClean="0">
                <a:solidFill>
                  <a:srgbClr val="C00000"/>
                </a:solidFill>
              </a:rPr>
            </a:br>
            <a:r>
              <a:rPr lang="it-IT" sz="1800" b="1" i="1" dirty="0" smtClean="0">
                <a:solidFill>
                  <a:srgbClr val="C00000"/>
                </a:solidFill>
              </a:rPr>
              <a:t>2) 	impianti solari termici</a:t>
            </a:r>
            <a:br>
              <a:rPr lang="it-IT" sz="1800" b="1" i="1" dirty="0" smtClean="0">
                <a:solidFill>
                  <a:srgbClr val="C00000"/>
                </a:solidFill>
              </a:rPr>
            </a:br>
            <a:r>
              <a:rPr lang="it-IT" sz="1800" b="1" i="1" dirty="0" smtClean="0">
                <a:solidFill>
                  <a:srgbClr val="C00000"/>
                </a:solidFill>
              </a:rPr>
              <a:t>3) 	sistemi di minicogenerazione</a:t>
            </a:r>
            <a:br>
              <a:rPr lang="it-IT" sz="1800" b="1" i="1" dirty="0" smtClean="0">
                <a:solidFill>
                  <a:srgbClr val="C00000"/>
                </a:solidFill>
              </a:rPr>
            </a:br>
            <a:r>
              <a:rPr lang="it-IT" sz="1800" b="1" i="1" dirty="0" smtClean="0">
                <a:solidFill>
                  <a:srgbClr val="C00000"/>
                </a:solidFill>
              </a:rPr>
              <a:t>4) 	impianti di climatizzazione a pompa di calore</a:t>
            </a:r>
            <a:r>
              <a:rPr lang="it-IT" sz="1800" dirty="0" smtClean="0"/>
              <a:t/>
            </a:r>
            <a:br>
              <a:rPr lang="it-IT" sz="1800" dirty="0" smtClean="0"/>
            </a:br>
            <a:r>
              <a:rPr lang="it-IT" sz="1800" b="1" i="1" dirty="0" smtClean="0">
                <a:solidFill>
                  <a:srgbClr val="C00000"/>
                </a:solidFill>
              </a:rPr>
              <a:t>5) 	interventi di </a:t>
            </a:r>
            <a:r>
              <a:rPr lang="it-IT" sz="1800" b="1" i="1" dirty="0" err="1" smtClean="0">
                <a:solidFill>
                  <a:srgbClr val="C00000"/>
                </a:solidFill>
              </a:rPr>
              <a:t>relamping</a:t>
            </a:r>
            <a:r>
              <a:rPr lang="it-IT" sz="1800" b="1" i="1" dirty="0" smtClean="0">
                <a:solidFill>
                  <a:srgbClr val="C00000"/>
                </a:solidFill>
              </a:rPr>
              <a:t> (</a:t>
            </a:r>
            <a:r>
              <a:rPr lang="it-IT" sz="1800" b="1" i="1" dirty="0" err="1" smtClean="0">
                <a:solidFill>
                  <a:srgbClr val="C00000"/>
                </a:solidFill>
              </a:rPr>
              <a:t>efficientamento</a:t>
            </a:r>
            <a:r>
              <a:rPr lang="it-IT" sz="1800" b="1" i="1" dirty="0" smtClean="0">
                <a:solidFill>
                  <a:srgbClr val="C00000"/>
                </a:solidFill>
              </a:rPr>
              <a:t> lampade interne )</a:t>
            </a:r>
          </a:p>
          <a:p>
            <a:pPr algn="just"/>
            <a:endParaRPr lang="it-IT" sz="1800" dirty="0" smtClean="0"/>
          </a:p>
          <a:p>
            <a:pPr algn="just"/>
            <a:endParaRPr lang="it-IT" sz="1800" dirty="0" smtClean="0"/>
          </a:p>
          <a:p>
            <a:pPr marL="355600" indent="-88900" algn="l"/>
            <a:r>
              <a:rPr lang="it-IT" sz="1400" b="1" dirty="0" smtClean="0">
                <a:solidFill>
                  <a:schemeClr val="tx1">
                    <a:lumMod val="50000"/>
                  </a:schemeClr>
                </a:solidFill>
              </a:rPr>
              <a:t>Contributo, A FONDO PERDUTO E FINO AL 100%, per spese (iva esclusa):</a:t>
            </a:r>
          </a:p>
          <a:p>
            <a:pPr marL="355600" indent="-88900" algn="l"/>
            <a:endParaRPr lang="it-IT" sz="1400" dirty="0" smtClean="0">
              <a:solidFill>
                <a:schemeClr val="tx1">
                  <a:lumMod val="50000"/>
                </a:schemeClr>
              </a:solidFill>
            </a:endParaRPr>
          </a:p>
          <a:p>
            <a:pPr marL="622300" indent="-355600" algn="just"/>
            <a:r>
              <a:rPr lang="it-IT" sz="1400" dirty="0" smtClean="0">
                <a:solidFill>
                  <a:schemeClr val="tx1">
                    <a:lumMod val="50000"/>
                  </a:schemeClr>
                </a:solidFill>
              </a:rPr>
              <a:t>- 	non inferiori a </a:t>
            </a:r>
            <a:r>
              <a:rPr lang="it-IT" sz="1400" b="1" dirty="0" smtClean="0">
                <a:solidFill>
                  <a:schemeClr val="tx1">
                    <a:lumMod val="50000"/>
                  </a:schemeClr>
                </a:solidFill>
              </a:rPr>
              <a:t>40.000  </a:t>
            </a:r>
            <a:r>
              <a:rPr lang="it-IT" sz="1400" dirty="0" smtClean="0">
                <a:solidFill>
                  <a:schemeClr val="tx1">
                    <a:lumMod val="50000"/>
                  </a:schemeClr>
                </a:solidFill>
              </a:rPr>
              <a:t>€</a:t>
            </a:r>
          </a:p>
          <a:p>
            <a:pPr marL="622300" indent="-355600" algn="just">
              <a:buFontTx/>
              <a:buChar char="-"/>
            </a:pPr>
            <a:r>
              <a:rPr lang="it-IT" sz="1400" dirty="0" smtClean="0">
                <a:solidFill>
                  <a:schemeClr val="tx1">
                    <a:lumMod val="50000"/>
                  </a:schemeClr>
                </a:solidFill>
              </a:rPr>
              <a:t>non superiori alla soglia di rilevanza comunitaria (art. 28, c. 1/b </a:t>
            </a:r>
            <a:r>
              <a:rPr lang="it-IT" sz="1400" dirty="0" err="1" smtClean="0">
                <a:solidFill>
                  <a:schemeClr val="tx1">
                    <a:lumMod val="50000"/>
                  </a:schemeClr>
                </a:solidFill>
              </a:rPr>
              <a:t>D.Lgs.</a:t>
            </a:r>
            <a:r>
              <a:rPr lang="it-IT" sz="1400" dirty="0" smtClean="0">
                <a:solidFill>
                  <a:schemeClr val="tx1">
                    <a:lumMod val="50000"/>
                  </a:schemeClr>
                </a:solidFill>
              </a:rPr>
              <a:t> 163/2006) alla data di emissione della Richiesta di Offerta (RDO), (attualmente </a:t>
            </a:r>
            <a:r>
              <a:rPr lang="it-IT" sz="1400" b="1" dirty="0" smtClean="0">
                <a:solidFill>
                  <a:schemeClr val="tx1">
                    <a:lumMod val="50000"/>
                  </a:schemeClr>
                </a:solidFill>
              </a:rPr>
              <a:t>207.000</a:t>
            </a:r>
            <a:r>
              <a:rPr lang="it-IT" sz="1400" dirty="0" smtClean="0">
                <a:solidFill>
                  <a:schemeClr val="tx1">
                    <a:lumMod val="50000"/>
                  </a:schemeClr>
                </a:solidFill>
              </a:rPr>
              <a:t>  €</a:t>
            </a:r>
            <a:r>
              <a:rPr lang="it-IT" sz="1800" dirty="0" smtClean="0">
                <a:solidFill>
                  <a:schemeClr val="tx1">
                    <a:lumMod val="50000"/>
                  </a:schemeClr>
                </a:solidFill>
              </a:rPr>
              <a:t>)</a:t>
            </a:r>
          </a:p>
          <a:p>
            <a:pPr marL="622300" indent="-355600" algn="just">
              <a:buFontTx/>
              <a:buChar char="-"/>
            </a:pPr>
            <a:endParaRPr lang="it-IT" sz="1800" dirty="0" smtClean="0"/>
          </a:p>
          <a:p>
            <a:pPr marL="622300" indent="-355600" algn="just">
              <a:buFontTx/>
              <a:buChar char="-"/>
            </a:pPr>
            <a:endParaRPr lang="it-IT" sz="1800" dirty="0" smtClean="0"/>
          </a:p>
          <a:p>
            <a:pPr marL="355600" indent="-355600" algn="just">
              <a:buFontTx/>
              <a:buChar char="-"/>
            </a:pPr>
            <a:r>
              <a:rPr lang="it-IT" sz="1400" b="1" dirty="0" smtClean="0">
                <a:solidFill>
                  <a:srgbClr val="C00000"/>
                </a:solidFill>
              </a:rPr>
              <a:t>Richiesta di Offerta (RDO) da</a:t>
            </a:r>
            <a:r>
              <a:rPr lang="it-IT" sz="1400" dirty="0" smtClean="0">
                <a:solidFill>
                  <a:srgbClr val="C00000"/>
                </a:solidFill>
              </a:rPr>
              <a:t>:   </a:t>
            </a:r>
            <a:r>
              <a:rPr lang="it-IT" sz="1800" u="sng" dirty="0" smtClean="0">
                <a:solidFill>
                  <a:srgbClr val="0070C0"/>
                </a:solidFill>
              </a:rPr>
              <a:t>www.acquistinretepa.it, </a:t>
            </a:r>
            <a:r>
              <a:rPr lang="it-IT" sz="1800" b="1" u="sng" dirty="0" smtClean="0">
                <a:solidFill>
                  <a:srgbClr val="0070C0"/>
                </a:solidFill>
              </a:rPr>
              <a:t>Progetto POI Energia - CSE</a:t>
            </a:r>
            <a:endParaRPr lang="it-IT" sz="1600" dirty="0" smtClean="0">
              <a:solidFill>
                <a:srgbClr val="0070C0"/>
              </a:solidFill>
            </a:endParaRPr>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dirty="0" smtClean="0"/>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dirty="0" smtClean="0"/>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dirty="0" smtClean="0"/>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smtClean="0"/>
              <a:t/>
            </a:r>
            <a:br>
              <a:rPr lang="it-IT" sz="1600" dirty="0" smtClean="0"/>
            </a:br>
            <a:endParaRPr lang="it-IT" sz="1100" i="1" dirty="0">
              <a:solidFill>
                <a:srgbClr val="C00000"/>
              </a:solidFill>
              <a:latin typeface="Calibri" pitchFamily="34" charset="0"/>
            </a:endParaRPr>
          </a:p>
        </p:txBody>
      </p:sp>
      <p:sp>
        <p:nvSpPr>
          <p:cNvPr id="4" name="Text Box 3"/>
          <p:cNvSpPr txBox="1">
            <a:spLocks noChangeArrowheads="1"/>
          </p:cNvSpPr>
          <p:nvPr/>
        </p:nvSpPr>
        <p:spPr bwMode="auto">
          <a:xfrm>
            <a:off x="1064568" y="116632"/>
            <a:ext cx="7848872" cy="353046"/>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dirty="0" smtClean="0">
                <a:solidFill>
                  <a:srgbClr val="666666"/>
                </a:solidFill>
                <a:latin typeface="Calibri" pitchFamily="34" charset="0"/>
                <a:cs typeface="Arial" charset="0"/>
              </a:rPr>
              <a:t>INCENTIVO AI COMUNI DELLE REGIONI </a:t>
            </a:r>
            <a:r>
              <a:rPr lang="it-IT" sz="1600" b="1" dirty="0" err="1" smtClean="0">
                <a:solidFill>
                  <a:srgbClr val="666666"/>
                </a:solidFill>
                <a:latin typeface="Calibri" pitchFamily="34" charset="0"/>
                <a:cs typeface="Arial" charset="0"/>
              </a:rPr>
              <a:t>DI</a:t>
            </a:r>
            <a:r>
              <a:rPr lang="it-IT" sz="1600" b="1" dirty="0" smtClean="0">
                <a:solidFill>
                  <a:srgbClr val="666666"/>
                </a:solidFill>
                <a:latin typeface="Calibri" pitchFamily="34" charset="0"/>
                <a:cs typeface="Arial" charset="0"/>
              </a:rPr>
              <a:t> CONVERGENZA PER L’EFFICIENZA ENERGETICA</a:t>
            </a:r>
            <a:endParaRPr lang="it-IT" sz="1600" b="1" dirty="0">
              <a:solidFill>
                <a:srgbClr val="666666"/>
              </a:solidFill>
              <a:latin typeface="Calibri" pitchFamily="34"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72480" y="764704"/>
            <a:ext cx="9361040" cy="5760640"/>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cap="small" dirty="0" smtClean="0"/>
              <a:t>300 milioni di euro per l'</a:t>
            </a:r>
            <a:r>
              <a:rPr lang="it-IT" sz="1800" b="1" cap="small" dirty="0" err="1" smtClean="0"/>
              <a:t>efficientamento</a:t>
            </a:r>
            <a:r>
              <a:rPr lang="it-IT" sz="1800" b="1" cap="small" dirty="0" smtClean="0"/>
              <a:t> energetico di scuole e università</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smtClean="0"/>
              <a:t/>
            </a:r>
            <a:br>
              <a:rPr lang="it-IT" sz="1600" dirty="0" smtClean="0"/>
            </a:br>
            <a:r>
              <a:rPr lang="it-IT" sz="1600" b="1" dirty="0" smtClean="0"/>
              <a:t>Finanziamenti al tasso agevolato dello 0,25% </a:t>
            </a:r>
            <a:r>
              <a:rPr lang="it-IT" sz="1600" dirty="0" smtClean="0"/>
              <a:t>attraverso il fondo rotativo Kyoto (</a:t>
            </a:r>
            <a:r>
              <a:rPr lang="it-IT" sz="1600" i="1" dirty="0" smtClean="0"/>
              <a:t>il cui tasso è, per gli interventi su altre strutture, dello 0,5%</a:t>
            </a:r>
            <a:r>
              <a:rPr lang="it-IT" sz="1600" dirty="0" smtClean="0"/>
              <a:t>)</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smtClean="0"/>
              <a:t/>
            </a:r>
            <a:br>
              <a:rPr lang="it-IT" sz="1600" dirty="0" smtClean="0"/>
            </a:br>
            <a:r>
              <a:rPr lang="it-IT" dirty="0" smtClean="0"/>
              <a:t>OBBLIGO</a:t>
            </a:r>
            <a:r>
              <a:rPr lang="it-IT" sz="1600" dirty="0" smtClean="0"/>
              <a:t/>
            </a:r>
            <a:br>
              <a:rPr lang="it-IT" sz="1600" dirty="0" smtClean="0"/>
            </a:br>
            <a:r>
              <a:rPr lang="it-IT" sz="1600" b="1" u="sng" dirty="0" smtClean="0"/>
              <a:t>Risultati certificati di un concreto miglioramento del parametro di efficienza energetica dell'immobile di almeno due classi energetiche in tre anni</a:t>
            </a:r>
            <a:r>
              <a:rPr lang="it-IT" sz="1600" dirty="0" smtClean="0"/>
              <a:t>.</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dirty="0" smtClean="0"/>
              <a:t>Se l’obiettivo non viene raggiunto e certificato, il finanziamento viene revocato!</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dirty="0" smtClean="0"/>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i="1" dirty="0" smtClean="0"/>
              <a:t>(un'ulteriore norma inserita nel Decreto affida più poteri per utilizzare in tempo utile i fondi previsti dal Quadro Comunitario di Sostegno (QCS) 2007-2013 per</a:t>
            </a:r>
            <a:r>
              <a:rPr lang="it-IT" sz="1600" b="1" i="1" dirty="0" smtClean="0"/>
              <a:t> l'</a:t>
            </a:r>
            <a:r>
              <a:rPr lang="it-IT" sz="1600" b="1" i="1" dirty="0" err="1" smtClean="0"/>
              <a:t>efficientamento</a:t>
            </a:r>
            <a:r>
              <a:rPr lang="it-IT" sz="1600" b="1" i="1" dirty="0" smtClean="0"/>
              <a:t> energetico e la messa in sicurezza degli edifici pubblici)</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smtClean="0"/>
              <a:t/>
            </a:r>
            <a:br>
              <a:rPr lang="it-IT" sz="1600" dirty="0" smtClean="0"/>
            </a:br>
            <a:r>
              <a:rPr lang="it-IT" sz="1600" dirty="0" smtClean="0"/>
              <a:t/>
            </a:r>
            <a:br>
              <a:rPr lang="it-IT" sz="1600" dirty="0" smtClean="0"/>
            </a:br>
            <a:r>
              <a:rPr lang="it-IT" sz="1600" dirty="0" smtClean="0"/>
              <a:t>La misura per le scuole si aggiunge al Decreto col quale, per il 2014 e il 2015, si</a:t>
            </a:r>
            <a:r>
              <a:rPr lang="it-IT" sz="1600" b="1" dirty="0" smtClean="0"/>
              <a:t> escluderanno dal Patto di Stabilità le spese per la realizzazione degli interventi di riqualificazione</a:t>
            </a:r>
            <a:r>
              <a:rPr lang="it-IT" sz="1600" dirty="0" smtClean="0"/>
              <a:t> e messa in sicurezza degli edifici scolastici, e al Piano da 7 mila interventi di manutenzione straordinaria e ripristino degli impianti nelle scuole, che partiranno a luglio.</a:t>
            </a:r>
            <a:endParaRPr lang="it-IT" sz="1100" i="1" dirty="0">
              <a:solidFill>
                <a:srgbClr val="C00000"/>
              </a:solidFill>
              <a:latin typeface="Calibri" pitchFamily="34" charset="0"/>
            </a:endParaRPr>
          </a:p>
        </p:txBody>
      </p:sp>
      <p:sp>
        <p:nvSpPr>
          <p:cNvPr id="4" name="Text Box 3"/>
          <p:cNvSpPr txBox="1">
            <a:spLocks noChangeArrowheads="1"/>
          </p:cNvSpPr>
          <p:nvPr/>
        </p:nvSpPr>
        <p:spPr bwMode="auto">
          <a:xfrm>
            <a:off x="1280592" y="116632"/>
            <a:ext cx="7416824" cy="417679"/>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solidFill>
                  <a:srgbClr val="666666"/>
                </a:solidFill>
                <a:latin typeface="Calibri" pitchFamily="34" charset="0"/>
                <a:cs typeface="Arial" charset="0"/>
              </a:rPr>
              <a:t>L’ULTIMO INCENTIVO PER L’EFFICIENZA ENERGETICA NELLE SCUOLE</a:t>
            </a:r>
            <a:endParaRPr lang="it-IT" b="1" dirty="0">
              <a:solidFill>
                <a:srgbClr val="666666"/>
              </a:solidFill>
              <a:latin typeface="Calibri" pitchFamily="34"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45140" y="908720"/>
            <a:ext cx="9633520" cy="5587596"/>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300" b="1" dirty="0" smtClean="0">
                <a:solidFill>
                  <a:srgbClr val="C00000"/>
                </a:solidFill>
              </a:rPr>
              <a:t>ART. 9 (Interventi urgenti per l '</a:t>
            </a:r>
            <a:r>
              <a:rPr lang="it-IT" sz="1300" b="1" dirty="0" err="1" smtClean="0">
                <a:solidFill>
                  <a:srgbClr val="C00000"/>
                </a:solidFill>
              </a:rPr>
              <a:t>efficientamento</a:t>
            </a:r>
            <a:r>
              <a:rPr lang="it-IT" sz="1300" b="1" dirty="0" smtClean="0">
                <a:solidFill>
                  <a:srgbClr val="C00000"/>
                </a:solidFill>
              </a:rPr>
              <a:t> energetico degli edifici scolastici e universitari pubblici)</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300" b="1" dirty="0" smtClean="0">
              <a:solidFill>
                <a:srgbClr val="C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200" b="1" dirty="0" smtClean="0">
              <a:solidFill>
                <a:srgbClr val="C00000"/>
              </a:solidFill>
            </a:endParaRPr>
          </a:p>
          <a:p>
            <a:pPr marL="228600" indent="-228600" algn="just">
              <a:spcAft>
                <a:spcPts val="1800"/>
              </a:spcAft>
              <a:buClrTx/>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i="1" dirty="0" smtClean="0"/>
              <a:t>A valere sul Fondo di cui all'articolo 1, comma 1110, della legge 27 dicembre 2006, n. 296, nel limite di trecentocinquanta milioni di euro, possono essere concessi finanziamenti a tasso agevolato ai soggetti pubblici competenti ai sensi della normativa vigente in materia di </a:t>
            </a:r>
            <a:r>
              <a:rPr lang="it-IT" sz="1600" b="1" dirty="0" smtClean="0">
                <a:solidFill>
                  <a:srgbClr val="C00000"/>
                </a:solidFill>
              </a:rPr>
              <a:t>immobili di </a:t>
            </a:r>
            <a:r>
              <a:rPr lang="it-IT" sz="1600" b="1" dirty="0" err="1" smtClean="0">
                <a:solidFill>
                  <a:srgbClr val="C00000"/>
                </a:solidFill>
              </a:rPr>
              <a:t>proprieta'</a:t>
            </a:r>
            <a:r>
              <a:rPr lang="it-IT" sz="1600" b="1" dirty="0" smtClean="0">
                <a:solidFill>
                  <a:srgbClr val="C00000"/>
                </a:solidFill>
              </a:rPr>
              <a:t> pubblica adibiti all'istruzione scolastica e all'istruzione universitaria, </a:t>
            </a:r>
            <a:r>
              <a:rPr lang="it-IT" sz="1600" b="1" dirty="0" err="1" smtClean="0">
                <a:solidFill>
                  <a:srgbClr val="C00000"/>
                </a:solidFill>
              </a:rPr>
              <a:t>nonche'</a:t>
            </a:r>
            <a:r>
              <a:rPr lang="it-IT" sz="1600" b="1" dirty="0" smtClean="0">
                <a:solidFill>
                  <a:srgbClr val="C00000"/>
                </a:solidFill>
              </a:rPr>
              <a:t> di edifici dell'Alta formazione artistica, musicale e coreutica (AFAM)</a:t>
            </a:r>
            <a:r>
              <a:rPr lang="it-IT" sz="1400" i="1" dirty="0" smtClean="0"/>
              <a:t>, al fine di realizzare interventi di incremento dell'efficienza energetica degli edifici scolastici e universitari negli usi finali dell'energia, avvalendosi della </a:t>
            </a:r>
            <a:r>
              <a:rPr lang="it-IT" sz="1600" b="1" dirty="0" smtClean="0">
                <a:solidFill>
                  <a:srgbClr val="C00000"/>
                </a:solidFill>
              </a:rPr>
              <a:t>Cassa depositi e prestiti S.p.A</a:t>
            </a:r>
            <a:r>
              <a:rPr lang="it-IT" sz="1400" i="1" dirty="0" smtClean="0"/>
              <a:t>. quale soggetto gestore del predetto fondo.</a:t>
            </a:r>
          </a:p>
          <a:p>
            <a:pPr marL="228600" indent="-228600" algn="just">
              <a:spcAft>
                <a:spcPts val="18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smtClean="0"/>
              <a:t>2. </a:t>
            </a:r>
            <a:r>
              <a:rPr lang="it-IT" sz="1400" i="1" dirty="0" smtClean="0"/>
              <a:t>I finanziamenti a tasso agevolato di cui al comma 1 sono concessi </a:t>
            </a:r>
            <a:r>
              <a:rPr lang="it-IT" sz="1600" b="1" dirty="0" smtClean="0">
                <a:solidFill>
                  <a:srgbClr val="C00000"/>
                </a:solidFill>
              </a:rPr>
              <a:t>in deroga all'articolo 204 del decreto legislativo 18 agosto 2000, n. 267</a:t>
            </a:r>
            <a:r>
              <a:rPr lang="it-IT" sz="1400" i="1" dirty="0" smtClean="0"/>
              <a:t>, e successive modificazioni</a:t>
            </a:r>
            <a:r>
              <a:rPr lang="it-IT" sz="1600" i="1" dirty="0" smtClean="0"/>
              <a:t>.</a:t>
            </a:r>
          </a:p>
          <a:p>
            <a:pPr marL="228600" indent="-228600" algn="just">
              <a:spcAft>
                <a:spcPts val="18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smtClean="0"/>
              <a:t>3. Ai finanziamenti a tasso agevolato di cui al comma 1 si applica la riduzione del </a:t>
            </a:r>
            <a:r>
              <a:rPr lang="it-IT" sz="1600" b="1" dirty="0" smtClean="0">
                <a:solidFill>
                  <a:srgbClr val="C00000"/>
                </a:solidFill>
              </a:rPr>
              <a:t>cinquanta per cento del tasso di interesse</a:t>
            </a:r>
            <a:r>
              <a:rPr lang="it-IT" sz="1600" dirty="0" smtClean="0"/>
              <a:t> di cui al decreto del Ministro dell'economia e delle finanze del 17 novembre 2009.</a:t>
            </a:r>
          </a:p>
          <a:p>
            <a:pPr marL="228600" indent="-228600" algn="just">
              <a:spcAft>
                <a:spcPts val="18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smtClean="0"/>
              <a:t>4</a:t>
            </a:r>
            <a:r>
              <a:rPr lang="it-IT" sz="1400" i="1" dirty="0" smtClean="0"/>
              <a:t>. Il fondo di cui al comma l </a:t>
            </a:r>
            <a:r>
              <a:rPr lang="it-IT" sz="1400" i="1" dirty="0" err="1" smtClean="0"/>
              <a:t>puo'</a:t>
            </a:r>
            <a:r>
              <a:rPr lang="it-IT" sz="1400" i="1" dirty="0" smtClean="0"/>
              <a:t> </a:t>
            </a:r>
            <a:r>
              <a:rPr lang="it-IT" sz="1400" i="1" dirty="0" err="1" smtClean="0"/>
              <a:t>altresi'</a:t>
            </a:r>
            <a:r>
              <a:rPr lang="it-IT" sz="1400" i="1" dirty="0" smtClean="0"/>
              <a:t> concedere finanziamenti a tasso agevolato a fondi immobiliari chiusi costituiti ai sensi dell'articolo 33 del decreto-legge 6 luglio 2011, n. 98, convertito, con modificazioni, dalla legge 15 luglio 2011, n. 111, per interventi sul patrimonio immobiliare pubblico per l'efficienza energetica dell'edilizia scolastica e universitaria. Ai fini del finanziamento i fondi immobiliari chiusi presentano i progetti di investimento dimostrando la convenienza economica e l'efficacia nei settori di intervento.</a:t>
            </a:r>
            <a:endParaRPr lang="it-IT" sz="1600" dirty="0" smtClean="0"/>
          </a:p>
        </p:txBody>
      </p:sp>
      <p:sp>
        <p:nvSpPr>
          <p:cNvPr id="4" name="Text Box 3"/>
          <p:cNvSpPr txBox="1">
            <a:spLocks noChangeArrowheads="1"/>
          </p:cNvSpPr>
          <p:nvPr/>
        </p:nvSpPr>
        <p:spPr bwMode="auto">
          <a:xfrm>
            <a:off x="1280592" y="116632"/>
            <a:ext cx="7416824" cy="417679"/>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solidFill>
                  <a:schemeClr val="accent2">
                    <a:lumMod val="75000"/>
                  </a:schemeClr>
                </a:solidFill>
              </a:rPr>
              <a:t>DECRETO-LEGGE 24 giugno 2014, n. 91 </a:t>
            </a:r>
            <a:endParaRPr lang="it-IT" b="1" dirty="0">
              <a:solidFill>
                <a:schemeClr val="accent2">
                  <a:lumMod val="75000"/>
                </a:schemeClr>
              </a:solidFill>
              <a:latin typeface="Calibri" pitchFamily="34"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7492" y="1009756"/>
            <a:ext cx="9633520" cy="5227556"/>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dirty="0" smtClean="0">
                <a:solidFill>
                  <a:srgbClr val="C00000"/>
                </a:solidFill>
              </a:rPr>
              <a:t>ART. 9 (Interventi urgenti per l '</a:t>
            </a:r>
            <a:r>
              <a:rPr lang="it-IT" sz="1400" b="1" dirty="0" err="1" smtClean="0">
                <a:solidFill>
                  <a:srgbClr val="C00000"/>
                </a:solidFill>
              </a:rPr>
              <a:t>efficientamento</a:t>
            </a:r>
            <a:r>
              <a:rPr lang="it-IT" sz="1400" b="1" dirty="0" smtClean="0">
                <a:solidFill>
                  <a:srgbClr val="C00000"/>
                </a:solidFill>
              </a:rPr>
              <a:t> energetico degli edifici scolastici e universitari pubblici)</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b="1" dirty="0" smtClean="0">
              <a:solidFill>
                <a:srgbClr val="C00000"/>
              </a:solidFill>
            </a:endParaRPr>
          </a:p>
          <a:p>
            <a:pPr marL="228600" indent="-228600" algn="just">
              <a:spcAft>
                <a:spcPts val="8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t>5. </a:t>
            </a:r>
            <a:r>
              <a:rPr lang="it-IT" sz="1600" b="1" dirty="0" smtClean="0">
                <a:solidFill>
                  <a:srgbClr val="C00000"/>
                </a:solidFill>
              </a:rPr>
              <a:t>L'accesso ai finanziamenti a tasso agevolato di cui ai commi 1 e 4 avviene sulla base di diagnosi energetica comprensiva di certificazione energetica</a:t>
            </a:r>
            <a:endParaRPr lang="it-IT" sz="1400" dirty="0" smtClean="0"/>
          </a:p>
          <a:p>
            <a:pPr marL="228600" indent="-228600" algn="just">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t>6. </a:t>
            </a:r>
            <a:r>
              <a:rPr lang="it-IT" sz="1400" i="1" dirty="0" smtClean="0"/>
              <a:t>Gli interventi di cui al presente articolo devono conseguire un </a:t>
            </a:r>
            <a:r>
              <a:rPr lang="it-IT" sz="1600" b="1" dirty="0" smtClean="0">
                <a:solidFill>
                  <a:srgbClr val="C00000"/>
                </a:solidFill>
              </a:rPr>
              <a:t>miglioramento del parametro di efficienza energetica dell'edificio di almeno due classi in un periodo massimo di tre anni</a:t>
            </a:r>
            <a:r>
              <a:rPr lang="it-IT" sz="1400" dirty="0" smtClean="0"/>
              <a:t>. </a:t>
            </a:r>
            <a:r>
              <a:rPr lang="it-IT" sz="1400" i="1" dirty="0" smtClean="0"/>
              <a:t>Tale miglioramento e' oggetto di </a:t>
            </a:r>
            <a:r>
              <a:rPr lang="it-IT" sz="1600" b="1" dirty="0" smtClean="0">
                <a:solidFill>
                  <a:srgbClr val="C00000"/>
                </a:solidFill>
              </a:rPr>
              <a:t>certificazione da parte di un organismo tecnico terzo individuato col decreto di cui al comma 8. La mancata produzione di idonea certificazione attestante la riduzione del consumo energetico determina la revoca del finanziamento a tasso agevolato.</a:t>
            </a:r>
            <a:endParaRPr lang="it-IT" sz="1400" b="1" dirty="0" smtClean="0">
              <a:solidFill>
                <a:srgbClr val="C00000"/>
              </a:solidFill>
            </a:endParaRPr>
          </a:p>
          <a:p>
            <a:pPr marL="228600" indent="-228600" algn="just">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i="1" dirty="0" smtClean="0"/>
              <a:t>7. La </a:t>
            </a:r>
            <a:r>
              <a:rPr lang="it-IT" sz="1600" b="1" dirty="0" smtClean="0">
                <a:solidFill>
                  <a:srgbClr val="C00000"/>
                </a:solidFill>
              </a:rPr>
              <a:t>durata dei finanziamenti a tasso agevolato di cui al presente articolo non </a:t>
            </a:r>
            <a:r>
              <a:rPr lang="it-IT" sz="1600" b="1" dirty="0" err="1" smtClean="0">
                <a:solidFill>
                  <a:srgbClr val="C00000"/>
                </a:solidFill>
              </a:rPr>
              <a:t>potra'</a:t>
            </a:r>
            <a:r>
              <a:rPr lang="it-IT" sz="1600" b="1" dirty="0" smtClean="0">
                <a:solidFill>
                  <a:srgbClr val="C00000"/>
                </a:solidFill>
              </a:rPr>
              <a:t> essere superiore a venti anni</a:t>
            </a:r>
            <a:r>
              <a:rPr lang="it-IT" sz="1400" dirty="0" smtClean="0"/>
              <a:t>. </a:t>
            </a:r>
            <a:r>
              <a:rPr lang="it-IT" sz="1600" b="1" dirty="0" smtClean="0">
                <a:solidFill>
                  <a:srgbClr val="C00000"/>
                </a:solidFill>
              </a:rPr>
              <a:t>Per gli interventi di efficienza energetica relativi esclusivamente ad analisi, monitoraggio, </a:t>
            </a:r>
            <a:r>
              <a:rPr lang="it-IT" sz="1600" b="1" dirty="0" err="1" smtClean="0">
                <a:solidFill>
                  <a:srgbClr val="C00000"/>
                </a:solidFill>
              </a:rPr>
              <a:t>audit</a:t>
            </a:r>
            <a:r>
              <a:rPr lang="it-IT" sz="1600" b="1" dirty="0" smtClean="0">
                <a:solidFill>
                  <a:srgbClr val="C00000"/>
                </a:solidFill>
              </a:rPr>
              <a:t>, diagnosi, certificazione e progettazione la durata massima del finanziamento e' fissata in dieci anni e l'importo del finanziamento non </a:t>
            </a:r>
            <a:r>
              <a:rPr lang="it-IT" sz="1600" b="1" dirty="0" err="1" smtClean="0">
                <a:solidFill>
                  <a:srgbClr val="C00000"/>
                </a:solidFill>
              </a:rPr>
              <a:t>puo'</a:t>
            </a:r>
            <a:r>
              <a:rPr lang="it-IT" sz="1600" b="1" dirty="0" smtClean="0">
                <a:solidFill>
                  <a:srgbClr val="C00000"/>
                </a:solidFill>
              </a:rPr>
              <a:t> essere superiore a cinquecentomila euro. L'importo di ciascun intervento non </a:t>
            </a:r>
            <a:r>
              <a:rPr lang="it-IT" sz="1600" b="1" dirty="0" err="1" smtClean="0">
                <a:solidFill>
                  <a:srgbClr val="C00000"/>
                </a:solidFill>
              </a:rPr>
              <a:t>puo'</a:t>
            </a:r>
            <a:r>
              <a:rPr lang="it-IT" sz="1600" b="1" dirty="0" smtClean="0">
                <a:solidFill>
                  <a:srgbClr val="C00000"/>
                </a:solidFill>
              </a:rPr>
              <a:t> essere superiore a un milione di euro per interventi relativi esclusivamente agli impianti e a due milioni di euro per interventi relativi agli impianti e alla qualificazione energetica a pieno edificio, comprensivo dell'involucro.</a:t>
            </a:r>
            <a:endParaRPr lang="it-IT" sz="1400" i="1" dirty="0" smtClean="0"/>
          </a:p>
          <a:p>
            <a:pPr marL="228600" indent="-228600" algn="jus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dirty="0" smtClean="0"/>
          </a:p>
        </p:txBody>
      </p:sp>
      <p:sp>
        <p:nvSpPr>
          <p:cNvPr id="4" name="Text Box 3"/>
          <p:cNvSpPr txBox="1">
            <a:spLocks noChangeArrowheads="1"/>
          </p:cNvSpPr>
          <p:nvPr/>
        </p:nvSpPr>
        <p:spPr bwMode="auto">
          <a:xfrm>
            <a:off x="1280592" y="116632"/>
            <a:ext cx="7416824" cy="417679"/>
          </a:xfrm>
          <a:prstGeom prst="rect">
            <a:avLst/>
          </a:prstGeom>
          <a:solidFill>
            <a:srgbClr val="FFFF99"/>
          </a:solidFill>
          <a:ln w="9525">
            <a:noFill/>
            <a:round/>
            <a:headEnd/>
            <a:tailEnd/>
          </a:ln>
          <a:effectLst>
            <a:outerShdw blurRad="50800" dist="38100" dir="5400000" algn="t" rotWithShape="0">
              <a:prstClr val="black">
                <a:alpha val="40000"/>
              </a:prstClr>
            </a:outerShdw>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solidFill>
                  <a:schemeClr val="accent2">
                    <a:lumMod val="75000"/>
                  </a:schemeClr>
                </a:solidFill>
              </a:rPr>
              <a:t>DECRETO-LEGGE 24 giugno 2014, n. 91 </a:t>
            </a:r>
            <a:endParaRPr lang="it-IT" b="1" dirty="0">
              <a:solidFill>
                <a:schemeClr val="accent2">
                  <a:lumMod val="75000"/>
                </a:schemeClr>
              </a:solidFill>
              <a:latin typeface="Calibri" pitchFamily="34"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424608" y="188640"/>
            <a:ext cx="7776864" cy="363755"/>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wrap="square"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1800" b="1" dirty="0" smtClean="0">
                <a:solidFill>
                  <a:srgbClr val="002060"/>
                </a:solidFill>
              </a:rPr>
              <a:t>ENEA per l’efficienza energetica nelle scuole già negli anni “90</a:t>
            </a:r>
            <a:endParaRPr lang="it-IT" sz="1100" i="1" dirty="0" smtClean="0">
              <a:solidFill>
                <a:srgbClr val="002060"/>
              </a:solidFill>
            </a:endParaRPr>
          </a:p>
        </p:txBody>
      </p:sp>
      <p:pic>
        <p:nvPicPr>
          <p:cNvPr id="1677314" name="Picture 2"/>
          <p:cNvPicPr>
            <a:picLocks noChangeAspect="1" noChangeArrowheads="1"/>
          </p:cNvPicPr>
          <p:nvPr/>
        </p:nvPicPr>
        <p:blipFill>
          <a:blip r:embed="rId3" cstate="print"/>
          <a:srcRect/>
          <a:stretch>
            <a:fillRect/>
          </a:stretch>
        </p:blipFill>
        <p:spPr bwMode="auto">
          <a:xfrm>
            <a:off x="200471" y="836711"/>
            <a:ext cx="5848165" cy="4320481"/>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677315" name="Picture 3"/>
          <p:cNvPicPr>
            <a:picLocks noChangeAspect="1" noChangeArrowheads="1"/>
          </p:cNvPicPr>
          <p:nvPr/>
        </p:nvPicPr>
        <p:blipFill>
          <a:blip r:embed="rId4" cstate="print"/>
          <a:srcRect/>
          <a:stretch>
            <a:fillRect/>
          </a:stretch>
        </p:blipFill>
        <p:spPr bwMode="auto">
          <a:xfrm>
            <a:off x="6247083" y="4146004"/>
            <a:ext cx="3458445" cy="259536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Rettangolo 7"/>
          <p:cNvSpPr/>
          <p:nvPr/>
        </p:nvSpPr>
        <p:spPr>
          <a:xfrm>
            <a:off x="3960440" y="1628800"/>
            <a:ext cx="5601072" cy="2212144"/>
          </a:xfrm>
          <a:prstGeom prst="rect">
            <a:avLst/>
          </a:prstGeom>
          <a:solidFill>
            <a:schemeClr val="bg1"/>
          </a:solidFill>
        </p:spPr>
        <p:txBody>
          <a:bodyPr wrap="square">
            <a:spAutoFit/>
          </a:bodyPr>
          <a:lstStyle/>
          <a:p>
            <a:pPr algn="just"/>
            <a:r>
              <a:rPr lang="it-IT" sz="1100" dirty="0" smtClean="0"/>
              <a:t>Scuole: sul territorio italiano sono presenti circa 51.000 edifici ad esclusivo o prevalente uso scolastico.</a:t>
            </a:r>
          </a:p>
          <a:p>
            <a:pPr algn="just"/>
            <a:r>
              <a:rPr lang="it-IT" sz="1100" dirty="0" smtClean="0"/>
              <a:t>Il 30% di tali edifici è concentrato in 10 province (le prime tre sono Roma, Milano e Napoli). Oltre la metà (51%) si distribuisce in 24 province. Circa il 29% si trova in comuni di piccola dimensione demografica (fino a 5 mila abitanti), e altrettanti nei comuni di dimensione </a:t>
            </a:r>
            <a:r>
              <a:rPr lang="it-IT" sz="1100" dirty="0" err="1" smtClean="0"/>
              <a:t>medio-piccola</a:t>
            </a:r>
            <a:r>
              <a:rPr lang="it-IT" sz="1100" dirty="0" smtClean="0"/>
              <a:t>.</a:t>
            </a:r>
          </a:p>
          <a:p>
            <a:pPr algn="just"/>
            <a:r>
              <a:rPr lang="it-IT" sz="1100" dirty="0" smtClean="0"/>
              <a:t>La superficie coperta dagli edifici scolastici è pari a 73,2 milioni di m</a:t>
            </a:r>
            <a:r>
              <a:rPr lang="it-IT" sz="1100" baseline="30000" dirty="0" smtClean="0"/>
              <a:t>2</a:t>
            </a:r>
            <a:r>
              <a:rPr lang="it-IT" sz="1100" dirty="0" smtClean="0"/>
              <a:t>, pari ad una volumetria di 256,4 milioni di m</a:t>
            </a:r>
            <a:r>
              <a:rPr lang="it-IT" sz="1100" baseline="30000" dirty="0" smtClean="0"/>
              <a:t>3</a:t>
            </a:r>
            <a:r>
              <a:rPr lang="it-IT" sz="1100" dirty="0" smtClean="0"/>
              <a:t>. La quota maggiore di edifici (39%) ha dimensione compresa tra 1.000 e 3.000 m</a:t>
            </a:r>
            <a:r>
              <a:rPr lang="it-IT" sz="1100" baseline="30000" dirty="0" smtClean="0"/>
              <a:t>2</a:t>
            </a:r>
            <a:r>
              <a:rPr lang="it-IT" sz="1100" dirty="0" smtClean="0"/>
              <a:t>, con una superficie media di 1.819 m</a:t>
            </a:r>
            <a:r>
              <a:rPr lang="it-IT" sz="1100" baseline="30000" dirty="0" smtClean="0"/>
              <a:t>2</a:t>
            </a:r>
            <a:r>
              <a:rPr lang="it-IT" sz="1100" dirty="0" smtClean="0"/>
              <a:t>. Il 43% circa degli edifici si divide tra tre classi di superficie: il 16% ha una superficie compresa tra 751 a 1.000 m</a:t>
            </a:r>
            <a:r>
              <a:rPr lang="it-IT" sz="1100" baseline="30000" dirty="0" smtClean="0"/>
              <a:t>2</a:t>
            </a:r>
            <a:r>
              <a:rPr lang="it-IT" sz="1100" dirty="0" smtClean="0"/>
              <a:t> (media 899 m2), il 14% tra 501 e 750 m</a:t>
            </a:r>
            <a:r>
              <a:rPr lang="it-IT" sz="1100" baseline="30000" dirty="0" smtClean="0"/>
              <a:t>2</a:t>
            </a:r>
            <a:r>
              <a:rPr lang="it-IT" sz="1100" dirty="0" smtClean="0"/>
              <a:t> (media 631 m</a:t>
            </a:r>
            <a:r>
              <a:rPr lang="it-IT" sz="1100" baseline="30000" dirty="0" smtClean="0"/>
              <a:t>2</a:t>
            </a:r>
            <a:r>
              <a:rPr lang="it-IT" sz="1100" dirty="0" smtClean="0"/>
              <a:t>) e il 13% tra 351 e 500 m</a:t>
            </a:r>
            <a:r>
              <a:rPr lang="it-IT" sz="1100" baseline="30000" dirty="0" smtClean="0"/>
              <a:t>2</a:t>
            </a:r>
            <a:r>
              <a:rPr lang="it-IT" sz="1100" dirty="0" smtClean="0"/>
              <a:t> (media 435 m</a:t>
            </a:r>
            <a:r>
              <a:rPr lang="it-IT" sz="1100" baseline="30000" dirty="0" smtClean="0"/>
              <a:t>2</a:t>
            </a:r>
            <a:r>
              <a:rPr lang="it-IT" sz="1100" dirty="0" smtClean="0"/>
              <a:t>).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2354" name="Picture 2"/>
          <p:cNvPicPr>
            <a:picLocks noChangeAspect="1" noChangeArrowheads="1"/>
          </p:cNvPicPr>
          <p:nvPr/>
        </p:nvPicPr>
        <p:blipFill>
          <a:blip r:embed="rId3" cstate="print"/>
          <a:srcRect/>
          <a:stretch>
            <a:fillRect/>
          </a:stretch>
        </p:blipFill>
        <p:spPr bwMode="auto">
          <a:xfrm>
            <a:off x="272480" y="2247282"/>
            <a:ext cx="9360000" cy="4278062"/>
          </a:xfrm>
          <a:prstGeom prst="rect">
            <a:avLst/>
          </a:prstGeom>
          <a:noFill/>
          <a:ln w="9525">
            <a:noFill/>
            <a:miter lim="800000"/>
            <a:headEnd/>
            <a:tailEnd/>
          </a:ln>
        </p:spPr>
      </p:pic>
      <p:sp>
        <p:nvSpPr>
          <p:cNvPr id="3" name="Text Box 2"/>
          <p:cNvSpPr txBox="1">
            <a:spLocks noChangeArrowheads="1"/>
          </p:cNvSpPr>
          <p:nvPr/>
        </p:nvSpPr>
        <p:spPr bwMode="auto">
          <a:xfrm>
            <a:off x="3296816" y="203009"/>
            <a:ext cx="3168352" cy="740845"/>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wrap="square"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b="1" dirty="0" smtClean="0"/>
              <a:t>ENEA</a:t>
            </a:r>
          </a:p>
          <a:p>
            <a:pPr algn="ctr"/>
            <a:r>
              <a:rPr lang="it-IT" b="1" i="1" dirty="0" smtClean="0"/>
              <a:t>PAEE 2014</a:t>
            </a:r>
          </a:p>
        </p:txBody>
      </p:sp>
      <p:sp>
        <p:nvSpPr>
          <p:cNvPr id="5" name="Rettangolo 4"/>
          <p:cNvSpPr/>
          <p:nvPr/>
        </p:nvSpPr>
        <p:spPr bwMode="auto">
          <a:xfrm>
            <a:off x="286994" y="4969634"/>
            <a:ext cx="9360000" cy="360040"/>
          </a:xfrm>
          <a:prstGeom prst="rect">
            <a:avLst/>
          </a:prstGeom>
          <a:solidFill>
            <a:srgbClr val="FFFF99">
              <a:alpha val="27000"/>
            </a:srgbClr>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
        <p:nvSpPr>
          <p:cNvPr id="6" name="Text Box 2"/>
          <p:cNvSpPr txBox="1">
            <a:spLocks noChangeArrowheads="1"/>
          </p:cNvSpPr>
          <p:nvPr/>
        </p:nvSpPr>
        <p:spPr bwMode="auto">
          <a:xfrm>
            <a:off x="56456" y="1484783"/>
            <a:ext cx="9756000" cy="546946"/>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wrap="square"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1400" b="1" dirty="0" smtClean="0">
                <a:solidFill>
                  <a:srgbClr val="000000"/>
                </a:solidFill>
              </a:rPr>
              <a:t>POTENZIALE </a:t>
            </a:r>
            <a:r>
              <a:rPr lang="it-IT" sz="1400" b="1" dirty="0" err="1" smtClean="0">
                <a:solidFill>
                  <a:srgbClr val="000000"/>
                </a:solidFill>
              </a:rPr>
              <a:t>DI</a:t>
            </a:r>
            <a:r>
              <a:rPr lang="it-IT" sz="1400" b="1" dirty="0" smtClean="0">
                <a:solidFill>
                  <a:srgbClr val="000000"/>
                </a:solidFill>
              </a:rPr>
              <a:t> RIDUZIONE DEI CONSUMI AL 2020 PER GLI INTERVENTI GLOBALI SUGLI EDIFICI NON RESIDENZIALI ESEGUITI A PARTIRE DAL 2014</a:t>
            </a:r>
            <a:endParaRPr lang="it-IT" sz="1000" i="1" dirty="0" smtClean="0">
              <a:solidFill>
                <a:srgbClr val="00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noChangeArrowheads="1"/>
          </p:cNvPicPr>
          <p:nvPr/>
        </p:nvPicPr>
        <p:blipFill>
          <a:blip r:embed="rId3" cstate="print"/>
          <a:srcRect/>
          <a:stretch>
            <a:fillRect/>
          </a:stretch>
        </p:blipFill>
        <p:spPr bwMode="auto">
          <a:xfrm>
            <a:off x="-1" y="0"/>
            <a:ext cx="9906001"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193470" y="1700809"/>
            <a:ext cx="7586565" cy="4295899"/>
            <a:chOff x="-3" y="-3"/>
            <a:chExt cx="4196" cy="2762"/>
          </a:xfrm>
          <a:noFill/>
        </p:grpSpPr>
        <p:grpSp>
          <p:nvGrpSpPr>
            <p:cNvPr id="3" name="Group 7"/>
            <p:cNvGrpSpPr>
              <a:grpSpLocks/>
            </p:cNvGrpSpPr>
            <p:nvPr/>
          </p:nvGrpSpPr>
          <p:grpSpPr bwMode="auto">
            <a:xfrm>
              <a:off x="0" y="0"/>
              <a:ext cx="4190" cy="2756"/>
              <a:chOff x="0" y="0"/>
              <a:chExt cx="4190" cy="2756"/>
            </a:xfrm>
            <a:grpFill/>
          </p:grpSpPr>
          <p:grpSp>
            <p:nvGrpSpPr>
              <p:cNvPr id="4" name="Group 8"/>
              <p:cNvGrpSpPr>
                <a:grpSpLocks/>
              </p:cNvGrpSpPr>
              <p:nvPr/>
            </p:nvGrpSpPr>
            <p:grpSpPr bwMode="auto">
              <a:xfrm>
                <a:off x="0" y="0"/>
                <a:ext cx="4190" cy="451"/>
                <a:chOff x="0" y="0"/>
                <a:chExt cx="4190" cy="451"/>
              </a:xfrm>
              <a:grpFill/>
            </p:grpSpPr>
            <p:sp>
              <p:nvSpPr>
                <p:cNvPr id="72787" name="Rectangle 9"/>
                <p:cNvSpPr>
                  <a:spLocks noChangeArrowheads="1"/>
                </p:cNvSpPr>
                <p:nvPr/>
              </p:nvSpPr>
              <p:spPr bwMode="auto">
                <a:xfrm>
                  <a:off x="0" y="0"/>
                  <a:ext cx="4190" cy="451"/>
                </a:xfrm>
                <a:prstGeom prst="rect">
                  <a:avLst/>
                </a:prstGeom>
                <a:grpFill/>
                <a:ln w="9525">
                  <a:noFill/>
                  <a:miter lim="800000"/>
                  <a:headEnd/>
                  <a:tailEnd/>
                </a:ln>
              </p:spPr>
              <p:txBody>
                <a:bodyPr/>
                <a:lstStyle/>
                <a:p>
                  <a:pPr algn="ctr">
                    <a:lnSpc>
                      <a:spcPct val="150000"/>
                    </a:lnSpc>
                    <a:defRPr/>
                  </a:pPr>
                  <a:endParaRPr lang="it-IT">
                    <a:solidFill>
                      <a:srgbClr val="002A20"/>
                    </a:solidFill>
                  </a:endParaRPr>
                </a:p>
              </p:txBody>
            </p:sp>
            <p:grpSp>
              <p:nvGrpSpPr>
                <p:cNvPr id="5" name="Group 10"/>
                <p:cNvGrpSpPr>
                  <a:grpSpLocks/>
                </p:cNvGrpSpPr>
                <p:nvPr/>
              </p:nvGrpSpPr>
              <p:grpSpPr bwMode="auto">
                <a:xfrm>
                  <a:off x="0" y="0"/>
                  <a:ext cx="4190" cy="451"/>
                  <a:chOff x="0" y="0"/>
                  <a:chExt cx="4190" cy="451"/>
                </a:xfrm>
                <a:grpFill/>
              </p:grpSpPr>
              <p:sp>
                <p:nvSpPr>
                  <p:cNvPr id="72789" name="Rectangle 11"/>
                  <p:cNvSpPr>
                    <a:spLocks noChangeArrowheads="1"/>
                  </p:cNvSpPr>
                  <p:nvPr/>
                </p:nvSpPr>
                <p:spPr bwMode="auto">
                  <a:xfrm>
                    <a:off x="28" y="0"/>
                    <a:ext cx="4134" cy="451"/>
                  </a:xfrm>
                  <a:prstGeom prst="rect">
                    <a:avLst/>
                  </a:prstGeom>
                  <a:solidFill>
                    <a:srgbClr val="FFFF99"/>
                  </a:solidFill>
                  <a:ln w="9525">
                    <a:noFill/>
                    <a:miter lim="800000"/>
                    <a:headEnd/>
                    <a:tailEnd/>
                  </a:ln>
                </p:spPr>
                <p:txBody>
                  <a:bodyPr bIns="0"/>
                  <a:lstStyle/>
                  <a:p>
                    <a:pPr algn="ctr">
                      <a:lnSpc>
                        <a:spcPct val="150000"/>
                      </a:lnSpc>
                      <a:defRPr/>
                    </a:pPr>
                    <a:r>
                      <a:rPr lang="it-IT" dirty="0">
                        <a:solidFill>
                          <a:srgbClr val="002A20"/>
                        </a:solidFill>
                        <a:latin typeface="Verdana" pitchFamily="34" charset="0"/>
                      </a:rPr>
                      <a:t>ENERGIA – CALORE - LAVORO</a:t>
                    </a:r>
                    <a:endParaRPr lang="it-IT" sz="1400" dirty="0">
                      <a:solidFill>
                        <a:srgbClr val="002A20"/>
                      </a:solidFill>
                      <a:latin typeface="Verdana" pitchFamily="34" charset="0"/>
                    </a:endParaRPr>
                  </a:p>
                </p:txBody>
              </p:sp>
              <p:sp>
                <p:nvSpPr>
                  <p:cNvPr id="72790" name="Rectangle 12"/>
                  <p:cNvSpPr>
                    <a:spLocks noChangeArrowheads="1"/>
                  </p:cNvSpPr>
                  <p:nvPr/>
                </p:nvSpPr>
                <p:spPr bwMode="auto">
                  <a:xfrm>
                    <a:off x="0" y="0"/>
                    <a:ext cx="4190" cy="45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grpSp>
            <p:nvGrpSpPr>
              <p:cNvPr id="6" name="Group 13"/>
              <p:cNvGrpSpPr>
                <a:grpSpLocks/>
              </p:cNvGrpSpPr>
              <p:nvPr/>
            </p:nvGrpSpPr>
            <p:grpSpPr bwMode="auto">
              <a:xfrm>
                <a:off x="0" y="451"/>
                <a:ext cx="838" cy="461"/>
                <a:chOff x="0" y="451"/>
                <a:chExt cx="838" cy="461"/>
              </a:xfrm>
              <a:grpFill/>
            </p:grpSpPr>
            <p:sp>
              <p:nvSpPr>
                <p:cNvPr id="72785" name="Rectangle 14"/>
                <p:cNvSpPr>
                  <a:spLocks noChangeArrowheads="1"/>
                </p:cNvSpPr>
                <p:nvPr/>
              </p:nvSpPr>
              <p:spPr bwMode="auto">
                <a:xfrm>
                  <a:off x="28" y="451"/>
                  <a:ext cx="782" cy="461"/>
                </a:xfrm>
                <a:prstGeom prst="rect">
                  <a:avLst/>
                </a:prstGeom>
                <a:grpFill/>
                <a:ln w="9525">
                  <a:noFill/>
                  <a:miter lim="800000"/>
                  <a:headEnd/>
                  <a:tailEnd/>
                </a:ln>
              </p:spPr>
              <p:txBody>
                <a:bodyPr bIns="0"/>
                <a:lstStyle/>
                <a:p>
                  <a:pPr algn="ctr">
                    <a:lnSpc>
                      <a:spcPct val="150000"/>
                    </a:lnSpc>
                    <a:defRPr/>
                  </a:pPr>
                  <a:r>
                    <a:rPr lang="it-IT" sz="1200">
                      <a:solidFill>
                        <a:srgbClr val="002A20"/>
                      </a:solidFill>
                      <a:cs typeface="Arial" pitchFamily="34" charset="0"/>
                    </a:rPr>
                    <a:t> </a:t>
                  </a:r>
                </a:p>
                <a:p>
                  <a:pPr algn="ctr" eaLnBrk="0" hangingPunct="0">
                    <a:lnSpc>
                      <a:spcPct val="150000"/>
                    </a:lnSpc>
                    <a:defRPr/>
                  </a:pPr>
                  <a:endParaRPr lang="it-IT" sz="2400">
                    <a:solidFill>
                      <a:srgbClr val="002A20"/>
                    </a:solidFill>
                  </a:endParaRPr>
                </a:p>
              </p:txBody>
            </p:sp>
            <p:sp>
              <p:nvSpPr>
                <p:cNvPr id="72786" name="Rectangle 15"/>
                <p:cNvSpPr>
                  <a:spLocks noChangeArrowheads="1"/>
                </p:cNvSpPr>
                <p:nvPr/>
              </p:nvSpPr>
              <p:spPr bwMode="auto">
                <a:xfrm>
                  <a:off x="0" y="451"/>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7" name="Group 16"/>
              <p:cNvGrpSpPr>
                <a:grpSpLocks/>
              </p:cNvGrpSpPr>
              <p:nvPr/>
            </p:nvGrpSpPr>
            <p:grpSpPr bwMode="auto">
              <a:xfrm>
                <a:off x="838" y="451"/>
                <a:ext cx="838" cy="461"/>
                <a:chOff x="838" y="451"/>
                <a:chExt cx="838" cy="461"/>
              </a:xfrm>
              <a:grpFill/>
            </p:grpSpPr>
            <p:sp>
              <p:nvSpPr>
                <p:cNvPr id="72783" name="Rectangle 17"/>
                <p:cNvSpPr>
                  <a:spLocks noChangeArrowheads="1"/>
                </p:cNvSpPr>
                <p:nvPr/>
              </p:nvSpPr>
              <p:spPr bwMode="auto">
                <a:xfrm>
                  <a:off x="866" y="451"/>
                  <a:ext cx="782" cy="461"/>
                </a:xfrm>
                <a:prstGeom prst="rect">
                  <a:avLst/>
                </a:prstGeom>
                <a:grpFill/>
                <a:ln w="9525">
                  <a:noFill/>
                  <a:miter lim="800000"/>
                  <a:headEnd/>
                  <a:tailEnd/>
                </a:ln>
              </p:spPr>
              <p:txBody>
                <a:bodyPr/>
                <a:lstStyle/>
                <a:p>
                  <a:pPr algn="ctr">
                    <a:lnSpc>
                      <a:spcPct val="150000"/>
                    </a:lnSpc>
                    <a:defRPr/>
                  </a:pPr>
                  <a:r>
                    <a:rPr lang="it-IT" dirty="0" err="1">
                      <a:solidFill>
                        <a:srgbClr val="002A20"/>
                      </a:solidFill>
                    </a:rPr>
                    <a:t>kJ</a:t>
                  </a:r>
                  <a:endParaRPr lang="it-IT" sz="1200" dirty="0">
                    <a:solidFill>
                      <a:srgbClr val="002A20"/>
                    </a:solidFill>
                  </a:endParaRPr>
                </a:p>
                <a:p>
                  <a:pPr algn="ctr" eaLnBrk="0" hangingPunct="0">
                    <a:lnSpc>
                      <a:spcPct val="150000"/>
                    </a:lnSpc>
                    <a:defRPr/>
                  </a:pPr>
                  <a:endParaRPr lang="it-IT" sz="2400" dirty="0">
                    <a:solidFill>
                      <a:srgbClr val="002A20"/>
                    </a:solidFill>
                  </a:endParaRPr>
                </a:p>
              </p:txBody>
            </p:sp>
            <p:sp>
              <p:nvSpPr>
                <p:cNvPr id="72784" name="Rectangle 18"/>
                <p:cNvSpPr>
                  <a:spLocks noChangeArrowheads="1"/>
                </p:cNvSpPr>
                <p:nvPr/>
              </p:nvSpPr>
              <p:spPr bwMode="auto">
                <a:xfrm>
                  <a:off x="838" y="451"/>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8" name="Group 19"/>
              <p:cNvGrpSpPr>
                <a:grpSpLocks/>
              </p:cNvGrpSpPr>
              <p:nvPr/>
            </p:nvGrpSpPr>
            <p:grpSpPr bwMode="auto">
              <a:xfrm>
                <a:off x="1676" y="451"/>
                <a:ext cx="838" cy="461"/>
                <a:chOff x="1676" y="451"/>
                <a:chExt cx="838" cy="461"/>
              </a:xfrm>
              <a:grpFill/>
            </p:grpSpPr>
            <p:sp>
              <p:nvSpPr>
                <p:cNvPr id="72781" name="Rectangle 20"/>
                <p:cNvSpPr>
                  <a:spLocks noChangeArrowheads="1"/>
                </p:cNvSpPr>
                <p:nvPr/>
              </p:nvSpPr>
              <p:spPr bwMode="auto">
                <a:xfrm>
                  <a:off x="1704" y="451"/>
                  <a:ext cx="782" cy="461"/>
                </a:xfrm>
                <a:prstGeom prst="rect">
                  <a:avLst/>
                </a:prstGeom>
                <a:grpFill/>
                <a:ln w="9525">
                  <a:noFill/>
                  <a:miter lim="800000"/>
                  <a:headEnd/>
                  <a:tailEnd/>
                </a:ln>
              </p:spPr>
              <p:txBody>
                <a:bodyPr/>
                <a:lstStyle/>
                <a:p>
                  <a:pPr algn="ctr">
                    <a:lnSpc>
                      <a:spcPct val="150000"/>
                    </a:lnSpc>
                    <a:defRPr/>
                  </a:pPr>
                  <a:r>
                    <a:rPr lang="it-IT">
                      <a:solidFill>
                        <a:srgbClr val="002A20"/>
                      </a:solidFill>
                    </a:rPr>
                    <a:t>kWh</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82" name="Rectangle 21"/>
                <p:cNvSpPr>
                  <a:spLocks noChangeArrowheads="1"/>
                </p:cNvSpPr>
                <p:nvPr/>
              </p:nvSpPr>
              <p:spPr bwMode="auto">
                <a:xfrm>
                  <a:off x="1676" y="451"/>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9" name="Group 22"/>
              <p:cNvGrpSpPr>
                <a:grpSpLocks/>
              </p:cNvGrpSpPr>
              <p:nvPr/>
            </p:nvGrpSpPr>
            <p:grpSpPr bwMode="auto">
              <a:xfrm>
                <a:off x="2514" y="451"/>
                <a:ext cx="838" cy="461"/>
                <a:chOff x="2514" y="451"/>
                <a:chExt cx="838" cy="461"/>
              </a:xfrm>
              <a:grpFill/>
            </p:grpSpPr>
            <p:sp>
              <p:nvSpPr>
                <p:cNvPr id="72779" name="Rectangle 23"/>
                <p:cNvSpPr>
                  <a:spLocks noChangeArrowheads="1"/>
                </p:cNvSpPr>
                <p:nvPr/>
              </p:nvSpPr>
              <p:spPr bwMode="auto">
                <a:xfrm>
                  <a:off x="2542" y="451"/>
                  <a:ext cx="782" cy="461"/>
                </a:xfrm>
                <a:prstGeom prst="rect">
                  <a:avLst/>
                </a:prstGeom>
                <a:grpFill/>
                <a:ln w="9525">
                  <a:noFill/>
                  <a:miter lim="800000"/>
                  <a:headEnd/>
                  <a:tailEnd/>
                </a:ln>
              </p:spPr>
              <p:txBody>
                <a:bodyPr/>
                <a:lstStyle/>
                <a:p>
                  <a:pPr algn="ctr">
                    <a:lnSpc>
                      <a:spcPct val="150000"/>
                    </a:lnSpc>
                    <a:defRPr/>
                  </a:pPr>
                  <a:r>
                    <a:rPr lang="it-IT">
                      <a:solidFill>
                        <a:srgbClr val="002A20"/>
                      </a:solidFill>
                    </a:rPr>
                    <a:t>kcal</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80" name="Rectangle 24"/>
                <p:cNvSpPr>
                  <a:spLocks noChangeArrowheads="1"/>
                </p:cNvSpPr>
                <p:nvPr/>
              </p:nvSpPr>
              <p:spPr bwMode="auto">
                <a:xfrm>
                  <a:off x="2514" y="451"/>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0" name="Group 25"/>
              <p:cNvGrpSpPr>
                <a:grpSpLocks/>
              </p:cNvGrpSpPr>
              <p:nvPr/>
            </p:nvGrpSpPr>
            <p:grpSpPr bwMode="auto">
              <a:xfrm>
                <a:off x="3352" y="451"/>
                <a:ext cx="838" cy="461"/>
                <a:chOff x="3352" y="451"/>
                <a:chExt cx="838" cy="461"/>
              </a:xfrm>
              <a:grpFill/>
            </p:grpSpPr>
            <p:sp>
              <p:nvSpPr>
                <p:cNvPr id="72777" name="Rectangle 26"/>
                <p:cNvSpPr>
                  <a:spLocks noChangeArrowheads="1"/>
                </p:cNvSpPr>
                <p:nvPr/>
              </p:nvSpPr>
              <p:spPr bwMode="auto">
                <a:xfrm>
                  <a:off x="3380" y="451"/>
                  <a:ext cx="782" cy="461"/>
                </a:xfrm>
                <a:prstGeom prst="rect">
                  <a:avLst/>
                </a:prstGeom>
                <a:grpFill/>
                <a:ln w="9525">
                  <a:noFill/>
                  <a:miter lim="800000"/>
                  <a:headEnd/>
                  <a:tailEnd/>
                </a:ln>
              </p:spPr>
              <p:txBody>
                <a:bodyPr/>
                <a:lstStyle/>
                <a:p>
                  <a:pPr algn="ctr">
                    <a:lnSpc>
                      <a:spcPct val="150000"/>
                    </a:lnSpc>
                    <a:defRPr/>
                  </a:pPr>
                  <a:r>
                    <a:rPr lang="de-DE">
                      <a:solidFill>
                        <a:srgbClr val="002A20"/>
                      </a:solidFill>
                    </a:rPr>
                    <a:t>kpm</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78" name="Rectangle 27"/>
                <p:cNvSpPr>
                  <a:spLocks noChangeArrowheads="1"/>
                </p:cNvSpPr>
                <p:nvPr/>
              </p:nvSpPr>
              <p:spPr bwMode="auto">
                <a:xfrm>
                  <a:off x="3352" y="451"/>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1" name="Group 28"/>
              <p:cNvGrpSpPr>
                <a:grpSpLocks/>
              </p:cNvGrpSpPr>
              <p:nvPr/>
            </p:nvGrpSpPr>
            <p:grpSpPr bwMode="auto">
              <a:xfrm>
                <a:off x="0" y="912"/>
                <a:ext cx="838" cy="461"/>
                <a:chOff x="0" y="912"/>
                <a:chExt cx="838" cy="461"/>
              </a:xfrm>
              <a:grpFill/>
            </p:grpSpPr>
            <p:sp>
              <p:nvSpPr>
                <p:cNvPr id="72775" name="Rectangle 29"/>
                <p:cNvSpPr>
                  <a:spLocks noChangeArrowheads="1"/>
                </p:cNvSpPr>
                <p:nvPr/>
              </p:nvSpPr>
              <p:spPr bwMode="auto">
                <a:xfrm>
                  <a:off x="28" y="912"/>
                  <a:ext cx="782" cy="461"/>
                </a:xfrm>
                <a:prstGeom prst="rect">
                  <a:avLst/>
                </a:prstGeom>
                <a:grpFill/>
                <a:ln w="9525">
                  <a:noFill/>
                  <a:miter lim="800000"/>
                  <a:headEnd/>
                  <a:tailEnd/>
                </a:ln>
              </p:spPr>
              <p:txBody>
                <a:bodyPr bIns="0"/>
                <a:lstStyle/>
                <a:p>
                  <a:pPr algn="ctr">
                    <a:lnSpc>
                      <a:spcPct val="150000"/>
                    </a:lnSpc>
                    <a:defRPr/>
                  </a:pPr>
                  <a:r>
                    <a:rPr lang="de-DE">
                      <a:solidFill>
                        <a:srgbClr val="002A20"/>
                      </a:solidFill>
                    </a:rPr>
                    <a:t>1 kJ</a:t>
                  </a:r>
                  <a:endParaRPr lang="it-IT" sz="1200">
                    <a:solidFill>
                      <a:srgbClr val="002A20"/>
                    </a:solidFill>
                    <a:cs typeface="Arial" pitchFamily="34" charset="0"/>
                  </a:endParaRPr>
                </a:p>
                <a:p>
                  <a:pPr algn="ctr" eaLnBrk="0" hangingPunct="0">
                    <a:lnSpc>
                      <a:spcPct val="150000"/>
                    </a:lnSpc>
                    <a:defRPr/>
                  </a:pPr>
                  <a:endParaRPr lang="it-IT" sz="2400">
                    <a:solidFill>
                      <a:srgbClr val="002A20"/>
                    </a:solidFill>
                  </a:endParaRPr>
                </a:p>
              </p:txBody>
            </p:sp>
            <p:sp>
              <p:nvSpPr>
                <p:cNvPr id="72776" name="Rectangle 30"/>
                <p:cNvSpPr>
                  <a:spLocks noChangeArrowheads="1"/>
                </p:cNvSpPr>
                <p:nvPr/>
              </p:nvSpPr>
              <p:spPr bwMode="auto">
                <a:xfrm>
                  <a:off x="0" y="912"/>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2" name="Group 31"/>
              <p:cNvGrpSpPr>
                <a:grpSpLocks/>
              </p:cNvGrpSpPr>
              <p:nvPr/>
            </p:nvGrpSpPr>
            <p:grpSpPr bwMode="auto">
              <a:xfrm>
                <a:off x="838" y="912"/>
                <a:ext cx="838" cy="461"/>
                <a:chOff x="838" y="912"/>
                <a:chExt cx="838" cy="461"/>
              </a:xfrm>
              <a:grpFill/>
            </p:grpSpPr>
            <p:sp>
              <p:nvSpPr>
                <p:cNvPr id="72773" name="Rectangle 32"/>
                <p:cNvSpPr>
                  <a:spLocks noChangeArrowheads="1"/>
                </p:cNvSpPr>
                <p:nvPr/>
              </p:nvSpPr>
              <p:spPr bwMode="auto">
                <a:xfrm>
                  <a:off x="866" y="912"/>
                  <a:ext cx="782" cy="461"/>
                </a:xfrm>
                <a:prstGeom prst="rect">
                  <a:avLst/>
                </a:prstGeom>
                <a:solidFill>
                  <a:srgbClr val="FFFF99"/>
                </a:solidFill>
                <a:ln w="9525">
                  <a:noFill/>
                  <a:miter lim="800000"/>
                  <a:headEnd/>
                  <a:tailEnd/>
                </a:ln>
              </p:spPr>
              <p:txBody>
                <a:bodyPr/>
                <a:lstStyle/>
                <a:p>
                  <a:pPr algn="ctr">
                    <a:lnSpc>
                      <a:spcPct val="150000"/>
                    </a:lnSpc>
                    <a:defRPr/>
                  </a:pPr>
                  <a:r>
                    <a:rPr lang="de-DE" dirty="0">
                      <a:solidFill>
                        <a:srgbClr val="002A20"/>
                      </a:solidFill>
                    </a:rPr>
                    <a:t>1</a:t>
                  </a:r>
                  <a:endParaRPr lang="it-IT" sz="1200" dirty="0">
                    <a:solidFill>
                      <a:srgbClr val="002A20"/>
                    </a:solidFill>
                  </a:endParaRPr>
                </a:p>
                <a:p>
                  <a:pPr algn="ctr" eaLnBrk="0" hangingPunct="0">
                    <a:lnSpc>
                      <a:spcPct val="150000"/>
                    </a:lnSpc>
                    <a:defRPr/>
                  </a:pPr>
                  <a:endParaRPr lang="it-IT" sz="2400" dirty="0">
                    <a:solidFill>
                      <a:srgbClr val="002A20"/>
                    </a:solidFill>
                  </a:endParaRPr>
                </a:p>
              </p:txBody>
            </p:sp>
            <p:sp>
              <p:nvSpPr>
                <p:cNvPr id="72774" name="Rectangle 33"/>
                <p:cNvSpPr>
                  <a:spLocks noChangeArrowheads="1"/>
                </p:cNvSpPr>
                <p:nvPr/>
              </p:nvSpPr>
              <p:spPr bwMode="auto">
                <a:xfrm>
                  <a:off x="838" y="912"/>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3" name="Group 34"/>
              <p:cNvGrpSpPr>
                <a:grpSpLocks/>
              </p:cNvGrpSpPr>
              <p:nvPr/>
            </p:nvGrpSpPr>
            <p:grpSpPr bwMode="auto">
              <a:xfrm>
                <a:off x="1676" y="912"/>
                <a:ext cx="838" cy="461"/>
                <a:chOff x="1676" y="912"/>
                <a:chExt cx="838" cy="461"/>
              </a:xfrm>
              <a:grpFill/>
            </p:grpSpPr>
            <p:sp>
              <p:nvSpPr>
                <p:cNvPr id="72771" name="Rectangle 35"/>
                <p:cNvSpPr>
                  <a:spLocks noChangeArrowheads="1"/>
                </p:cNvSpPr>
                <p:nvPr/>
              </p:nvSpPr>
              <p:spPr bwMode="auto">
                <a:xfrm>
                  <a:off x="1704" y="912"/>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2,78*10</a:t>
                  </a:r>
                  <a:r>
                    <a:rPr lang="de-DE" baseline="30000">
                      <a:solidFill>
                        <a:srgbClr val="002A20"/>
                      </a:solidFill>
                    </a:rPr>
                    <a:t>-4</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72" name="Rectangle 36"/>
                <p:cNvSpPr>
                  <a:spLocks noChangeArrowheads="1"/>
                </p:cNvSpPr>
                <p:nvPr/>
              </p:nvSpPr>
              <p:spPr bwMode="auto">
                <a:xfrm>
                  <a:off x="1676" y="912"/>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4" name="Group 37"/>
              <p:cNvGrpSpPr>
                <a:grpSpLocks/>
              </p:cNvGrpSpPr>
              <p:nvPr/>
            </p:nvGrpSpPr>
            <p:grpSpPr bwMode="auto">
              <a:xfrm>
                <a:off x="2514" y="912"/>
                <a:ext cx="838" cy="461"/>
                <a:chOff x="2514" y="912"/>
                <a:chExt cx="838" cy="461"/>
              </a:xfrm>
              <a:grpFill/>
            </p:grpSpPr>
            <p:sp>
              <p:nvSpPr>
                <p:cNvPr id="72769" name="Rectangle 38"/>
                <p:cNvSpPr>
                  <a:spLocks noChangeArrowheads="1"/>
                </p:cNvSpPr>
                <p:nvPr/>
              </p:nvSpPr>
              <p:spPr bwMode="auto">
                <a:xfrm>
                  <a:off x="2542" y="912"/>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0,24</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70" name="Rectangle 39"/>
                <p:cNvSpPr>
                  <a:spLocks noChangeArrowheads="1"/>
                </p:cNvSpPr>
                <p:nvPr/>
              </p:nvSpPr>
              <p:spPr bwMode="auto">
                <a:xfrm>
                  <a:off x="2514" y="912"/>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5" name="Group 40"/>
              <p:cNvGrpSpPr>
                <a:grpSpLocks/>
              </p:cNvGrpSpPr>
              <p:nvPr/>
            </p:nvGrpSpPr>
            <p:grpSpPr bwMode="auto">
              <a:xfrm>
                <a:off x="3352" y="912"/>
                <a:ext cx="838" cy="461"/>
                <a:chOff x="3352" y="912"/>
                <a:chExt cx="838" cy="461"/>
              </a:xfrm>
              <a:grpFill/>
            </p:grpSpPr>
            <p:sp>
              <p:nvSpPr>
                <p:cNvPr id="72767" name="Rectangle 41"/>
                <p:cNvSpPr>
                  <a:spLocks noChangeArrowheads="1"/>
                </p:cNvSpPr>
                <p:nvPr/>
              </p:nvSpPr>
              <p:spPr bwMode="auto">
                <a:xfrm>
                  <a:off x="3380" y="912"/>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1.020</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68" name="Rectangle 42"/>
                <p:cNvSpPr>
                  <a:spLocks noChangeArrowheads="1"/>
                </p:cNvSpPr>
                <p:nvPr/>
              </p:nvSpPr>
              <p:spPr bwMode="auto">
                <a:xfrm>
                  <a:off x="3352" y="912"/>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6" name="Group 43"/>
              <p:cNvGrpSpPr>
                <a:grpSpLocks/>
              </p:cNvGrpSpPr>
              <p:nvPr/>
            </p:nvGrpSpPr>
            <p:grpSpPr bwMode="auto">
              <a:xfrm>
                <a:off x="0" y="1373"/>
                <a:ext cx="838" cy="461"/>
                <a:chOff x="0" y="1373"/>
                <a:chExt cx="838" cy="461"/>
              </a:xfrm>
              <a:grpFill/>
            </p:grpSpPr>
            <p:sp>
              <p:nvSpPr>
                <p:cNvPr id="72765" name="Rectangle 44"/>
                <p:cNvSpPr>
                  <a:spLocks noChangeArrowheads="1"/>
                </p:cNvSpPr>
                <p:nvPr/>
              </p:nvSpPr>
              <p:spPr bwMode="auto">
                <a:xfrm>
                  <a:off x="28" y="1373"/>
                  <a:ext cx="782" cy="461"/>
                </a:xfrm>
                <a:prstGeom prst="rect">
                  <a:avLst/>
                </a:prstGeom>
                <a:grpFill/>
                <a:ln w="9525">
                  <a:noFill/>
                  <a:miter lim="800000"/>
                  <a:headEnd/>
                  <a:tailEnd/>
                </a:ln>
              </p:spPr>
              <p:txBody>
                <a:bodyPr/>
                <a:lstStyle/>
                <a:p>
                  <a:pPr algn="ctr">
                    <a:lnSpc>
                      <a:spcPct val="150000"/>
                    </a:lnSpc>
                    <a:defRPr/>
                  </a:pPr>
                  <a:r>
                    <a:rPr lang="de-DE">
                      <a:solidFill>
                        <a:srgbClr val="002A20"/>
                      </a:solidFill>
                    </a:rPr>
                    <a:t>1 kWh</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66" name="Rectangle 45"/>
                <p:cNvSpPr>
                  <a:spLocks noChangeArrowheads="1"/>
                </p:cNvSpPr>
                <p:nvPr/>
              </p:nvSpPr>
              <p:spPr bwMode="auto">
                <a:xfrm>
                  <a:off x="0" y="1373"/>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7" name="Group 46"/>
              <p:cNvGrpSpPr>
                <a:grpSpLocks/>
              </p:cNvGrpSpPr>
              <p:nvPr/>
            </p:nvGrpSpPr>
            <p:grpSpPr bwMode="auto">
              <a:xfrm>
                <a:off x="838" y="1373"/>
                <a:ext cx="838" cy="461"/>
                <a:chOff x="838" y="1373"/>
                <a:chExt cx="838" cy="461"/>
              </a:xfrm>
              <a:grpFill/>
            </p:grpSpPr>
            <p:sp>
              <p:nvSpPr>
                <p:cNvPr id="72763" name="Rectangle 47"/>
                <p:cNvSpPr>
                  <a:spLocks noChangeArrowheads="1"/>
                </p:cNvSpPr>
                <p:nvPr/>
              </p:nvSpPr>
              <p:spPr bwMode="auto">
                <a:xfrm>
                  <a:off x="866" y="1373"/>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3.600</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64" name="Rectangle 48"/>
                <p:cNvSpPr>
                  <a:spLocks noChangeArrowheads="1"/>
                </p:cNvSpPr>
                <p:nvPr/>
              </p:nvSpPr>
              <p:spPr bwMode="auto">
                <a:xfrm>
                  <a:off x="838" y="1373"/>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8" name="Group 49"/>
              <p:cNvGrpSpPr>
                <a:grpSpLocks/>
              </p:cNvGrpSpPr>
              <p:nvPr/>
            </p:nvGrpSpPr>
            <p:grpSpPr bwMode="auto">
              <a:xfrm>
                <a:off x="1676" y="1373"/>
                <a:ext cx="838" cy="461"/>
                <a:chOff x="1676" y="1373"/>
                <a:chExt cx="838" cy="461"/>
              </a:xfrm>
              <a:grpFill/>
            </p:grpSpPr>
            <p:sp>
              <p:nvSpPr>
                <p:cNvPr id="72761" name="Rectangle 50"/>
                <p:cNvSpPr>
                  <a:spLocks noChangeArrowheads="1"/>
                </p:cNvSpPr>
                <p:nvPr/>
              </p:nvSpPr>
              <p:spPr bwMode="auto">
                <a:xfrm>
                  <a:off x="1704" y="1373"/>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1</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62" name="Rectangle 51"/>
                <p:cNvSpPr>
                  <a:spLocks noChangeArrowheads="1"/>
                </p:cNvSpPr>
                <p:nvPr/>
              </p:nvSpPr>
              <p:spPr bwMode="auto">
                <a:xfrm>
                  <a:off x="1676" y="1373"/>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19" name="Group 52"/>
              <p:cNvGrpSpPr>
                <a:grpSpLocks/>
              </p:cNvGrpSpPr>
              <p:nvPr/>
            </p:nvGrpSpPr>
            <p:grpSpPr bwMode="auto">
              <a:xfrm>
                <a:off x="2514" y="1373"/>
                <a:ext cx="838" cy="461"/>
                <a:chOff x="2514" y="1373"/>
                <a:chExt cx="838" cy="461"/>
              </a:xfrm>
              <a:grpFill/>
            </p:grpSpPr>
            <p:sp>
              <p:nvSpPr>
                <p:cNvPr id="72759" name="Rectangle 53"/>
                <p:cNvSpPr>
                  <a:spLocks noChangeArrowheads="1"/>
                </p:cNvSpPr>
                <p:nvPr/>
              </p:nvSpPr>
              <p:spPr bwMode="auto">
                <a:xfrm>
                  <a:off x="2542" y="1373"/>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860</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60" name="Rectangle 54"/>
                <p:cNvSpPr>
                  <a:spLocks noChangeArrowheads="1"/>
                </p:cNvSpPr>
                <p:nvPr/>
              </p:nvSpPr>
              <p:spPr bwMode="auto">
                <a:xfrm>
                  <a:off x="2514" y="1373"/>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0" name="Group 55"/>
              <p:cNvGrpSpPr>
                <a:grpSpLocks/>
              </p:cNvGrpSpPr>
              <p:nvPr/>
            </p:nvGrpSpPr>
            <p:grpSpPr bwMode="auto">
              <a:xfrm>
                <a:off x="3352" y="1373"/>
                <a:ext cx="838" cy="461"/>
                <a:chOff x="3352" y="1373"/>
                <a:chExt cx="838" cy="461"/>
              </a:xfrm>
              <a:grpFill/>
            </p:grpSpPr>
            <p:sp>
              <p:nvSpPr>
                <p:cNvPr id="72757" name="Rectangle 56"/>
                <p:cNvSpPr>
                  <a:spLocks noChangeArrowheads="1"/>
                </p:cNvSpPr>
                <p:nvPr/>
              </p:nvSpPr>
              <p:spPr bwMode="auto">
                <a:xfrm>
                  <a:off x="3380" y="1373"/>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3,67*10</a:t>
                  </a:r>
                  <a:r>
                    <a:rPr lang="de-DE" baseline="30000">
                      <a:solidFill>
                        <a:srgbClr val="002A20"/>
                      </a:solidFill>
                    </a:rPr>
                    <a:t>5</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58" name="Rectangle 57"/>
                <p:cNvSpPr>
                  <a:spLocks noChangeArrowheads="1"/>
                </p:cNvSpPr>
                <p:nvPr/>
              </p:nvSpPr>
              <p:spPr bwMode="auto">
                <a:xfrm>
                  <a:off x="3352" y="1373"/>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1" name="Group 58"/>
              <p:cNvGrpSpPr>
                <a:grpSpLocks/>
              </p:cNvGrpSpPr>
              <p:nvPr/>
            </p:nvGrpSpPr>
            <p:grpSpPr bwMode="auto">
              <a:xfrm>
                <a:off x="0" y="1834"/>
                <a:ext cx="838" cy="461"/>
                <a:chOff x="0" y="1834"/>
                <a:chExt cx="838" cy="461"/>
              </a:xfrm>
              <a:grpFill/>
            </p:grpSpPr>
            <p:sp>
              <p:nvSpPr>
                <p:cNvPr id="72755" name="Rectangle 59"/>
                <p:cNvSpPr>
                  <a:spLocks noChangeArrowheads="1"/>
                </p:cNvSpPr>
                <p:nvPr/>
              </p:nvSpPr>
              <p:spPr bwMode="auto">
                <a:xfrm>
                  <a:off x="28" y="1834"/>
                  <a:ext cx="782" cy="461"/>
                </a:xfrm>
                <a:prstGeom prst="rect">
                  <a:avLst/>
                </a:prstGeom>
                <a:grpFill/>
                <a:ln w="9525">
                  <a:noFill/>
                  <a:miter lim="800000"/>
                  <a:headEnd/>
                  <a:tailEnd/>
                </a:ln>
              </p:spPr>
              <p:txBody>
                <a:bodyPr/>
                <a:lstStyle/>
                <a:p>
                  <a:pPr algn="ctr">
                    <a:lnSpc>
                      <a:spcPct val="150000"/>
                    </a:lnSpc>
                    <a:defRPr/>
                  </a:pPr>
                  <a:r>
                    <a:rPr lang="de-DE">
                      <a:solidFill>
                        <a:srgbClr val="002A20"/>
                      </a:solidFill>
                    </a:rPr>
                    <a:t>1 kcal</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56" name="Rectangle 60"/>
                <p:cNvSpPr>
                  <a:spLocks noChangeArrowheads="1"/>
                </p:cNvSpPr>
                <p:nvPr/>
              </p:nvSpPr>
              <p:spPr bwMode="auto">
                <a:xfrm>
                  <a:off x="0" y="1834"/>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2" name="Group 61"/>
              <p:cNvGrpSpPr>
                <a:grpSpLocks/>
              </p:cNvGrpSpPr>
              <p:nvPr/>
            </p:nvGrpSpPr>
            <p:grpSpPr bwMode="auto">
              <a:xfrm>
                <a:off x="838" y="1834"/>
                <a:ext cx="838" cy="461"/>
                <a:chOff x="838" y="1834"/>
                <a:chExt cx="838" cy="461"/>
              </a:xfrm>
              <a:grpFill/>
            </p:grpSpPr>
            <p:sp>
              <p:nvSpPr>
                <p:cNvPr id="72753" name="Rectangle 62"/>
                <p:cNvSpPr>
                  <a:spLocks noChangeArrowheads="1"/>
                </p:cNvSpPr>
                <p:nvPr/>
              </p:nvSpPr>
              <p:spPr bwMode="auto">
                <a:xfrm>
                  <a:off x="866" y="1834"/>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4,187</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54" name="Rectangle 63"/>
                <p:cNvSpPr>
                  <a:spLocks noChangeArrowheads="1"/>
                </p:cNvSpPr>
                <p:nvPr/>
              </p:nvSpPr>
              <p:spPr bwMode="auto">
                <a:xfrm>
                  <a:off x="838" y="1834"/>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3" name="Group 64"/>
              <p:cNvGrpSpPr>
                <a:grpSpLocks/>
              </p:cNvGrpSpPr>
              <p:nvPr/>
            </p:nvGrpSpPr>
            <p:grpSpPr bwMode="auto">
              <a:xfrm>
                <a:off x="1676" y="1834"/>
                <a:ext cx="838" cy="461"/>
                <a:chOff x="1676" y="1834"/>
                <a:chExt cx="838" cy="461"/>
              </a:xfrm>
              <a:grpFill/>
            </p:grpSpPr>
            <p:sp>
              <p:nvSpPr>
                <p:cNvPr id="72751" name="Rectangle 65"/>
                <p:cNvSpPr>
                  <a:spLocks noChangeArrowheads="1"/>
                </p:cNvSpPr>
                <p:nvPr/>
              </p:nvSpPr>
              <p:spPr bwMode="auto">
                <a:xfrm>
                  <a:off x="1704" y="1834"/>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1,16*10</a:t>
                  </a:r>
                  <a:r>
                    <a:rPr lang="de-DE" baseline="30000">
                      <a:solidFill>
                        <a:srgbClr val="002A20"/>
                      </a:solidFill>
                    </a:rPr>
                    <a:t>-3</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52" name="Rectangle 66"/>
                <p:cNvSpPr>
                  <a:spLocks noChangeArrowheads="1"/>
                </p:cNvSpPr>
                <p:nvPr/>
              </p:nvSpPr>
              <p:spPr bwMode="auto">
                <a:xfrm>
                  <a:off x="1676" y="1834"/>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4" name="Group 67"/>
              <p:cNvGrpSpPr>
                <a:grpSpLocks/>
              </p:cNvGrpSpPr>
              <p:nvPr/>
            </p:nvGrpSpPr>
            <p:grpSpPr bwMode="auto">
              <a:xfrm>
                <a:off x="2514" y="1834"/>
                <a:ext cx="838" cy="461"/>
                <a:chOff x="2514" y="1834"/>
                <a:chExt cx="838" cy="461"/>
              </a:xfrm>
              <a:grpFill/>
            </p:grpSpPr>
            <p:sp>
              <p:nvSpPr>
                <p:cNvPr id="72749" name="Rectangle 68"/>
                <p:cNvSpPr>
                  <a:spLocks noChangeArrowheads="1"/>
                </p:cNvSpPr>
                <p:nvPr/>
              </p:nvSpPr>
              <p:spPr bwMode="auto">
                <a:xfrm>
                  <a:off x="2542" y="1834"/>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1</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50" name="Rectangle 69"/>
                <p:cNvSpPr>
                  <a:spLocks noChangeArrowheads="1"/>
                </p:cNvSpPr>
                <p:nvPr/>
              </p:nvSpPr>
              <p:spPr bwMode="auto">
                <a:xfrm>
                  <a:off x="2514" y="1834"/>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5" name="Group 70"/>
              <p:cNvGrpSpPr>
                <a:grpSpLocks/>
              </p:cNvGrpSpPr>
              <p:nvPr/>
            </p:nvGrpSpPr>
            <p:grpSpPr bwMode="auto">
              <a:xfrm>
                <a:off x="3352" y="1834"/>
                <a:ext cx="838" cy="461"/>
                <a:chOff x="3352" y="1834"/>
                <a:chExt cx="838" cy="461"/>
              </a:xfrm>
              <a:grpFill/>
            </p:grpSpPr>
            <p:sp>
              <p:nvSpPr>
                <p:cNvPr id="72747" name="Rectangle 71"/>
                <p:cNvSpPr>
                  <a:spLocks noChangeArrowheads="1"/>
                </p:cNvSpPr>
                <p:nvPr/>
              </p:nvSpPr>
              <p:spPr bwMode="auto">
                <a:xfrm>
                  <a:off x="3380" y="1834"/>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427</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48" name="Rectangle 72"/>
                <p:cNvSpPr>
                  <a:spLocks noChangeArrowheads="1"/>
                </p:cNvSpPr>
                <p:nvPr/>
              </p:nvSpPr>
              <p:spPr bwMode="auto">
                <a:xfrm>
                  <a:off x="3352" y="1834"/>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6" name="Group 73"/>
              <p:cNvGrpSpPr>
                <a:grpSpLocks/>
              </p:cNvGrpSpPr>
              <p:nvPr/>
            </p:nvGrpSpPr>
            <p:grpSpPr bwMode="auto">
              <a:xfrm>
                <a:off x="0" y="2295"/>
                <a:ext cx="838" cy="461"/>
                <a:chOff x="0" y="2295"/>
                <a:chExt cx="838" cy="461"/>
              </a:xfrm>
              <a:grpFill/>
            </p:grpSpPr>
            <p:sp>
              <p:nvSpPr>
                <p:cNvPr id="72745" name="Rectangle 74"/>
                <p:cNvSpPr>
                  <a:spLocks noChangeArrowheads="1"/>
                </p:cNvSpPr>
                <p:nvPr/>
              </p:nvSpPr>
              <p:spPr bwMode="auto">
                <a:xfrm>
                  <a:off x="28" y="2295"/>
                  <a:ext cx="782" cy="461"/>
                </a:xfrm>
                <a:prstGeom prst="rect">
                  <a:avLst/>
                </a:prstGeom>
                <a:grpFill/>
                <a:ln w="9525">
                  <a:noFill/>
                  <a:miter lim="800000"/>
                  <a:headEnd/>
                  <a:tailEnd/>
                </a:ln>
              </p:spPr>
              <p:txBody>
                <a:bodyPr/>
                <a:lstStyle/>
                <a:p>
                  <a:pPr algn="ctr">
                    <a:lnSpc>
                      <a:spcPct val="150000"/>
                    </a:lnSpc>
                    <a:defRPr/>
                  </a:pPr>
                  <a:r>
                    <a:rPr lang="de-DE">
                      <a:solidFill>
                        <a:srgbClr val="002A20"/>
                      </a:solidFill>
                    </a:rPr>
                    <a:t>1 kpm</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46" name="Rectangle 75"/>
                <p:cNvSpPr>
                  <a:spLocks noChangeArrowheads="1"/>
                </p:cNvSpPr>
                <p:nvPr/>
              </p:nvSpPr>
              <p:spPr bwMode="auto">
                <a:xfrm>
                  <a:off x="0" y="2295"/>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7" name="Group 76"/>
              <p:cNvGrpSpPr>
                <a:grpSpLocks/>
              </p:cNvGrpSpPr>
              <p:nvPr/>
            </p:nvGrpSpPr>
            <p:grpSpPr bwMode="auto">
              <a:xfrm>
                <a:off x="838" y="2295"/>
                <a:ext cx="838" cy="461"/>
                <a:chOff x="838" y="2295"/>
                <a:chExt cx="838" cy="461"/>
              </a:xfrm>
              <a:grpFill/>
            </p:grpSpPr>
            <p:sp>
              <p:nvSpPr>
                <p:cNvPr id="72743" name="Rectangle 77"/>
                <p:cNvSpPr>
                  <a:spLocks noChangeArrowheads="1"/>
                </p:cNvSpPr>
                <p:nvPr/>
              </p:nvSpPr>
              <p:spPr bwMode="auto">
                <a:xfrm>
                  <a:off x="866" y="2295"/>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9,81*10</a:t>
                  </a:r>
                  <a:r>
                    <a:rPr lang="de-DE" baseline="30000">
                      <a:solidFill>
                        <a:srgbClr val="002A20"/>
                      </a:solidFill>
                    </a:rPr>
                    <a:t>-3</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44" name="Rectangle 78"/>
                <p:cNvSpPr>
                  <a:spLocks noChangeArrowheads="1"/>
                </p:cNvSpPr>
                <p:nvPr/>
              </p:nvSpPr>
              <p:spPr bwMode="auto">
                <a:xfrm>
                  <a:off x="838" y="2295"/>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8" name="Group 79"/>
              <p:cNvGrpSpPr>
                <a:grpSpLocks/>
              </p:cNvGrpSpPr>
              <p:nvPr/>
            </p:nvGrpSpPr>
            <p:grpSpPr bwMode="auto">
              <a:xfrm>
                <a:off x="1676" y="2295"/>
                <a:ext cx="838" cy="461"/>
                <a:chOff x="1676" y="2295"/>
                <a:chExt cx="838" cy="461"/>
              </a:xfrm>
              <a:grpFill/>
            </p:grpSpPr>
            <p:sp>
              <p:nvSpPr>
                <p:cNvPr id="72741" name="Rectangle 80"/>
                <p:cNvSpPr>
                  <a:spLocks noChangeArrowheads="1"/>
                </p:cNvSpPr>
                <p:nvPr/>
              </p:nvSpPr>
              <p:spPr bwMode="auto">
                <a:xfrm>
                  <a:off x="1704" y="2295"/>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2,72*10</a:t>
                  </a:r>
                  <a:r>
                    <a:rPr lang="de-DE" baseline="30000">
                      <a:solidFill>
                        <a:srgbClr val="002A20"/>
                      </a:solidFill>
                    </a:rPr>
                    <a:t>-6</a:t>
                  </a:r>
                  <a:endParaRPr lang="it-IT" sz="2400">
                    <a:solidFill>
                      <a:srgbClr val="002A20"/>
                    </a:solidFill>
                  </a:endParaRPr>
                </a:p>
              </p:txBody>
            </p:sp>
            <p:sp>
              <p:nvSpPr>
                <p:cNvPr id="72742" name="Rectangle 81"/>
                <p:cNvSpPr>
                  <a:spLocks noChangeArrowheads="1"/>
                </p:cNvSpPr>
                <p:nvPr/>
              </p:nvSpPr>
              <p:spPr bwMode="auto">
                <a:xfrm>
                  <a:off x="1676" y="2295"/>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29" name="Group 82"/>
              <p:cNvGrpSpPr>
                <a:grpSpLocks/>
              </p:cNvGrpSpPr>
              <p:nvPr/>
            </p:nvGrpSpPr>
            <p:grpSpPr bwMode="auto">
              <a:xfrm>
                <a:off x="2514" y="2295"/>
                <a:ext cx="838" cy="461"/>
                <a:chOff x="2514" y="2295"/>
                <a:chExt cx="838" cy="461"/>
              </a:xfrm>
              <a:grpFill/>
            </p:grpSpPr>
            <p:sp>
              <p:nvSpPr>
                <p:cNvPr id="72739" name="Rectangle 83"/>
                <p:cNvSpPr>
                  <a:spLocks noChangeArrowheads="1"/>
                </p:cNvSpPr>
                <p:nvPr/>
              </p:nvSpPr>
              <p:spPr bwMode="auto">
                <a:xfrm>
                  <a:off x="2542" y="2295"/>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2,34*10</a:t>
                  </a:r>
                  <a:r>
                    <a:rPr lang="de-DE" baseline="30000">
                      <a:solidFill>
                        <a:srgbClr val="002A20"/>
                      </a:solidFill>
                    </a:rPr>
                    <a:t>-3</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40" name="Rectangle 84"/>
                <p:cNvSpPr>
                  <a:spLocks noChangeArrowheads="1"/>
                </p:cNvSpPr>
                <p:nvPr/>
              </p:nvSpPr>
              <p:spPr bwMode="auto">
                <a:xfrm>
                  <a:off x="2514" y="2295"/>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nvGrpSpPr>
              <p:cNvPr id="30" name="Group 85"/>
              <p:cNvGrpSpPr>
                <a:grpSpLocks/>
              </p:cNvGrpSpPr>
              <p:nvPr/>
            </p:nvGrpSpPr>
            <p:grpSpPr bwMode="auto">
              <a:xfrm>
                <a:off x="3352" y="2295"/>
                <a:ext cx="838" cy="461"/>
                <a:chOff x="3352" y="2295"/>
                <a:chExt cx="838" cy="461"/>
              </a:xfrm>
              <a:grpFill/>
            </p:grpSpPr>
            <p:sp>
              <p:nvSpPr>
                <p:cNvPr id="72737" name="Rectangle 86"/>
                <p:cNvSpPr>
                  <a:spLocks noChangeArrowheads="1"/>
                </p:cNvSpPr>
                <p:nvPr/>
              </p:nvSpPr>
              <p:spPr bwMode="auto">
                <a:xfrm>
                  <a:off x="3380" y="2295"/>
                  <a:ext cx="782" cy="461"/>
                </a:xfrm>
                <a:prstGeom prst="rect">
                  <a:avLst/>
                </a:prstGeom>
                <a:solidFill>
                  <a:srgbClr val="FFFF99"/>
                </a:solidFill>
                <a:ln w="9525">
                  <a:noFill/>
                  <a:miter lim="800000"/>
                  <a:headEnd/>
                  <a:tailEnd/>
                </a:ln>
              </p:spPr>
              <p:txBody>
                <a:bodyPr/>
                <a:lstStyle/>
                <a:p>
                  <a:pPr algn="ctr">
                    <a:lnSpc>
                      <a:spcPct val="150000"/>
                    </a:lnSpc>
                    <a:defRPr/>
                  </a:pPr>
                  <a:r>
                    <a:rPr lang="de-DE">
                      <a:solidFill>
                        <a:srgbClr val="002A20"/>
                      </a:solidFill>
                    </a:rPr>
                    <a:t>1</a:t>
                  </a:r>
                  <a:endParaRPr lang="it-IT" sz="1200">
                    <a:solidFill>
                      <a:srgbClr val="002A20"/>
                    </a:solidFill>
                  </a:endParaRPr>
                </a:p>
                <a:p>
                  <a:pPr algn="ctr" eaLnBrk="0" hangingPunct="0">
                    <a:lnSpc>
                      <a:spcPct val="150000"/>
                    </a:lnSpc>
                    <a:defRPr/>
                  </a:pPr>
                  <a:endParaRPr lang="it-IT" sz="2400">
                    <a:solidFill>
                      <a:srgbClr val="002A20"/>
                    </a:solidFill>
                  </a:endParaRPr>
                </a:p>
              </p:txBody>
            </p:sp>
            <p:sp>
              <p:nvSpPr>
                <p:cNvPr id="72738" name="Rectangle 87"/>
                <p:cNvSpPr>
                  <a:spLocks noChangeArrowheads="1"/>
                </p:cNvSpPr>
                <p:nvPr/>
              </p:nvSpPr>
              <p:spPr bwMode="auto">
                <a:xfrm>
                  <a:off x="3352" y="2295"/>
                  <a:ext cx="838" cy="461"/>
                </a:xfrm>
                <a:prstGeom prst="rect">
                  <a:avLst/>
                </a:prstGeom>
                <a:grpFill/>
                <a:ln w="7">
                  <a:solidFill>
                    <a:srgbClr val="A0A0A0"/>
                  </a:solidFill>
                  <a:miter lim="800000"/>
                  <a:headEnd/>
                  <a:tailEnd/>
                </a:ln>
              </p:spPr>
              <p:txBody>
                <a:bodyPr/>
                <a:lstStyle/>
                <a:p>
                  <a:pPr algn="ctr">
                    <a:lnSpc>
                      <a:spcPct val="150000"/>
                    </a:lnSpc>
                    <a:defRPr/>
                  </a:pPr>
                  <a:endParaRPr lang="it-IT">
                    <a:solidFill>
                      <a:srgbClr val="002A20"/>
                    </a:solidFill>
                  </a:endParaRPr>
                </a:p>
              </p:txBody>
            </p:sp>
          </p:grpSp>
        </p:grpSp>
        <p:sp>
          <p:nvSpPr>
            <p:cNvPr id="72710" name="Rectangle 88"/>
            <p:cNvSpPr>
              <a:spLocks noChangeArrowheads="1"/>
            </p:cNvSpPr>
            <p:nvPr/>
          </p:nvSpPr>
          <p:spPr bwMode="auto">
            <a:xfrm>
              <a:off x="-3" y="-3"/>
              <a:ext cx="4196" cy="2762"/>
            </a:xfrm>
            <a:prstGeom prst="rect">
              <a:avLst/>
            </a:prstGeom>
            <a:grpFill/>
            <a:ln w="9525">
              <a:solidFill>
                <a:srgbClr val="A0A0A0"/>
              </a:solidFill>
              <a:miter lim="800000"/>
              <a:headEnd/>
              <a:tailEnd/>
            </a:ln>
          </p:spPr>
          <p:txBody>
            <a:bodyPr/>
            <a:lstStyle/>
            <a:p>
              <a:pPr algn="ctr">
                <a:lnSpc>
                  <a:spcPct val="150000"/>
                </a:lnSpc>
                <a:defRPr/>
              </a:pPr>
              <a:endParaRPr lang="it-IT">
                <a:solidFill>
                  <a:srgbClr val="002A20"/>
                </a:solidFill>
              </a:endParaRPr>
            </a:p>
          </p:txBody>
        </p:sp>
      </p:grpSp>
      <p:sp>
        <p:nvSpPr>
          <p:cNvPr id="86" name="Rettangolo 85"/>
          <p:cNvSpPr/>
          <p:nvPr/>
        </p:nvSpPr>
        <p:spPr>
          <a:xfrm>
            <a:off x="3368824" y="272371"/>
            <a:ext cx="6006773" cy="41549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r>
              <a:rPr lang="it-IT" dirty="0"/>
              <a:t>FATTORI </a:t>
            </a:r>
            <a:r>
              <a:rPr lang="it-IT" dirty="0" err="1"/>
              <a:t>DI</a:t>
            </a:r>
            <a:r>
              <a:rPr lang="it-IT" dirty="0"/>
              <a:t> CONVERSIONE </a:t>
            </a:r>
            <a:r>
              <a:rPr lang="it-IT" dirty="0" smtClean="0"/>
              <a:t>e </a:t>
            </a:r>
            <a:r>
              <a:rPr lang="it-IT" dirty="0"/>
              <a:t>UNITA’ </a:t>
            </a:r>
            <a:r>
              <a:rPr lang="it-IT" dirty="0" err="1"/>
              <a:t>DI</a:t>
            </a:r>
            <a:r>
              <a:rPr lang="it-IT" dirty="0"/>
              <a:t> MISURA</a:t>
            </a:r>
            <a:endParaRPr lang="it-IT"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410" name="Picture 2"/>
          <p:cNvPicPr>
            <a:picLocks noChangeAspect="1" noChangeArrowheads="1"/>
          </p:cNvPicPr>
          <p:nvPr/>
        </p:nvPicPr>
        <p:blipFill>
          <a:blip r:embed="rId3" cstate="print"/>
          <a:srcRect/>
          <a:stretch>
            <a:fillRect/>
          </a:stretch>
        </p:blipFill>
        <p:spPr bwMode="auto">
          <a:xfrm>
            <a:off x="0" y="0"/>
            <a:ext cx="9906000" cy="6858000"/>
          </a:xfrm>
          <a:prstGeom prst="rect">
            <a:avLst/>
          </a:prstGeom>
          <a:noFill/>
          <a:ln w="9525">
            <a:noFill/>
            <a:miter lim="800000"/>
            <a:headEnd/>
            <a:tailEnd/>
          </a:ln>
        </p:spPr>
      </p:pic>
      <p:sp>
        <p:nvSpPr>
          <p:cNvPr id="4" name="Rettangolo 3"/>
          <p:cNvSpPr/>
          <p:nvPr/>
        </p:nvSpPr>
        <p:spPr bwMode="auto">
          <a:xfrm>
            <a:off x="0" y="0"/>
            <a:ext cx="9906000" cy="429309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9721269" y="1411784"/>
            <a:ext cx="184731" cy="383182"/>
          </a:xfrm>
          <a:prstGeom prst="rect">
            <a:avLst/>
          </a:prstGeom>
          <a:noFill/>
          <a:ln w="9525">
            <a:noFill/>
            <a:miter lim="800000"/>
            <a:headEnd/>
            <a:tailEnd/>
          </a:ln>
        </p:spPr>
        <p:txBody>
          <a:bodyPr wrap="none" anchor="ctr">
            <a:spAutoFit/>
          </a:bodyPr>
          <a:lstStyle/>
          <a:p>
            <a:endParaRPr lang="it-IT" sz="1800" b="0">
              <a:latin typeface="Arial" pitchFamily="34" charset="0"/>
            </a:endParaRPr>
          </a:p>
        </p:txBody>
      </p:sp>
      <p:sp>
        <p:nvSpPr>
          <p:cNvPr id="5" name="Rectangle 5"/>
          <p:cNvSpPr>
            <a:spLocks noChangeArrowheads="1"/>
          </p:cNvSpPr>
          <p:nvPr/>
        </p:nvSpPr>
        <p:spPr bwMode="auto">
          <a:xfrm>
            <a:off x="1784648" y="332656"/>
            <a:ext cx="6408712" cy="41549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r>
              <a:rPr lang="it-IT" dirty="0" smtClean="0">
                <a:solidFill>
                  <a:srgbClr val="002060"/>
                </a:solidFill>
                <a:latin typeface="Comic Sans MS" pitchFamily="66" charset="0"/>
                <a:ea typeface="Arial Unicode MS" pitchFamily="34" charset="-128"/>
                <a:cs typeface="Arial Unicode MS" pitchFamily="34" charset="-128"/>
              </a:rPr>
              <a:t>L’INDUSTRIA DELL’EFFICIENZA ENERGETICA</a:t>
            </a:r>
          </a:p>
        </p:txBody>
      </p:sp>
      <p:pic>
        <p:nvPicPr>
          <p:cNvPr id="6" name="Immagine 5" descr="Esco uni cei 11352.jpg"/>
          <p:cNvPicPr>
            <a:picLocks noChangeAspect="1"/>
          </p:cNvPicPr>
          <p:nvPr/>
        </p:nvPicPr>
        <p:blipFill>
          <a:blip r:embed="rId3" cstate="print"/>
          <a:stretch>
            <a:fillRect/>
          </a:stretch>
        </p:blipFill>
        <p:spPr>
          <a:xfrm>
            <a:off x="1064568" y="1124744"/>
            <a:ext cx="7754900" cy="4739081"/>
          </a:xfrm>
          <a:prstGeom prst="rect">
            <a:avLst/>
          </a:prstGeom>
        </p:spPr>
      </p:pic>
      <p:sp>
        <p:nvSpPr>
          <p:cNvPr id="7" name="Rettangolo 6"/>
          <p:cNvSpPr/>
          <p:nvPr/>
        </p:nvSpPr>
        <p:spPr>
          <a:xfrm>
            <a:off x="211392" y="6021288"/>
            <a:ext cx="9442008" cy="415498"/>
          </a:xfrm>
          <a:prstGeom prst="rect">
            <a:avLst/>
          </a:prstGeom>
          <a:solidFill>
            <a:srgbClr val="FFFF00"/>
          </a:solidFill>
          <a:effectLst>
            <a:outerShdw blurRad="50800" dist="38100" dir="2700000" algn="tl" rotWithShape="0">
              <a:prstClr val="black">
                <a:alpha val="40000"/>
              </a:prstClr>
            </a:outerShdw>
          </a:effectLst>
        </p:spPr>
        <p:txBody>
          <a:bodyPr wrap="none">
            <a:spAutoFit/>
          </a:bodyPr>
          <a:lstStyle/>
          <a:p>
            <a:pPr algn="ctr"/>
            <a:r>
              <a:rPr lang="it-IT" b="1" i="1" dirty="0" smtClean="0">
                <a:solidFill>
                  <a:srgbClr val="002060"/>
                </a:solidFill>
                <a:latin typeface="Comic Sans MS" pitchFamily="66" charset="0"/>
                <a:ea typeface="Arial Unicode MS" pitchFamily="34" charset="-128"/>
                <a:cs typeface="Arial Unicode MS" pitchFamily="34" charset="-128"/>
              </a:rPr>
              <a:t>Le società di Energy </a:t>
            </a:r>
            <a:r>
              <a:rPr lang="it-IT" b="1" i="1" dirty="0" err="1" smtClean="0">
                <a:solidFill>
                  <a:srgbClr val="002060"/>
                </a:solidFill>
                <a:latin typeface="Comic Sans MS" pitchFamily="66" charset="0"/>
                <a:ea typeface="Arial Unicode MS" pitchFamily="34" charset="-128"/>
                <a:cs typeface="Arial Unicode MS" pitchFamily="34" charset="-128"/>
              </a:rPr>
              <a:t>Saving</a:t>
            </a:r>
            <a:r>
              <a:rPr lang="it-IT" b="1" i="1" dirty="0" smtClean="0">
                <a:solidFill>
                  <a:srgbClr val="002060"/>
                </a:solidFill>
                <a:latin typeface="Comic Sans MS" pitchFamily="66" charset="0"/>
                <a:ea typeface="Arial Unicode MS" pitchFamily="34" charset="-128"/>
                <a:cs typeface="Arial Unicode MS" pitchFamily="34" charset="-128"/>
              </a:rPr>
              <a:t> (SSE, </a:t>
            </a:r>
            <a:r>
              <a:rPr lang="it-IT" b="1" i="1" dirty="0" err="1" smtClean="0">
                <a:solidFill>
                  <a:srgbClr val="002060"/>
                </a:solidFill>
                <a:latin typeface="Comic Sans MS" pitchFamily="66" charset="0"/>
                <a:ea typeface="Arial Unicode MS" pitchFamily="34" charset="-128"/>
                <a:cs typeface="Arial Unicode MS" pitchFamily="34" charset="-128"/>
              </a:rPr>
              <a:t>ESCo</a:t>
            </a:r>
            <a:r>
              <a:rPr lang="it-IT" b="1" i="1" dirty="0" smtClean="0">
                <a:solidFill>
                  <a:srgbClr val="002060"/>
                </a:solidFill>
                <a:latin typeface="Comic Sans MS" pitchFamily="66" charset="0"/>
                <a:ea typeface="Arial Unicode MS" pitchFamily="34" charset="-128"/>
                <a:cs typeface="Arial Unicode MS" pitchFamily="34" charset="-128"/>
              </a:rPr>
              <a:t>, </a:t>
            </a:r>
            <a:r>
              <a:rPr lang="it-IT" b="1" i="1" dirty="0" err="1" smtClean="0">
                <a:solidFill>
                  <a:srgbClr val="002060"/>
                </a:solidFill>
                <a:latin typeface="Comic Sans MS" pitchFamily="66" charset="0"/>
                <a:ea typeface="Arial Unicode MS" pitchFamily="34" charset="-128"/>
                <a:cs typeface="Arial Unicode MS" pitchFamily="34" charset="-128"/>
              </a:rPr>
              <a:t>ESSCo</a:t>
            </a:r>
            <a:r>
              <a:rPr lang="it-IT" b="1" i="1" dirty="0" smtClean="0">
                <a:solidFill>
                  <a:srgbClr val="002060"/>
                </a:solidFill>
                <a:latin typeface="Comic Sans MS" pitchFamily="66" charset="0"/>
                <a:ea typeface="Arial Unicode MS" pitchFamily="34" charset="-128"/>
                <a:cs typeface="Arial Unicode MS" pitchFamily="34" charset="-128"/>
              </a:rPr>
              <a:t>)  motori dell’industria EE</a:t>
            </a:r>
            <a:endParaRPr lang="it-IT" b="1" i="1" dirty="0">
              <a:solidFill>
                <a:srgbClr val="002060"/>
              </a:solidFill>
              <a:latin typeface="Comic Sans MS" pitchFamily="66" charset="0"/>
              <a:ea typeface="Arial Unicode MS" pitchFamily="34" charset="-128"/>
              <a:cs typeface="Arial Unicode MS" pitchFamily="34" charset="-128"/>
            </a:endParaRPr>
          </a:p>
        </p:txBody>
      </p:sp>
      <p:sp>
        <p:nvSpPr>
          <p:cNvPr id="8" name="CasellaDiTesto 7"/>
          <p:cNvSpPr txBox="1"/>
          <p:nvPr/>
        </p:nvSpPr>
        <p:spPr>
          <a:xfrm>
            <a:off x="7257256" y="4108739"/>
            <a:ext cx="1296144" cy="662874"/>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it-IT" sz="1200" dirty="0" smtClean="0">
                <a:latin typeface="Arial Unicode MS" pitchFamily="34" charset="-128"/>
                <a:ea typeface="Arial Unicode MS" pitchFamily="34" charset="-128"/>
                <a:cs typeface="Arial Unicode MS" pitchFamily="34" charset="-128"/>
              </a:rPr>
              <a:t>IMPRESE ARTIGIANE</a:t>
            </a:r>
          </a:p>
          <a:p>
            <a:pPr algn="ctr"/>
            <a:r>
              <a:rPr lang="it-IT" sz="1200" dirty="0" smtClean="0">
                <a:latin typeface="Arial Unicode MS" pitchFamily="34" charset="-128"/>
                <a:ea typeface="Arial Unicode MS" pitchFamily="34" charset="-128"/>
                <a:cs typeface="Arial Unicode MS" pitchFamily="34" charset="-128"/>
              </a:rPr>
              <a:t>LOCALI</a:t>
            </a:r>
            <a:endParaRPr lang="it-IT" sz="1200" dirty="0">
              <a:latin typeface="Arial Unicode MS" pitchFamily="34" charset="-128"/>
              <a:ea typeface="Arial Unicode MS" pitchFamily="34" charset="-128"/>
              <a:cs typeface="Arial Unicode MS" pitchFamily="34" charset="-128"/>
            </a:endParaRPr>
          </a:p>
        </p:txBody>
      </p:sp>
      <p:sp>
        <p:nvSpPr>
          <p:cNvPr id="9" name="CasellaDiTesto 8"/>
          <p:cNvSpPr txBox="1"/>
          <p:nvPr/>
        </p:nvSpPr>
        <p:spPr>
          <a:xfrm>
            <a:off x="2932003" y="3307977"/>
            <a:ext cx="900000" cy="577081"/>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it-IT" sz="1000" dirty="0" smtClean="0">
                <a:latin typeface="Arial Unicode MS" pitchFamily="34" charset="-128"/>
                <a:ea typeface="Arial Unicode MS" pitchFamily="34" charset="-128"/>
                <a:cs typeface="Arial Unicode MS" pitchFamily="34" charset="-128"/>
              </a:rPr>
              <a:t>IMPRESE ARTIGIANE</a:t>
            </a:r>
          </a:p>
          <a:p>
            <a:pPr algn="ctr"/>
            <a:r>
              <a:rPr lang="it-IT" sz="1000" dirty="0" smtClean="0">
                <a:latin typeface="Arial Unicode MS" pitchFamily="34" charset="-128"/>
                <a:ea typeface="Arial Unicode MS" pitchFamily="34" charset="-128"/>
                <a:cs typeface="Arial Unicode MS" pitchFamily="34" charset="-128"/>
              </a:rPr>
              <a:t>LOCALI</a:t>
            </a:r>
            <a:endParaRPr lang="it-IT" sz="1000" dirty="0">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D:\Radiazione solare e gnomonica\Schermata irraggiamento Sicilia.JPG"/>
          <p:cNvPicPr>
            <a:picLocks noChangeAspect="1" noChangeArrowheads="1"/>
          </p:cNvPicPr>
          <p:nvPr/>
        </p:nvPicPr>
        <p:blipFill>
          <a:blip r:embed="rId3" cstate="print"/>
          <a:srcRect/>
          <a:stretch>
            <a:fillRect/>
          </a:stretch>
        </p:blipFill>
        <p:spPr bwMode="auto">
          <a:xfrm>
            <a:off x="1" y="1"/>
            <a:ext cx="9906000" cy="6791325"/>
          </a:xfrm>
          <a:prstGeom prst="rect">
            <a:avLst/>
          </a:prstGeom>
          <a:noFill/>
          <a:ln w="9525">
            <a:noFill/>
            <a:miter lim="800000"/>
            <a:headEnd/>
            <a:tailEnd/>
          </a:ln>
        </p:spPr>
      </p:pic>
      <p:sp>
        <p:nvSpPr>
          <p:cNvPr id="3" name="Text Box 2"/>
          <p:cNvSpPr txBox="1">
            <a:spLocks noChangeArrowheads="1"/>
          </p:cNvSpPr>
          <p:nvPr/>
        </p:nvSpPr>
        <p:spPr bwMode="auto">
          <a:xfrm>
            <a:off x="3950333" y="31750"/>
            <a:ext cx="2864309" cy="676212"/>
          </a:xfrm>
          <a:prstGeom prst="rect">
            <a:avLst/>
          </a:prstGeom>
          <a:solidFill>
            <a:schemeClr val="bg1"/>
          </a:solidFill>
          <a:ln w="9525">
            <a:noFill/>
            <a:round/>
            <a:headEnd/>
            <a:tailEnd/>
          </a:ln>
          <a:effectLst>
            <a:outerShdw blurRad="50800" dist="38100" dir="2700000" algn="tl" rotWithShape="0">
              <a:prstClr val="black">
                <a:alpha val="40000"/>
              </a:prstClr>
            </a:outerShdw>
          </a:effectLst>
        </p:spPr>
        <p:txBody>
          <a:bodyPr lIns="90000" tIns="46800" rIns="90000" bIns="46800">
            <a:spAutoFit/>
          </a:bodyPr>
          <a:lstStyle/>
          <a:p>
            <a:pPr algn="ctr">
              <a:spcBef>
                <a:spcPts val="0"/>
              </a:spcBef>
              <a:buClr>
                <a:srgbClr val="CCCC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1600" dirty="0" err="1">
                <a:latin typeface="Arial" charset="0"/>
              </a:rPr>
              <a:t>Renewable</a:t>
            </a:r>
            <a:r>
              <a:rPr lang="it-IT" sz="1600" dirty="0">
                <a:latin typeface="Arial" charset="0"/>
              </a:rPr>
              <a:t> </a:t>
            </a:r>
            <a:r>
              <a:rPr lang="it-IT" sz="1600" dirty="0" err="1">
                <a:latin typeface="Arial" charset="0"/>
              </a:rPr>
              <a:t>energy</a:t>
            </a:r>
            <a:r>
              <a:rPr lang="it-IT" sz="1600" dirty="0">
                <a:latin typeface="Arial" charset="0"/>
              </a:rPr>
              <a:t> </a:t>
            </a:r>
            <a:r>
              <a:rPr lang="it-IT" sz="1600" dirty="0" err="1">
                <a:latin typeface="Arial" charset="0"/>
              </a:rPr>
              <a:t>sources</a:t>
            </a:r>
            <a:endParaRPr lang="it-IT" sz="1600" dirty="0">
              <a:latin typeface="Arial" charset="0"/>
            </a:endParaRPr>
          </a:p>
          <a:p>
            <a:pPr algn="ctr">
              <a:spcBef>
                <a:spcPts val="0"/>
              </a:spcBef>
              <a:buClr>
                <a:srgbClr val="CCCC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err="1">
                <a:solidFill>
                  <a:srgbClr val="C00000"/>
                </a:solidFill>
                <a:effectLst>
                  <a:outerShdw blurRad="38100" dist="38100" dir="2700000" algn="tl">
                    <a:srgbClr val="000000">
                      <a:alpha val="43137"/>
                    </a:srgbClr>
                  </a:outerShdw>
                </a:effectLst>
                <a:latin typeface="Arial" charset="0"/>
                <a:cs typeface="Arial Unicode MS" pitchFamily="32" charset="0"/>
              </a:rPr>
              <a:t>Solar</a:t>
            </a:r>
            <a:r>
              <a:rPr lang="it-IT" dirty="0">
                <a:solidFill>
                  <a:srgbClr val="C00000"/>
                </a:solidFill>
                <a:effectLst>
                  <a:outerShdw blurRad="38100" dist="38100" dir="2700000" algn="tl">
                    <a:srgbClr val="000000">
                      <a:alpha val="43137"/>
                    </a:srgbClr>
                  </a:outerShdw>
                </a:effectLst>
                <a:latin typeface="Arial" charset="0"/>
                <a:cs typeface="Arial Unicode MS" pitchFamily="32" charset="0"/>
              </a:rPr>
              <a:t> Energy</a:t>
            </a:r>
            <a:endParaRPr lang="en-GB" dirty="0">
              <a:solidFill>
                <a:srgbClr val="C00000"/>
              </a:solidFill>
              <a:effectLst>
                <a:outerShdw blurRad="38100" dist="38100" dir="2700000" algn="tl">
                  <a:srgbClr val="000000">
                    <a:alpha val="43137"/>
                  </a:srgbClr>
                </a:outerShdw>
              </a:effectLst>
              <a:latin typeface="Arial" charset="0"/>
              <a:cs typeface="Arial Unicode MS" pitchFamily="32"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2889250" y="228600"/>
            <a:ext cx="6521450" cy="533400"/>
          </a:xfrm>
          <a:gradFill rotWithShape="0">
            <a:gsLst>
              <a:gs pos="0">
                <a:srgbClr val="FFFF99"/>
              </a:gs>
              <a:gs pos="100000">
                <a:srgbClr val="C2C274"/>
              </a:gs>
            </a:gsLst>
            <a:lin ang="2700000" scaled="1"/>
          </a:gradFill>
          <a:ln>
            <a:miter lim="800000"/>
            <a:headEnd/>
            <a:tailEnd/>
          </a:ln>
        </p:spPr>
        <p:txBody>
          <a:bodyPr vert="horz" wrap="square" lIns="91440" tIns="45720" rIns="91440" bIns="45720" numCol="1" anchor="t" anchorCtr="0" compatLnSpc="1">
            <a:prstTxWarp prst="textNoShape">
              <a:avLst/>
            </a:prstTxWarp>
          </a:bodyPr>
          <a:lstStyle/>
          <a:p>
            <a:pPr>
              <a:spcBef>
                <a:spcPct val="30000"/>
              </a:spcBef>
              <a:spcAft>
                <a:spcPct val="30000"/>
              </a:spcAft>
            </a:pPr>
            <a:r>
              <a:rPr lang="it-IT" sz="2000" b="1" smtClean="0">
                <a:solidFill>
                  <a:srgbClr val="FF0000"/>
                </a:solidFill>
                <a:latin typeface="Bookman Old Style" pitchFamily="18" charset="0"/>
                <a:cs typeface="Times New Roman" pitchFamily="18" charset="0"/>
              </a:rPr>
              <a:t>MODULI, STRINGHE, CAMPO, IMPIANTO FV</a:t>
            </a:r>
          </a:p>
        </p:txBody>
      </p:sp>
      <p:sp>
        <p:nvSpPr>
          <p:cNvPr id="207875" name="Rectangle 3"/>
          <p:cNvSpPr>
            <a:spLocks noGrp="1" noChangeArrowheads="1"/>
          </p:cNvSpPr>
          <p:nvPr>
            <p:ph type="body" idx="1"/>
          </p:nvPr>
        </p:nvSpPr>
        <p:spPr bwMode="auto">
          <a:xfrm>
            <a:off x="165100" y="838200"/>
            <a:ext cx="6804124" cy="2590800"/>
          </a:xfrm>
          <a:solidFill>
            <a:srgbClr val="FFFFFF"/>
          </a:solidFill>
          <a:ln>
            <a:solidFill>
              <a:schemeClr val="accent1"/>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just">
              <a:lnSpc>
                <a:spcPct val="90000"/>
              </a:lnSpc>
              <a:buClr>
                <a:srgbClr val="FF0000"/>
              </a:buClr>
              <a:buSzPct val="140000"/>
            </a:pPr>
            <a:r>
              <a:rPr lang="it-IT" dirty="0" smtClean="0">
                <a:latin typeface="Book Antiqua" pitchFamily="18" charset="0"/>
                <a:cs typeface="Times New Roman" pitchFamily="18" charset="0"/>
              </a:rPr>
              <a:t>Più moduli, collegati elettricamente in serie in modo da fornire la tensione richiesta, costituiscono una </a:t>
            </a:r>
            <a:r>
              <a:rPr lang="it-IT" b="1" dirty="0" smtClean="0">
                <a:latin typeface="Book Antiqua" pitchFamily="18" charset="0"/>
                <a:cs typeface="Times New Roman" pitchFamily="18" charset="0"/>
              </a:rPr>
              <a:t>stringa</a:t>
            </a:r>
          </a:p>
          <a:p>
            <a:pPr algn="just">
              <a:lnSpc>
                <a:spcPct val="90000"/>
              </a:lnSpc>
              <a:buClr>
                <a:srgbClr val="FF0000"/>
              </a:buClr>
              <a:buSzPct val="140000"/>
            </a:pPr>
            <a:r>
              <a:rPr lang="it-IT" dirty="0" smtClean="0">
                <a:latin typeface="Book Antiqua" pitchFamily="18" charset="0"/>
                <a:cs typeface="Times New Roman" pitchFamily="18" charset="0"/>
              </a:rPr>
              <a:t>Più stringhe collegate, generalmente in parallelo, per fornire la potenza richiesta, costituiscono il </a:t>
            </a:r>
            <a:r>
              <a:rPr lang="it-IT" b="1" dirty="0" smtClean="0">
                <a:latin typeface="Book Antiqua" pitchFamily="18" charset="0"/>
                <a:cs typeface="Times New Roman" pitchFamily="18" charset="0"/>
              </a:rPr>
              <a:t>generatore fotovoltaico</a:t>
            </a:r>
          </a:p>
          <a:p>
            <a:pPr algn="just">
              <a:lnSpc>
                <a:spcPct val="90000"/>
              </a:lnSpc>
              <a:buClr>
                <a:srgbClr val="FF0000"/>
              </a:buClr>
              <a:buSzPct val="140000"/>
            </a:pPr>
            <a:r>
              <a:rPr lang="it-IT" dirty="0" smtClean="0">
                <a:latin typeface="Book Antiqua" pitchFamily="18" charset="0"/>
                <a:cs typeface="Times New Roman" pitchFamily="18" charset="0"/>
              </a:rPr>
              <a:t>Il generatore fotovoltaico, insieme al </a:t>
            </a:r>
            <a:r>
              <a:rPr lang="it-IT" b="1" dirty="0" smtClean="0">
                <a:latin typeface="Book Antiqua" pitchFamily="18" charset="0"/>
                <a:cs typeface="Times New Roman" pitchFamily="18" charset="0"/>
              </a:rPr>
              <a:t>sistema di controllo e condizionamento della potenza</a:t>
            </a:r>
            <a:r>
              <a:rPr lang="it-IT" dirty="0" smtClean="0">
                <a:latin typeface="Book Antiqua" pitchFamily="18" charset="0"/>
                <a:cs typeface="Times New Roman" pitchFamily="18" charset="0"/>
              </a:rPr>
              <a:t> e ad altri dispositivi di </a:t>
            </a:r>
            <a:r>
              <a:rPr lang="it-IT" b="1" dirty="0" smtClean="0">
                <a:latin typeface="Book Antiqua" pitchFamily="18" charset="0"/>
                <a:cs typeface="Times New Roman" pitchFamily="18" charset="0"/>
              </a:rPr>
              <a:t>interfacciamento alla rete</a:t>
            </a:r>
            <a:r>
              <a:rPr lang="it-IT" dirty="0" smtClean="0">
                <a:latin typeface="Book Antiqua" pitchFamily="18" charset="0"/>
                <a:cs typeface="Times New Roman" pitchFamily="18" charset="0"/>
              </a:rPr>
              <a:t> o al sistema di accumulo, costituiscono </a:t>
            </a:r>
            <a:r>
              <a:rPr lang="it-IT" b="1" dirty="0" smtClean="0">
                <a:latin typeface="Book Antiqua" pitchFamily="18" charset="0"/>
                <a:cs typeface="Times New Roman" pitchFamily="18" charset="0"/>
              </a:rPr>
              <a:t>l’impianto fotovoltaico</a:t>
            </a:r>
          </a:p>
        </p:txBody>
      </p:sp>
      <p:pic>
        <p:nvPicPr>
          <p:cNvPr id="207876" name="Picture 4" descr="D:\BETA\energia fotov\immagini\schemacellageneratore p.jpg"/>
          <p:cNvPicPr>
            <a:picLocks noChangeAspect="1" noChangeArrowheads="1"/>
          </p:cNvPicPr>
          <p:nvPr/>
        </p:nvPicPr>
        <p:blipFill>
          <a:blip r:embed="rId3" cstate="print"/>
          <a:srcRect/>
          <a:stretch>
            <a:fillRect/>
          </a:stretch>
        </p:blipFill>
        <p:spPr bwMode="auto">
          <a:xfrm>
            <a:off x="3632200" y="2971801"/>
            <a:ext cx="6108700" cy="3762375"/>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C:\Documents and Settings\Administrator\Desktop\Piedimonte\Image41.jpg"/>
          <p:cNvPicPr>
            <a:picLocks noChangeAspect="1" noChangeArrowheads="1"/>
          </p:cNvPicPr>
          <p:nvPr/>
        </p:nvPicPr>
        <p:blipFill>
          <a:blip r:embed="rId3" cstate="print"/>
          <a:srcRect/>
          <a:stretch>
            <a:fillRect/>
          </a:stretch>
        </p:blipFill>
        <p:spPr bwMode="auto">
          <a:xfrm>
            <a:off x="5026952" y="1371600"/>
            <a:ext cx="4548848" cy="49530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8899" name="Rectangle 4"/>
          <p:cNvSpPr>
            <a:spLocks noChangeArrowheads="1"/>
          </p:cNvSpPr>
          <p:nvPr/>
        </p:nvSpPr>
        <p:spPr bwMode="auto">
          <a:xfrm>
            <a:off x="330200" y="1219200"/>
            <a:ext cx="4292600" cy="52578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txBody>
          <a:bodyPr/>
          <a:lstStyle/>
          <a:p>
            <a:pPr marL="381000" indent="-381000" algn="just">
              <a:spcBef>
                <a:spcPct val="20000"/>
              </a:spcBef>
              <a:buFontTx/>
              <a:buBlip>
                <a:blip r:embed="rId4"/>
              </a:buBlip>
            </a:pPr>
            <a:r>
              <a:rPr lang="it-IT" sz="1600" dirty="0">
                <a:latin typeface="Tahoma" pitchFamily="34" charset="0"/>
              </a:rPr>
              <a:t>i pannelli fotovoltaici integrati nell’edificio producono energia elettrica in corrente continua</a:t>
            </a:r>
          </a:p>
          <a:p>
            <a:pPr marL="381000" indent="-381000" algn="just">
              <a:spcBef>
                <a:spcPct val="20000"/>
              </a:spcBef>
            </a:pPr>
            <a:endParaRPr lang="it-IT" sz="1600" dirty="0">
              <a:latin typeface="Tahoma" pitchFamily="34" charset="0"/>
            </a:endParaRPr>
          </a:p>
          <a:p>
            <a:pPr marL="381000" indent="-381000" algn="just">
              <a:spcBef>
                <a:spcPct val="20000"/>
              </a:spcBef>
              <a:buFontTx/>
              <a:buBlip>
                <a:blip r:embed="rId4"/>
              </a:buBlip>
            </a:pPr>
            <a:r>
              <a:rPr lang="it-IT" sz="1600" dirty="0">
                <a:latin typeface="Tahoma" pitchFamily="34" charset="0"/>
              </a:rPr>
              <a:t>la corrente, da continua, viene trasformata in alternata da un inverter e trasferita ad un contatore</a:t>
            </a:r>
          </a:p>
          <a:p>
            <a:pPr marL="381000" indent="-381000" algn="just">
              <a:spcBef>
                <a:spcPct val="20000"/>
              </a:spcBef>
            </a:pPr>
            <a:endParaRPr lang="it-IT" sz="1600" dirty="0">
              <a:latin typeface="Tahoma" pitchFamily="34" charset="0"/>
            </a:endParaRPr>
          </a:p>
          <a:p>
            <a:pPr marL="381000" indent="-381000" algn="just">
              <a:spcBef>
                <a:spcPct val="20000"/>
              </a:spcBef>
              <a:buFontTx/>
              <a:buBlip>
                <a:blip r:embed="rId4"/>
              </a:buBlip>
            </a:pPr>
            <a:r>
              <a:rPr lang="it-IT" sz="1600" dirty="0">
                <a:latin typeface="Tahoma" pitchFamily="34" charset="0"/>
              </a:rPr>
              <a:t>di questa energia la parte che serve al fabbisogno energetico dell’edificio viene utilizzata, la parte in eccesso viene ceduta alla rete elettrica</a:t>
            </a:r>
          </a:p>
          <a:p>
            <a:pPr marL="381000" indent="-381000" algn="just">
              <a:spcBef>
                <a:spcPct val="20000"/>
              </a:spcBef>
            </a:pPr>
            <a:endParaRPr lang="it-IT" sz="1600" dirty="0">
              <a:latin typeface="Tahoma" pitchFamily="34" charset="0"/>
            </a:endParaRPr>
          </a:p>
          <a:p>
            <a:pPr marL="381000" indent="-381000" algn="just">
              <a:spcBef>
                <a:spcPct val="20000"/>
              </a:spcBef>
              <a:buFontTx/>
              <a:buBlip>
                <a:blip r:embed="rId4"/>
              </a:buBlip>
            </a:pPr>
            <a:r>
              <a:rPr lang="it-IT" sz="1600" dirty="0">
                <a:latin typeface="Tahoma" pitchFamily="34" charset="0"/>
              </a:rPr>
              <a:t>se l’energia elettrica prodotta dall’impianto non è sufficiente a soddisfare il fabbisogno energetico dell’edificio, si prende energia dalla rete.</a:t>
            </a:r>
          </a:p>
        </p:txBody>
      </p:sp>
      <p:sp>
        <p:nvSpPr>
          <p:cNvPr id="389126" name="Rectangle 6"/>
          <p:cNvSpPr>
            <a:spLocks noChangeArrowheads="1"/>
          </p:cNvSpPr>
          <p:nvPr/>
        </p:nvSpPr>
        <p:spPr bwMode="auto">
          <a:xfrm>
            <a:off x="3095625" y="319088"/>
            <a:ext cx="3888450" cy="415498"/>
          </a:xfrm>
          <a:prstGeom prst="rect">
            <a:avLst/>
          </a:prstGeom>
          <a:gradFill rotWithShape="0">
            <a:gsLst>
              <a:gs pos="0">
                <a:srgbClr val="FFFF99"/>
              </a:gs>
              <a:gs pos="100000">
                <a:srgbClr val="FFFF99">
                  <a:gamma/>
                  <a:shade val="66275"/>
                  <a:invGamma/>
                </a:srgbClr>
              </a:gs>
            </a:gsLst>
            <a:lin ang="2700000" scaled="1"/>
          </a:gradFill>
          <a:ln w="9525">
            <a:noFill/>
            <a:miter lim="800000"/>
            <a:headEnd/>
            <a:tailEnd/>
          </a:ln>
          <a:effectLst/>
        </p:spPr>
        <p:txBody>
          <a:bodyPr>
            <a:spAutoFit/>
          </a:bodyPr>
          <a:lstStyle/>
          <a:p>
            <a:pPr algn="ctr">
              <a:defRPr/>
            </a:pPr>
            <a:r>
              <a:rPr lang="it-IT">
                <a:solidFill>
                  <a:srgbClr val="FF0000"/>
                </a:solidFill>
                <a:effectLst>
                  <a:outerShdw blurRad="38100" dist="38100" dir="2700000" algn="tl">
                    <a:srgbClr val="000000"/>
                  </a:outerShdw>
                </a:effectLst>
              </a:rPr>
              <a:t>IL FOTOVOLTAICO</a:t>
            </a:r>
            <a:endParaRPr lang="en-GB">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body" sz="half" idx="1"/>
          </p:nvPr>
        </p:nvSpPr>
        <p:spPr bwMode="auto">
          <a:xfrm>
            <a:off x="344488" y="990600"/>
            <a:ext cx="4581525" cy="5562600"/>
          </a:xfrm>
          <a:solidFill>
            <a:srgbClr val="FFFFFF"/>
          </a:solidFill>
          <a:ln>
            <a:solidFill>
              <a:srgbClr val="000000"/>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190500" indent="-190500">
              <a:lnSpc>
                <a:spcPct val="90000"/>
              </a:lnSpc>
              <a:spcBef>
                <a:spcPct val="50000"/>
              </a:spcBef>
              <a:buClr>
                <a:srgbClr val="FF6600"/>
              </a:buClr>
              <a:buFont typeface="Wingdings" pitchFamily="2" charset="2"/>
              <a:buChar char="§"/>
            </a:pPr>
            <a:r>
              <a:rPr lang="it-IT" sz="1600" dirty="0" smtClean="0">
                <a:cs typeface="Times New Roman" pitchFamily="18" charset="0"/>
              </a:rPr>
              <a:t>Per ottimizzare l</a:t>
            </a:r>
            <a:r>
              <a:rPr lang="it-IT" sz="1600" dirty="0" smtClean="0">
                <a:latin typeface="Tahoma" pitchFamily="34" charset="0"/>
                <a:cs typeface="Times New Roman" pitchFamily="18" charset="0"/>
              </a:rPr>
              <a:t>’</a:t>
            </a:r>
            <a:r>
              <a:rPr lang="it-IT" sz="1600" dirty="0" smtClean="0">
                <a:cs typeface="Times New Roman" pitchFamily="18" charset="0"/>
              </a:rPr>
              <a:t>angolo di tilt su base annuale si sceglie, in genere, un angolo inferiore di circa 10° alla latitudine del sito di installazione, e questo valore tiene conto </a:t>
            </a:r>
            <a:r>
              <a:rPr lang="it-IT" sz="1600" dirty="0" smtClean="0">
                <a:latin typeface="Tahoma" pitchFamily="34" charset="0"/>
                <a:cs typeface="Times New Roman" pitchFamily="18" charset="0"/>
              </a:rPr>
              <a:t>–</a:t>
            </a:r>
            <a:r>
              <a:rPr lang="it-IT" sz="1600" dirty="0" smtClean="0">
                <a:cs typeface="Times New Roman" pitchFamily="18" charset="0"/>
              </a:rPr>
              <a:t> oltre che della variabilit</a:t>
            </a:r>
            <a:r>
              <a:rPr lang="it-IT" sz="1600" dirty="0" smtClean="0">
                <a:latin typeface="Tahoma" pitchFamily="34" charset="0"/>
                <a:cs typeface="Times New Roman" pitchFamily="18" charset="0"/>
              </a:rPr>
              <a:t>à</a:t>
            </a:r>
            <a:r>
              <a:rPr lang="it-IT" sz="1600" dirty="0" smtClean="0">
                <a:cs typeface="Times New Roman" pitchFamily="18" charset="0"/>
              </a:rPr>
              <a:t> stagionale anche della collocazione geografica del sito di installazione</a:t>
            </a:r>
          </a:p>
          <a:p>
            <a:pPr marL="190500" indent="-190500">
              <a:lnSpc>
                <a:spcPct val="90000"/>
              </a:lnSpc>
              <a:spcBef>
                <a:spcPct val="50000"/>
              </a:spcBef>
              <a:buClr>
                <a:srgbClr val="FF6600"/>
              </a:buClr>
              <a:buFont typeface="Wingdings" pitchFamily="2" charset="2"/>
              <a:buChar char="§"/>
            </a:pPr>
            <a:r>
              <a:rPr lang="it-IT" sz="1600" dirty="0" smtClean="0">
                <a:cs typeface="Times New Roman" pitchFamily="18" charset="0"/>
              </a:rPr>
              <a:t>Si </a:t>
            </a:r>
            <a:r>
              <a:rPr lang="it-IT" sz="1600" dirty="0" err="1" smtClean="0">
                <a:cs typeface="Times New Roman" pitchFamily="18" charset="0"/>
              </a:rPr>
              <a:t>puo</a:t>
            </a:r>
            <a:r>
              <a:rPr lang="it-IT" sz="1600" dirty="0" err="1" smtClean="0">
                <a:latin typeface="Tahoma" pitchFamily="34" charset="0"/>
                <a:cs typeface="Times New Roman" pitchFamily="18" charset="0"/>
              </a:rPr>
              <a:t>’</a:t>
            </a:r>
            <a:r>
              <a:rPr lang="it-IT" sz="1600" dirty="0" smtClean="0">
                <a:cs typeface="Times New Roman" pitchFamily="18" charset="0"/>
              </a:rPr>
              <a:t>, quindi, dire che sistemi con azimut pari a 0° (esposti a sud), con tilt pari, all</a:t>
            </a:r>
            <a:r>
              <a:rPr lang="it-IT" sz="1600" dirty="0" smtClean="0">
                <a:latin typeface="Tahoma" pitchFamily="34" charset="0"/>
                <a:cs typeface="Times New Roman" pitchFamily="18" charset="0"/>
              </a:rPr>
              <a:t>’</a:t>
            </a:r>
            <a:r>
              <a:rPr lang="it-IT" sz="1600" dirty="0" smtClean="0">
                <a:cs typeface="Times New Roman" pitchFamily="18" charset="0"/>
              </a:rPr>
              <a:t>incirca alla latitudine del sito meno una decina di gradi, assicurano il massimo rendimento</a:t>
            </a:r>
          </a:p>
          <a:p>
            <a:pPr marL="190500" indent="-190500">
              <a:lnSpc>
                <a:spcPct val="90000"/>
              </a:lnSpc>
              <a:spcBef>
                <a:spcPct val="50000"/>
              </a:spcBef>
              <a:buClr>
                <a:srgbClr val="FF6600"/>
              </a:buClr>
              <a:buFont typeface="Wingdings" pitchFamily="2" charset="2"/>
              <a:buChar char="§"/>
            </a:pPr>
            <a:r>
              <a:rPr lang="it-IT" sz="1600" dirty="0" smtClean="0">
                <a:cs typeface="Times New Roman" pitchFamily="18" charset="0"/>
              </a:rPr>
              <a:t>Sono ammesse tolleranze che non arrecano eccessive penalizzazioni al rendimento del sistema: ad impianti con azimut pari a +/- 30°, e tilt variati di +/- 20° rispetto al tilt ottimale, corrispondono, infatti, rendimenti pari a circa il 90% di quello massimo </a:t>
            </a:r>
          </a:p>
          <a:p>
            <a:pPr marL="190500" indent="-190500">
              <a:lnSpc>
                <a:spcPct val="90000"/>
              </a:lnSpc>
              <a:spcBef>
                <a:spcPct val="50000"/>
              </a:spcBef>
              <a:buClr>
                <a:srgbClr val="FF6600"/>
              </a:buClr>
              <a:buFont typeface="Wingdings" pitchFamily="2" charset="2"/>
              <a:buNone/>
            </a:pPr>
            <a:endParaRPr lang="it-IT" sz="1600" dirty="0" smtClean="0"/>
          </a:p>
          <a:p>
            <a:pPr marL="190500" indent="-190500">
              <a:lnSpc>
                <a:spcPct val="40000"/>
              </a:lnSpc>
              <a:spcBef>
                <a:spcPct val="40000"/>
              </a:spcBef>
              <a:buClr>
                <a:srgbClr val="FF6600"/>
              </a:buClr>
              <a:buFont typeface="Wingdings" pitchFamily="2" charset="2"/>
              <a:buNone/>
            </a:pPr>
            <a:r>
              <a:rPr lang="it-IT" sz="1600" b="1" dirty="0" smtClean="0"/>
              <a:t>UNI 8477</a:t>
            </a:r>
            <a:r>
              <a:rPr lang="it-IT" sz="1600" dirty="0" smtClean="0"/>
              <a:t> parte 1</a:t>
            </a:r>
          </a:p>
          <a:p>
            <a:pPr marL="190500" indent="-190500">
              <a:lnSpc>
                <a:spcPct val="40000"/>
              </a:lnSpc>
              <a:spcBef>
                <a:spcPct val="40000"/>
              </a:spcBef>
              <a:buClr>
                <a:srgbClr val="FF6600"/>
              </a:buClr>
              <a:buFont typeface="Wingdings" pitchFamily="2" charset="2"/>
              <a:buNone/>
            </a:pPr>
            <a:r>
              <a:rPr lang="it-IT" sz="1600" dirty="0" smtClean="0"/>
              <a:t>Calcolo degli apporti in edilizia</a:t>
            </a:r>
          </a:p>
          <a:p>
            <a:pPr marL="190500" indent="-190500">
              <a:lnSpc>
                <a:spcPct val="40000"/>
              </a:lnSpc>
              <a:spcBef>
                <a:spcPct val="40000"/>
              </a:spcBef>
              <a:buClr>
                <a:srgbClr val="FF6600"/>
              </a:buClr>
              <a:buFont typeface="Wingdings" pitchFamily="2" charset="2"/>
              <a:buNone/>
            </a:pPr>
            <a:r>
              <a:rPr lang="it-IT" sz="1600" dirty="0" smtClean="0"/>
              <a:t>Valutazione dell</a:t>
            </a:r>
            <a:r>
              <a:rPr lang="it-IT" sz="1600" dirty="0" smtClean="0">
                <a:latin typeface="Tahoma" pitchFamily="34" charset="0"/>
              </a:rPr>
              <a:t>’</a:t>
            </a:r>
            <a:r>
              <a:rPr lang="it-IT" sz="1600" dirty="0" smtClean="0"/>
              <a:t>energia raggiante ricevuta</a:t>
            </a:r>
          </a:p>
        </p:txBody>
      </p:sp>
      <p:pic>
        <p:nvPicPr>
          <p:cNvPr id="209923" name="Picture 3" descr="C:\Documents and Settings\Administrator\Desktop\immagini report\casetta az e tilt.jpg"/>
          <p:cNvPicPr>
            <a:picLocks noChangeAspect="1" noChangeArrowheads="1"/>
          </p:cNvPicPr>
          <p:nvPr/>
        </p:nvPicPr>
        <p:blipFill>
          <a:blip r:embed="rId3" cstate="print"/>
          <a:srcRect/>
          <a:stretch>
            <a:fillRect/>
          </a:stretch>
        </p:blipFill>
        <p:spPr bwMode="auto">
          <a:xfrm>
            <a:off x="5076825" y="1905000"/>
            <a:ext cx="4746625" cy="30353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9924" name="Rectangle 4"/>
          <p:cNvSpPr>
            <a:spLocks noChangeArrowheads="1"/>
          </p:cNvSpPr>
          <p:nvPr/>
        </p:nvSpPr>
        <p:spPr bwMode="auto">
          <a:xfrm>
            <a:off x="1444625" y="228600"/>
            <a:ext cx="7181850" cy="500063"/>
          </a:xfrm>
          <a:prstGeom prst="rect">
            <a:avLst/>
          </a:prstGeom>
          <a:gradFill rotWithShape="0">
            <a:gsLst>
              <a:gs pos="0">
                <a:srgbClr val="FFFF99"/>
              </a:gs>
              <a:gs pos="100000">
                <a:srgbClr val="A9A965"/>
              </a:gs>
            </a:gsLst>
            <a:lin ang="2700000" scaled="1"/>
          </a:gradFill>
          <a:ln w="9525">
            <a:solidFill>
              <a:srgbClr val="000000"/>
            </a:solidFill>
            <a:miter lim="800000"/>
            <a:headEnd/>
            <a:tailEnd/>
          </a:ln>
        </p:spPr>
        <p:txBody>
          <a:bodyPr/>
          <a:lstStyle/>
          <a:p>
            <a:pPr algn="ctr"/>
            <a:r>
              <a:rPr lang="it-IT" b="0">
                <a:solidFill>
                  <a:srgbClr val="800000"/>
                </a:solidFill>
              </a:rPr>
              <a:t>COLLETTORI SOLARI: IL POSIZIONAMENTO</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4294967295"/>
          </p:nvPr>
        </p:nvSpPr>
        <p:spPr bwMode="auto">
          <a:xfrm>
            <a:off x="0" y="0"/>
            <a:ext cx="9906000" cy="6858000"/>
          </a:xfrm>
          <a:prstGeom prst="rect">
            <a:avLst/>
          </a:prstGeom>
          <a:gradFill rotWithShape="0">
            <a:gsLst>
              <a:gs pos="0">
                <a:srgbClr val="FFFF99"/>
              </a:gs>
              <a:gs pos="100000">
                <a:srgbClr val="DBDB83"/>
              </a:gs>
            </a:gsLst>
            <a:lin ang="2700000" scaled="1"/>
          </a:gradFill>
          <a:ln w="50800">
            <a:solidFill>
              <a:srgbClr val="FFFF99"/>
            </a:solidFill>
            <a:miter lim="800000"/>
            <a:headEnd/>
            <a:tailEnd/>
          </a:ln>
        </p:spPr>
        <p:txBody>
          <a:bodyPr/>
          <a:lstStyle/>
          <a:p>
            <a:pPr marL="90488" indent="0" algn="ctr">
              <a:lnSpc>
                <a:spcPct val="110000"/>
              </a:lnSpc>
              <a:buClr>
                <a:srgbClr val="FF0000"/>
              </a:buClr>
              <a:buSzPct val="200000"/>
              <a:buFontTx/>
              <a:buNone/>
              <a:defRPr/>
            </a:pPr>
            <a:endParaRPr lang="it-IT" sz="800" b="1" dirty="0" smtClean="0">
              <a:latin typeface="Bookman Old Style" pitchFamily="18" charset="0"/>
              <a:cs typeface="Times New Roman" pitchFamily="18" charset="0"/>
            </a:endParaRPr>
          </a:p>
          <a:p>
            <a:pPr marL="90488" indent="0" algn="ctr">
              <a:lnSpc>
                <a:spcPct val="110000"/>
              </a:lnSpc>
              <a:buClr>
                <a:srgbClr val="FF0000"/>
              </a:buClr>
              <a:buSzPct val="200000"/>
              <a:buFontTx/>
              <a:buNone/>
              <a:defRPr/>
            </a:pPr>
            <a:endParaRPr lang="it-IT" sz="1000" b="1" dirty="0" smtClean="0">
              <a:latin typeface="Bookman Old Style" pitchFamily="18" charset="0"/>
              <a:cs typeface="Times New Roman" pitchFamily="18" charset="0"/>
            </a:endParaRPr>
          </a:p>
          <a:p>
            <a:pPr marL="90488" indent="0" algn="ctr">
              <a:lnSpc>
                <a:spcPct val="110000"/>
              </a:lnSpc>
              <a:buClr>
                <a:srgbClr val="FF0000"/>
              </a:buClr>
              <a:buSzPct val="200000"/>
              <a:buFontTx/>
              <a:buNone/>
              <a:defRPr/>
            </a:pPr>
            <a:endParaRPr lang="it-IT" sz="1000" b="1" dirty="0" smtClean="0">
              <a:latin typeface="Bookman Old Style" pitchFamily="18" charset="0"/>
              <a:cs typeface="Times New Roman" pitchFamily="18" charset="0"/>
            </a:endParaRPr>
          </a:p>
          <a:p>
            <a:pPr marL="90488" indent="0" algn="ctr">
              <a:lnSpc>
                <a:spcPct val="110000"/>
              </a:lnSpc>
              <a:buClr>
                <a:srgbClr val="FF0000"/>
              </a:buClr>
              <a:buSzPct val="200000"/>
              <a:buFontTx/>
              <a:buNone/>
              <a:defRPr/>
            </a:pPr>
            <a:endParaRPr lang="it-IT" sz="1000" b="1" dirty="0" smtClean="0">
              <a:latin typeface="Bookman Old Style" pitchFamily="18" charset="0"/>
              <a:cs typeface="Times New Roman" pitchFamily="18" charset="0"/>
            </a:endParaRPr>
          </a:p>
          <a:p>
            <a:pPr marL="90488" indent="0" algn="just">
              <a:lnSpc>
                <a:spcPct val="110000"/>
              </a:lnSpc>
              <a:buClr>
                <a:srgbClr val="FF0000"/>
              </a:buClr>
              <a:buSzPct val="200000"/>
              <a:buFontTx/>
              <a:buNone/>
              <a:defRPr/>
            </a:pPr>
            <a:r>
              <a:rPr lang="it-IT" sz="2000" b="1" dirty="0" smtClean="0">
                <a:latin typeface="Bookman Old Style" pitchFamily="18" charset="0"/>
                <a:cs typeface="Times New Roman" pitchFamily="18" charset="0"/>
              </a:rPr>
              <a:t>1 </a:t>
            </a:r>
            <a:r>
              <a:rPr lang="it-IT" sz="2000" b="1" dirty="0" err="1" smtClean="0">
                <a:latin typeface="Bookman Old Style" pitchFamily="18" charset="0"/>
                <a:cs typeface="Times New Roman" pitchFamily="18" charset="0"/>
              </a:rPr>
              <a:t>kWp</a:t>
            </a:r>
            <a:r>
              <a:rPr lang="it-IT" sz="2000" dirty="0" smtClean="0">
                <a:latin typeface="Bookman Old Style" pitchFamily="18" charset="0"/>
                <a:cs typeface="Times New Roman" pitchFamily="18" charset="0"/>
              </a:rPr>
              <a:t>, </a:t>
            </a:r>
            <a:r>
              <a:rPr lang="it-IT" sz="2000" b="1" dirty="0" smtClean="0">
                <a:latin typeface="Bookman Old Style" pitchFamily="18" charset="0"/>
                <a:cs typeface="Times New Roman" pitchFamily="18" charset="0"/>
              </a:rPr>
              <a:t>installato in Sicilia </a:t>
            </a:r>
            <a:r>
              <a:rPr lang="it-IT" sz="2000" dirty="0" smtClean="0">
                <a:latin typeface="Bookman Old Style" pitchFamily="18" charset="0"/>
                <a:cs typeface="Times New Roman" pitchFamily="18" charset="0"/>
              </a:rPr>
              <a:t>[insolazione media sul piano dei moduli pari a 1900 kWh/(m</a:t>
            </a:r>
            <a:r>
              <a:rPr lang="it-IT" sz="2000" baseline="30000" dirty="0" smtClean="0">
                <a:latin typeface="Bookman Old Style" pitchFamily="18" charset="0"/>
                <a:cs typeface="Times New Roman" pitchFamily="18" charset="0"/>
              </a:rPr>
              <a:t>2 </a:t>
            </a:r>
            <a:r>
              <a:rPr lang="it-IT" sz="2000" dirty="0" smtClean="0">
                <a:latin typeface="Bookman Old Style" pitchFamily="18" charset="0"/>
                <a:cs typeface="Times New Roman" pitchFamily="18" charset="0"/>
              </a:rPr>
              <a:t>anno)], </a:t>
            </a:r>
            <a:r>
              <a:rPr lang="it-IT" sz="2000" b="1" dirty="0" smtClean="0">
                <a:latin typeface="Bookman Old Style" pitchFamily="18" charset="0"/>
                <a:cs typeface="Times New Roman" pitchFamily="18" charset="0"/>
              </a:rPr>
              <a:t>è in grado di produrre ogni anno </a:t>
            </a:r>
            <a:r>
              <a:rPr lang="it-IT" sz="2000" dirty="0" smtClean="0">
                <a:latin typeface="Bookman Old Style" pitchFamily="18" charset="0"/>
                <a:cs typeface="Times New Roman" pitchFamily="18" charset="0"/>
              </a:rPr>
              <a:t>circa </a:t>
            </a:r>
            <a:r>
              <a:rPr lang="it-IT" sz="2000" b="1" dirty="0" smtClean="0">
                <a:latin typeface="Bookman Old Style" pitchFamily="18" charset="0"/>
                <a:cs typeface="Times New Roman" pitchFamily="18" charset="0"/>
              </a:rPr>
              <a:t>1.450 kWh</a:t>
            </a:r>
            <a:r>
              <a:rPr lang="it-IT" sz="2000" dirty="0" smtClean="0">
                <a:latin typeface="Bookman Old Style" pitchFamily="18" charset="0"/>
                <a:cs typeface="Times New Roman" pitchFamily="18" charset="0"/>
              </a:rPr>
              <a:t> di </a:t>
            </a:r>
            <a:r>
              <a:rPr lang="it-IT" sz="2000" b="1" dirty="0" smtClean="0">
                <a:latin typeface="Bookman Old Style" pitchFamily="18" charset="0"/>
                <a:cs typeface="Times New Roman" pitchFamily="18" charset="0"/>
              </a:rPr>
              <a:t>energia elettrica utile effettiva.</a:t>
            </a:r>
            <a:endParaRPr lang="it-IT" sz="2000" dirty="0" smtClean="0">
              <a:latin typeface="Bookman Old Style" pitchFamily="18" charset="0"/>
              <a:cs typeface="Times New Roman" pitchFamily="18" charset="0"/>
            </a:endParaRPr>
          </a:p>
          <a:p>
            <a:pPr marL="90488" indent="0" algn="ctr">
              <a:lnSpc>
                <a:spcPct val="110000"/>
              </a:lnSpc>
              <a:spcBef>
                <a:spcPts val="600"/>
              </a:spcBef>
              <a:buClr>
                <a:srgbClr val="FF0000"/>
              </a:buClr>
              <a:buSzPct val="200000"/>
              <a:buFontTx/>
              <a:buNone/>
              <a:defRPr/>
            </a:pPr>
            <a:r>
              <a:rPr lang="it-IT" sz="2000" dirty="0" smtClean="0">
                <a:latin typeface="Bookman Old Style" pitchFamily="18" charset="0"/>
                <a:cs typeface="Times New Roman" pitchFamily="18" charset="0"/>
              </a:rPr>
              <a:t>Dati per ciascun </a:t>
            </a:r>
            <a:r>
              <a:rPr lang="it-IT" sz="2000" dirty="0" err="1" smtClean="0">
                <a:latin typeface="Bookman Old Style" pitchFamily="18" charset="0"/>
                <a:cs typeface="Times New Roman" pitchFamily="18" charset="0"/>
              </a:rPr>
              <a:t>kWp</a:t>
            </a:r>
            <a:r>
              <a:rPr lang="it-IT" sz="2000" dirty="0" smtClean="0">
                <a:latin typeface="Bookman Old Style" pitchFamily="18" charset="0"/>
                <a:cs typeface="Times New Roman" pitchFamily="18" charset="0"/>
              </a:rPr>
              <a:t> installato:</a:t>
            </a:r>
          </a:p>
          <a:p>
            <a:pPr marL="1436688" indent="0" algn="just">
              <a:lnSpc>
                <a:spcPct val="110000"/>
              </a:lnSpc>
              <a:spcBef>
                <a:spcPts val="600"/>
              </a:spcBef>
              <a:buClr>
                <a:srgbClr val="FF0000"/>
              </a:buClr>
              <a:buSzPct val="200000"/>
              <a:buFontTx/>
              <a:buNone/>
              <a:defRPr/>
            </a:pPr>
            <a:r>
              <a:rPr lang="it-IT" sz="2000" dirty="0" smtClean="0">
                <a:latin typeface="Bookman Old Style" pitchFamily="18" charset="0"/>
                <a:cs typeface="Times New Roman" pitchFamily="18" charset="0"/>
              </a:rPr>
              <a:t>Energia prodotta 	     </a:t>
            </a:r>
            <a:r>
              <a:rPr lang="it-IT" sz="2000" b="1" dirty="0" smtClean="0">
                <a:latin typeface="Bookman Old Style" pitchFamily="18" charset="0"/>
                <a:cs typeface="Times New Roman" pitchFamily="18" charset="0"/>
              </a:rPr>
              <a:t>=	1.450 kWh/anno</a:t>
            </a:r>
          </a:p>
          <a:p>
            <a:pPr marL="1436688" indent="0" algn="just">
              <a:lnSpc>
                <a:spcPct val="110000"/>
              </a:lnSpc>
              <a:spcBef>
                <a:spcPts val="600"/>
              </a:spcBef>
              <a:buClr>
                <a:srgbClr val="FF0000"/>
              </a:buClr>
              <a:buSzPct val="200000"/>
              <a:buFontTx/>
              <a:buNone/>
              <a:defRPr/>
            </a:pPr>
            <a:r>
              <a:rPr lang="it-IT" sz="2000" dirty="0" smtClean="0">
                <a:latin typeface="Bookman Old Style" pitchFamily="18" charset="0"/>
              </a:rPr>
              <a:t>Costo:		     =	</a:t>
            </a:r>
            <a:r>
              <a:rPr lang="it-IT" sz="2000" b="1" dirty="0" smtClean="0">
                <a:latin typeface="Bookman Old Style" pitchFamily="18" charset="0"/>
              </a:rPr>
              <a:t>800-2.200 €</a:t>
            </a:r>
          </a:p>
          <a:p>
            <a:pPr marL="1436688" indent="0" algn="just">
              <a:lnSpc>
                <a:spcPct val="110000"/>
              </a:lnSpc>
              <a:spcBef>
                <a:spcPts val="600"/>
              </a:spcBef>
              <a:buClr>
                <a:srgbClr val="FF0000"/>
              </a:buClr>
              <a:buSzPct val="200000"/>
              <a:buFontTx/>
              <a:buNone/>
              <a:defRPr/>
            </a:pPr>
            <a:r>
              <a:rPr lang="it-IT" sz="2000" dirty="0" smtClean="0">
                <a:latin typeface="Bookman Old Style" pitchFamily="18" charset="0"/>
              </a:rPr>
              <a:t>Ingombro:		     =	</a:t>
            </a:r>
            <a:r>
              <a:rPr lang="it-IT" sz="2000" b="1" dirty="0" smtClean="0">
                <a:latin typeface="Bookman Old Style" pitchFamily="18" charset="0"/>
              </a:rPr>
              <a:t>10 - 15 m</a:t>
            </a:r>
            <a:r>
              <a:rPr lang="it-IT" sz="2000" b="1" baseline="30000" dirty="0" smtClean="0">
                <a:latin typeface="Bookman Old Style" pitchFamily="18" charset="0"/>
              </a:rPr>
              <a:t>2</a:t>
            </a:r>
            <a:endParaRPr lang="it-IT" b="1" dirty="0" smtClean="0">
              <a:latin typeface="Bookman Old Style" pitchFamily="18" charset="0"/>
              <a:cs typeface="Times New Roman" pitchFamily="18" charset="0"/>
            </a:endParaRPr>
          </a:p>
        </p:txBody>
      </p:sp>
      <p:pic>
        <p:nvPicPr>
          <p:cNvPr id="69635" name="Picture 3" descr="C:\Documents and Settings\Administrator\Desktop\Piedimonte\Image41.jpg"/>
          <p:cNvPicPr>
            <a:picLocks noChangeAspect="1" noChangeArrowheads="1"/>
          </p:cNvPicPr>
          <p:nvPr/>
        </p:nvPicPr>
        <p:blipFill>
          <a:blip r:embed="rId3" cstate="print"/>
          <a:srcRect/>
          <a:stretch>
            <a:fillRect/>
          </a:stretch>
        </p:blipFill>
        <p:spPr bwMode="auto">
          <a:xfrm>
            <a:off x="3587485" y="4605339"/>
            <a:ext cx="2003558" cy="2181225"/>
          </a:xfrm>
          <a:prstGeom prst="rect">
            <a:avLst/>
          </a:prstGeom>
          <a:noFill/>
          <a:ln w="3175">
            <a:solidFill>
              <a:srgbClr val="FFFF00"/>
            </a:solidFill>
            <a:miter lim="800000"/>
            <a:headEnd/>
            <a:tailEnd/>
          </a:ln>
        </p:spPr>
      </p:pic>
      <p:sp>
        <p:nvSpPr>
          <p:cNvPr id="4" name="Text Box 2"/>
          <p:cNvSpPr txBox="1">
            <a:spLocks noChangeArrowheads="1"/>
          </p:cNvSpPr>
          <p:nvPr/>
        </p:nvSpPr>
        <p:spPr bwMode="auto">
          <a:xfrm>
            <a:off x="2553874" y="201026"/>
            <a:ext cx="4756944" cy="881909"/>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wrap="square" lIns="90000" tIns="46800" rIns="90000" bIns="46800">
            <a:spAutoFit/>
          </a:bodyPr>
          <a:lstStyle/>
          <a:p>
            <a:pPr algn="ctr">
              <a:spcBef>
                <a:spcPts val="1125"/>
              </a:spcBef>
              <a:buClr>
                <a:srgbClr val="CCCC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rgbClr val="C00000"/>
                </a:solidFill>
                <a:effectLst>
                  <a:outerShdw blurRad="38100" dist="38100" dir="2700000" algn="tl">
                    <a:srgbClr val="000000">
                      <a:alpha val="43137"/>
                    </a:srgbClr>
                  </a:outerShdw>
                </a:effectLst>
                <a:latin typeface="Arial" charset="0"/>
                <a:cs typeface="Arial Unicode MS" pitchFamily="32" charset="0"/>
              </a:rPr>
              <a:t> IL FOTOVOLTAICO</a:t>
            </a:r>
          </a:p>
          <a:p>
            <a:pPr algn="ctr">
              <a:spcBef>
                <a:spcPts val="1125"/>
              </a:spcBef>
              <a:buClr>
                <a:srgbClr val="CCCCFF"/>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rgbClr val="C00000"/>
                </a:solidFill>
                <a:effectLst>
                  <a:outerShdw blurRad="38100" dist="38100" dir="2700000" algn="tl">
                    <a:srgbClr val="000000">
                      <a:alpha val="43137"/>
                    </a:srgbClr>
                  </a:outerShdw>
                </a:effectLst>
                <a:latin typeface="Arial" charset="0"/>
                <a:cs typeface="Arial Unicode MS" pitchFamily="32" charset="0"/>
              </a:rPr>
              <a:t>I </a:t>
            </a:r>
            <a:r>
              <a:rPr lang="en-GB" dirty="0" err="1">
                <a:solidFill>
                  <a:srgbClr val="C00000"/>
                </a:solidFill>
                <a:effectLst>
                  <a:outerShdw blurRad="38100" dist="38100" dir="2700000" algn="tl">
                    <a:srgbClr val="000000">
                      <a:alpha val="43137"/>
                    </a:srgbClr>
                  </a:outerShdw>
                </a:effectLst>
                <a:latin typeface="Arial" charset="0"/>
                <a:cs typeface="Arial Unicode MS" pitchFamily="32" charset="0"/>
              </a:rPr>
              <a:t>numeri</a:t>
            </a:r>
            <a:r>
              <a:rPr lang="en-GB" dirty="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a:solidFill>
                  <a:srgbClr val="C00000"/>
                </a:solidFill>
                <a:effectLst>
                  <a:outerShdw blurRad="38100" dist="38100" dir="2700000" algn="tl">
                    <a:srgbClr val="000000">
                      <a:alpha val="43137"/>
                    </a:srgbClr>
                  </a:outerShdw>
                </a:effectLst>
                <a:latin typeface="Arial" charset="0"/>
                <a:cs typeface="Arial Unicode MS" pitchFamily="32" charset="0"/>
              </a:rPr>
              <a:t>da</a:t>
            </a:r>
            <a:r>
              <a:rPr lang="en-GB" dirty="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a:solidFill>
                  <a:srgbClr val="C00000"/>
                </a:solidFill>
                <a:effectLst>
                  <a:outerShdw blurRad="38100" dist="38100" dir="2700000" algn="tl">
                    <a:srgbClr val="000000">
                      <a:alpha val="43137"/>
                    </a:srgbClr>
                  </a:outerShdw>
                </a:effectLst>
                <a:latin typeface="Arial" charset="0"/>
                <a:cs typeface="Arial Unicode MS" pitchFamily="32" charset="0"/>
              </a:rPr>
              <a:t>ricordare</a:t>
            </a:r>
            <a:endParaRPr lang="en-GB" dirty="0">
              <a:solidFill>
                <a:srgbClr val="C00000"/>
              </a:solidFill>
              <a:effectLst>
                <a:outerShdw blurRad="38100" dist="38100" dir="2700000" algn="tl">
                  <a:srgbClr val="000000">
                    <a:alpha val="43137"/>
                  </a:srgbClr>
                </a:outerShdw>
              </a:effectLst>
              <a:latin typeface="Arial" charset="0"/>
              <a:cs typeface="Arial Unicode MS" pitchFamily="32" charset="0"/>
            </a:endParaRPr>
          </a:p>
        </p:txBody>
      </p:sp>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6" name="Rectangle 8"/>
          <p:cNvSpPr>
            <a:spLocks noChangeArrowheads="1"/>
          </p:cNvSpPr>
          <p:nvPr/>
        </p:nvSpPr>
        <p:spPr bwMode="auto">
          <a:xfrm>
            <a:off x="1017206" y="80482"/>
            <a:ext cx="8112258" cy="900246"/>
          </a:xfrm>
          <a:prstGeom prst="rect">
            <a:avLst/>
          </a:prstGeom>
          <a:gradFill rotWithShape="0">
            <a:gsLst>
              <a:gs pos="0">
                <a:srgbClr val="FFFF99"/>
              </a:gs>
              <a:gs pos="100000">
                <a:srgbClr val="FFFF99">
                  <a:gamma/>
                  <a:shade val="85882"/>
                  <a:invGamma/>
                </a:srgbClr>
              </a:gs>
            </a:gsLst>
            <a:lin ang="2700000" scaled="1"/>
          </a:gra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dirty="0">
                <a:effectLst>
                  <a:outerShdw blurRad="38100" dist="38100" dir="2700000" algn="tl">
                    <a:srgbClr val="FFFFFF"/>
                  </a:outerShdw>
                </a:effectLst>
              </a:rPr>
              <a:t>SOLARE Fotovoltaico </a:t>
            </a:r>
            <a:r>
              <a:rPr lang="it-IT" sz="1600" b="0" dirty="0">
                <a:effectLst>
                  <a:outerShdw blurRad="38100" dist="38100" dir="2700000" algn="tl">
                    <a:srgbClr val="FFFFFF"/>
                  </a:outerShdw>
                </a:effectLst>
              </a:rPr>
              <a:t>(DLgs 28 del 3/</a:t>
            </a:r>
            <a:r>
              <a:rPr lang="it-IT" sz="1600" b="0" dirty="0" err="1">
                <a:effectLst>
                  <a:outerShdw blurRad="38100" dist="38100" dir="2700000" algn="tl">
                    <a:srgbClr val="FFFFFF"/>
                  </a:outerShdw>
                </a:effectLst>
              </a:rPr>
              <a:t>3</a:t>
            </a:r>
            <a:r>
              <a:rPr lang="it-IT" sz="1600" b="0" dirty="0">
                <a:effectLst>
                  <a:outerShdw blurRad="38100" dist="38100" dir="2700000" algn="tl">
                    <a:srgbClr val="FFFFFF"/>
                  </a:outerShdw>
                </a:effectLst>
              </a:rPr>
              <a:t>/2011 recepimento Dir. 2009/28/CE)</a:t>
            </a:r>
          </a:p>
          <a:p>
            <a:pPr algn="ctr">
              <a:defRPr/>
            </a:pPr>
            <a:r>
              <a:rPr lang="it-IT" sz="1400" b="0" i="1" dirty="0">
                <a:effectLst>
                  <a:outerShdw blurRad="38100" dist="38100" dir="2700000" algn="tl">
                    <a:srgbClr val="FFFFFF"/>
                  </a:outerShdw>
                </a:effectLst>
              </a:rPr>
              <a:t>(Art. 11 c.1 – Allegato 3)</a:t>
            </a:r>
          </a:p>
        </p:txBody>
      </p:sp>
      <p:pic>
        <p:nvPicPr>
          <p:cNvPr id="212995" name="Picture 4"/>
          <p:cNvPicPr>
            <a:picLocks noChangeAspect="1" noChangeArrowheads="1"/>
          </p:cNvPicPr>
          <p:nvPr/>
        </p:nvPicPr>
        <p:blipFill>
          <a:blip r:embed="rId3" cstate="print"/>
          <a:srcRect/>
          <a:stretch>
            <a:fillRect/>
          </a:stretch>
        </p:blipFill>
        <p:spPr bwMode="auto">
          <a:xfrm>
            <a:off x="662121" y="1125314"/>
            <a:ext cx="8292835" cy="4679950"/>
          </a:xfrm>
          <a:prstGeom prst="rect">
            <a:avLst/>
          </a:prstGeom>
          <a:noFill/>
          <a:ln w="9525">
            <a:noFill/>
            <a:miter lim="800000"/>
            <a:headEnd/>
            <a:tailEnd/>
          </a:ln>
        </p:spPr>
      </p:pic>
      <p:pic>
        <p:nvPicPr>
          <p:cNvPr id="212996" name="Picture 2"/>
          <p:cNvPicPr>
            <a:picLocks noChangeAspect="1" noChangeArrowheads="1"/>
          </p:cNvPicPr>
          <p:nvPr/>
        </p:nvPicPr>
        <p:blipFill>
          <a:blip r:embed="rId4" cstate="print"/>
          <a:srcRect/>
          <a:stretch>
            <a:fillRect/>
          </a:stretch>
        </p:blipFill>
        <p:spPr bwMode="auto">
          <a:xfrm>
            <a:off x="818621" y="1490664"/>
            <a:ext cx="8112258" cy="4675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40989" y="2019033"/>
            <a:ext cx="9596470" cy="4067267"/>
          </a:xfrm>
          <a:prstGeom prst="rect">
            <a:avLst/>
          </a:prstGeom>
          <a:solidFill>
            <a:schemeClr val="bg1"/>
          </a:solidFill>
          <a:scene3d>
            <a:camera prst="orthographicFront"/>
            <a:lightRig rig="threePt" dir="t"/>
          </a:scene3d>
          <a:sp3d>
            <a:bevelT/>
          </a:sp3d>
        </p:spPr>
        <p:txBody>
          <a:bodyPr>
            <a:spAutoFit/>
          </a:bodyPr>
          <a:lstStyle/>
          <a:p>
            <a:pPr>
              <a:defRPr/>
            </a:pPr>
            <a:r>
              <a:rPr lang="it-IT" dirty="0"/>
              <a:t>In aggiunta all’incentivo, il vantaggio economico derivante dall’utilizzo dell’energia prodotta secondo le seguenti possibilità</a:t>
            </a:r>
            <a:r>
              <a:rPr lang="it-IT" sz="1800" dirty="0"/>
              <a:t>:</a:t>
            </a:r>
          </a:p>
          <a:p>
            <a:pPr>
              <a:defRPr/>
            </a:pPr>
            <a:endParaRPr lang="it-IT" sz="1800" dirty="0"/>
          </a:p>
          <a:p>
            <a:pPr marL="355600" algn="l">
              <a:defRPr/>
            </a:pPr>
            <a:r>
              <a:rPr lang="it-IT" sz="2400" dirty="0">
                <a:solidFill>
                  <a:srgbClr val="C00000"/>
                </a:solidFill>
              </a:rPr>
              <a:t>a) 	Cessione alle rete</a:t>
            </a:r>
          </a:p>
          <a:p>
            <a:pPr marL="355600" algn="l">
              <a:defRPr/>
            </a:pPr>
            <a:endParaRPr lang="it-IT" sz="2400" dirty="0">
              <a:solidFill>
                <a:srgbClr val="C00000"/>
              </a:solidFill>
            </a:endParaRPr>
          </a:p>
          <a:p>
            <a:pPr marL="355600" algn="l">
              <a:defRPr/>
            </a:pPr>
            <a:r>
              <a:rPr lang="it-IT" sz="2400" dirty="0">
                <a:solidFill>
                  <a:srgbClr val="C00000"/>
                </a:solidFill>
              </a:rPr>
              <a:t>b) 	Autoconsumo (parziale o totale)</a:t>
            </a:r>
          </a:p>
          <a:p>
            <a:pPr marL="355600" algn="l">
              <a:defRPr/>
            </a:pPr>
            <a:endParaRPr lang="it-IT" sz="2400" dirty="0">
              <a:solidFill>
                <a:srgbClr val="C00000"/>
              </a:solidFill>
            </a:endParaRPr>
          </a:p>
          <a:p>
            <a:pPr marL="901700" indent="-546100" algn="l">
              <a:buFontTx/>
              <a:buAutoNum type="alphaLcParenR" startAt="3"/>
              <a:defRPr/>
            </a:pPr>
            <a:r>
              <a:rPr lang="it-IT" sz="2400" dirty="0">
                <a:solidFill>
                  <a:srgbClr val="C00000"/>
                </a:solidFill>
              </a:rPr>
              <a:t>Scambio sul posto (ora per impianti fino a 200 kW di potenza DM MSE 18-12-2008 e AEEG 1/09)</a:t>
            </a:r>
          </a:p>
          <a:p>
            <a:pPr marL="901700" indent="-546100" algn="l">
              <a:defRPr/>
            </a:pPr>
            <a:r>
              <a:rPr lang="it-IT" sz="2400" i="1" dirty="0">
                <a:solidFill>
                  <a:srgbClr val="C00000"/>
                </a:solidFill>
              </a:rPr>
              <a:t>	</a:t>
            </a:r>
            <a:r>
              <a:rPr lang="it-IT" i="1" dirty="0">
                <a:solidFill>
                  <a:srgbClr val="C00000"/>
                </a:solidFill>
              </a:rPr>
              <a:t>(dal 2010 per gli impianti fino a 20 kW l’utente può optare per la vendita del surplus non </a:t>
            </a:r>
            <a:r>
              <a:rPr lang="it-IT" i="1" dirty="0" err="1">
                <a:solidFill>
                  <a:srgbClr val="C00000"/>
                </a:solidFill>
              </a:rPr>
              <a:t>autoconsumato</a:t>
            </a:r>
            <a:r>
              <a:rPr lang="it-IT" i="1" dirty="0">
                <a:solidFill>
                  <a:srgbClr val="C00000"/>
                </a:solidFill>
              </a:rPr>
              <a:t>)</a:t>
            </a:r>
          </a:p>
        </p:txBody>
      </p:sp>
      <p:sp>
        <p:nvSpPr>
          <p:cNvPr id="5" name="Rectangle 4"/>
          <p:cNvSpPr>
            <a:spLocks noChangeArrowheads="1"/>
          </p:cNvSpPr>
          <p:nvPr/>
        </p:nvSpPr>
        <p:spPr bwMode="auto">
          <a:xfrm>
            <a:off x="4718193" y="155104"/>
            <a:ext cx="4411271" cy="609600"/>
          </a:xfrm>
          <a:prstGeom prst="rect">
            <a:avLst/>
          </a:prstGeom>
          <a:noFill/>
          <a:ln w="9525">
            <a:noFill/>
            <a:miter lim="800000"/>
            <a:headEnd/>
            <a:tailEnd/>
          </a:ln>
          <a:effectLst>
            <a:innerShdw blurRad="114300">
              <a:prstClr val="black"/>
            </a:innerShdw>
          </a:effectLst>
        </p:spPr>
        <p:txBody>
          <a:bodyPr/>
          <a:lstStyle/>
          <a:p>
            <a:pPr algn="ctr">
              <a:defRPr/>
            </a:pPr>
            <a:endParaRPr lang="it-IT" sz="800" dirty="0">
              <a:solidFill>
                <a:srgbClr val="002060"/>
              </a:solidFill>
            </a:endParaRPr>
          </a:p>
          <a:p>
            <a:pPr algn="ctr">
              <a:defRPr/>
            </a:pPr>
            <a:r>
              <a:rPr lang="it-IT" dirty="0">
                <a:solidFill>
                  <a:srgbClr val="002060"/>
                </a:solidFill>
              </a:rPr>
              <a:t>IL SOLARE FOTOVOLTAICO</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D:\Media\Immagini Fonti rinnovabili\Stagnazione Buscemi.jpg"/>
          <p:cNvPicPr>
            <a:picLocks noChangeAspect="1" noChangeArrowheads="1"/>
          </p:cNvPicPr>
          <p:nvPr/>
        </p:nvPicPr>
        <p:blipFill>
          <a:blip r:embed="rId3" cstate="print"/>
          <a:srcRect/>
          <a:stretch>
            <a:fillRect/>
          </a:stretch>
        </p:blipFill>
        <p:spPr bwMode="auto">
          <a:xfrm>
            <a:off x="0" y="1"/>
            <a:ext cx="9906000" cy="6848475"/>
          </a:xfrm>
          <a:prstGeom prst="rect">
            <a:avLst/>
          </a:prstGeom>
          <a:noFill/>
          <a:ln w="9525">
            <a:noFill/>
            <a:miter lim="800000"/>
            <a:headEnd/>
            <a:tailEnd/>
          </a:ln>
        </p:spPr>
      </p:pic>
      <p:sp>
        <p:nvSpPr>
          <p:cNvPr id="34819" name="Rectangle 3"/>
          <p:cNvSpPr>
            <a:spLocks noChangeArrowheads="1"/>
          </p:cNvSpPr>
          <p:nvPr/>
        </p:nvSpPr>
        <p:spPr bwMode="auto">
          <a:xfrm>
            <a:off x="6604000" y="228601"/>
            <a:ext cx="3054350" cy="609398"/>
          </a:xfrm>
          <a:prstGeom prst="rect">
            <a:avLst/>
          </a:prstGeom>
          <a:gradFill rotWithShape="0">
            <a:gsLst>
              <a:gs pos="0">
                <a:srgbClr val="C2C274"/>
              </a:gs>
              <a:gs pos="50000">
                <a:srgbClr val="FFFF99"/>
              </a:gs>
              <a:gs pos="100000">
                <a:srgbClr val="C2C274"/>
              </a:gs>
            </a:gsLst>
            <a:lin ang="5400000" scaled="1"/>
          </a:grad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it-IT" sz="1600" dirty="0">
                <a:solidFill>
                  <a:srgbClr val="C00000"/>
                </a:solidFill>
              </a:rPr>
              <a:t>Protezione anti stagnazione</a:t>
            </a:r>
          </a:p>
          <a:p>
            <a:pPr algn="ctr">
              <a:defRPr/>
            </a:pPr>
            <a:r>
              <a:rPr lang="it-IT" sz="1600" dirty="0">
                <a:solidFill>
                  <a:srgbClr val="C00000"/>
                </a:solidFill>
              </a:rPr>
              <a:t>- Caltagirone  2006 -</a:t>
            </a:r>
          </a:p>
        </p:txBody>
      </p:sp>
      <p:sp>
        <p:nvSpPr>
          <p:cNvPr id="4" name="Rettangolo 3"/>
          <p:cNvSpPr/>
          <p:nvPr/>
        </p:nvSpPr>
        <p:spPr>
          <a:xfrm>
            <a:off x="-39555" y="5168900"/>
            <a:ext cx="9906001" cy="1739579"/>
          </a:xfrm>
          <a:prstGeom prst="rect">
            <a:avLst/>
          </a:prstGeom>
          <a:solidFill>
            <a:schemeClr val="tx1">
              <a:alpha val="63000"/>
            </a:schemeClr>
          </a:solidFill>
        </p:spPr>
        <p:txBody>
          <a:bodyPr>
            <a:spAutoFit/>
          </a:bodyPr>
          <a:lstStyle/>
          <a:p>
            <a:pPr algn="just">
              <a:defRPr/>
            </a:pPr>
            <a:r>
              <a:rPr lang="it-IT" sz="1400" dirty="0">
                <a:solidFill>
                  <a:srgbClr val="FFFF00"/>
                </a:solidFill>
              </a:rPr>
              <a:t>Gli interventi di installazione di impianti solari termici sono considerati </a:t>
            </a:r>
            <a:r>
              <a:rPr lang="it-IT" sz="1400" dirty="0" err="1">
                <a:solidFill>
                  <a:srgbClr val="FFFF00"/>
                </a:solidFill>
              </a:rPr>
              <a:t>attivita'</a:t>
            </a:r>
            <a:r>
              <a:rPr lang="it-IT" sz="1400" dirty="0">
                <a:solidFill>
                  <a:srgbClr val="FFFF00"/>
                </a:solidFill>
              </a:rPr>
              <a:t> ad edilizia libera e sono realizzati previa comunicazione, anche per via telematica, dell'inizio dei lavori …. nelle seguenti condizioni:</a:t>
            </a:r>
          </a:p>
          <a:p>
            <a:pPr algn="just">
              <a:defRPr/>
            </a:pPr>
            <a:endParaRPr lang="it-IT" sz="500" dirty="0">
              <a:solidFill>
                <a:srgbClr val="FFFF00"/>
              </a:solidFill>
            </a:endParaRPr>
          </a:p>
          <a:p>
            <a:pPr marL="261938" indent="-261938" algn="just">
              <a:defRPr/>
            </a:pPr>
            <a:r>
              <a:rPr lang="it-IT" sz="1400" dirty="0">
                <a:solidFill>
                  <a:srgbClr val="FFFF00"/>
                </a:solidFill>
              </a:rPr>
              <a:t>a) siano installati impianti aderenti o integrati nei tetti di edifici esistenti con la stessa inclinazione e lo stesso orientamento della falda e i cui componenti non modificano la sagoma degli edifici stessi;</a:t>
            </a:r>
          </a:p>
          <a:p>
            <a:pPr marL="261938" indent="-261938" algn="just">
              <a:defRPr/>
            </a:pPr>
            <a:r>
              <a:rPr lang="it-IT" sz="1400" dirty="0">
                <a:solidFill>
                  <a:srgbClr val="FFFF00"/>
                </a:solidFill>
              </a:rPr>
              <a:t>b) la superficie dell'impianto non sia superiore a quella del tetto su cui viene realizzato;</a:t>
            </a:r>
          </a:p>
          <a:p>
            <a:pPr marL="261938" indent="-261938" algn="just">
              <a:defRPr/>
            </a:pPr>
            <a:r>
              <a:rPr lang="it-IT" sz="1400" dirty="0">
                <a:solidFill>
                  <a:srgbClr val="FFFF00"/>
                </a:solidFill>
              </a:rPr>
              <a:t>c) gli interventi non ricadano nel campo di applicazione del codice dei beni culturali e del paesaggio, di cui al decreto legislativo 22 gennaio 2004, n. 42, e successive modificazioni.</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1" name="Group 5"/>
          <p:cNvGraphicFramePr>
            <a:graphicFrameLocks noGrp="1"/>
          </p:cNvGraphicFramePr>
          <p:nvPr/>
        </p:nvGraphicFramePr>
        <p:xfrm>
          <a:off x="495300" y="1916113"/>
          <a:ext cx="8915400" cy="3908532"/>
        </p:xfrm>
        <a:graphic>
          <a:graphicData uri="http://schemas.openxmlformats.org/drawingml/2006/table">
            <a:tbl>
              <a:tblPr/>
              <a:tblGrid>
                <a:gridCol w="1981200"/>
                <a:gridCol w="2063750"/>
                <a:gridCol w="1981200"/>
                <a:gridCol w="2889250"/>
              </a:tblGrid>
              <a:tr h="5215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rgbClr val="C00000"/>
                          </a:solidFill>
                          <a:effectLst/>
                          <a:latin typeface="Arial" charset="0"/>
                        </a:rPr>
                        <a:t>Grandezza</a:t>
                      </a:r>
                    </a:p>
                  </a:txBody>
                  <a:tcPr marL="99060" marR="990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rgbClr val="C00000"/>
                          </a:solidFill>
                          <a:effectLst/>
                          <a:latin typeface="Arial" charset="0"/>
                        </a:rPr>
                        <a:t>Unità SI</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rgbClr val="C00000"/>
                          </a:solidFill>
                          <a:effectLst/>
                          <a:latin typeface="Arial" charset="0"/>
                        </a:rPr>
                        <a:t>Espressione</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rgbClr val="C00000"/>
                          </a:solidFill>
                          <a:effectLst/>
                          <a:latin typeface="Arial" charset="0"/>
                        </a:rPr>
                        <a:t>Altre unità</a:t>
                      </a:r>
                    </a:p>
                  </a:txBody>
                  <a:tcPr marL="99060" marR="990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potenza</a:t>
                      </a:r>
                    </a:p>
                  </a:txBody>
                  <a:tcPr marL="99060" marR="990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W (watt)</a:t>
                      </a:r>
                      <a:endParaRPr kumimoji="0" lang="it-IT" sz="1600" b="1" i="0" u="none" strike="noStrike" cap="none" normalizeH="0" baseline="30000" dirty="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rgbClr val="002A20"/>
                          </a:solidFill>
                          <a:effectLst/>
                          <a:latin typeface="Arial" charset="0"/>
                        </a:rPr>
                        <a:t>1 W = 1 </a:t>
                      </a:r>
                      <a:r>
                        <a:rPr kumimoji="0" lang="it-IT" sz="1600" b="0" i="0" u="none" strike="noStrike" cap="none" normalizeH="0" baseline="0" dirty="0" err="1" smtClean="0">
                          <a:ln>
                            <a:noFill/>
                          </a:ln>
                          <a:solidFill>
                            <a:srgbClr val="002A20"/>
                          </a:solidFill>
                          <a:effectLst/>
                          <a:latin typeface="Arial" charset="0"/>
                        </a:rPr>
                        <a:t>N*m</a:t>
                      </a:r>
                      <a:r>
                        <a:rPr kumimoji="0" lang="it-IT" sz="1600" b="0" i="0" u="none" strike="noStrike" cap="none" normalizeH="0" baseline="0" dirty="0" smtClean="0">
                          <a:ln>
                            <a:noFill/>
                          </a:ln>
                          <a:solidFill>
                            <a:srgbClr val="002A20"/>
                          </a:solidFill>
                          <a:effectLst/>
                          <a:latin typeface="Arial" charset="0"/>
                        </a:rPr>
                        <a:t>/s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rgbClr val="002A20"/>
                          </a:solidFill>
                          <a:effectLst/>
                          <a:latin typeface="Arial" charset="0"/>
                        </a:rPr>
                        <a:t>= 1 J/s</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err="1" smtClean="0">
                          <a:ln>
                            <a:noFill/>
                          </a:ln>
                          <a:solidFill>
                            <a:srgbClr val="002A20"/>
                          </a:solidFill>
                          <a:effectLst/>
                          <a:latin typeface="Arial" charset="0"/>
                        </a:rPr>
                        <a:t>kg</a:t>
                      </a:r>
                      <a:r>
                        <a:rPr kumimoji="0" lang="it-IT" sz="1600" b="0" i="0" u="none" strike="noStrike" cap="none" normalizeH="0" baseline="-25000" dirty="0" err="1" smtClean="0">
                          <a:ln>
                            <a:noFill/>
                          </a:ln>
                          <a:solidFill>
                            <a:srgbClr val="002A20"/>
                          </a:solidFill>
                          <a:effectLst/>
                          <a:latin typeface="Arial" charset="0"/>
                        </a:rPr>
                        <a:t>f</a:t>
                      </a:r>
                      <a:r>
                        <a:rPr kumimoji="0" lang="it-IT" sz="1600" b="0" i="0" u="none" strike="noStrike" cap="none" normalizeH="0" baseline="0" dirty="0" err="1" smtClean="0">
                          <a:ln>
                            <a:noFill/>
                          </a:ln>
                          <a:solidFill>
                            <a:srgbClr val="002A20"/>
                          </a:solidFill>
                          <a:effectLst/>
                          <a:latin typeface="Arial" charset="0"/>
                        </a:rPr>
                        <a:t>*m</a:t>
                      </a:r>
                      <a:r>
                        <a:rPr kumimoji="0" lang="it-IT" sz="1600" b="0" i="0" u="none" strike="noStrike" cap="none" normalizeH="0" baseline="0" dirty="0" smtClean="0">
                          <a:ln>
                            <a:noFill/>
                          </a:ln>
                          <a:solidFill>
                            <a:srgbClr val="002A20"/>
                          </a:solidFill>
                          <a:effectLst/>
                          <a:latin typeface="Arial" charset="0"/>
                        </a:rPr>
                        <a:t>/s, CV, HP</a:t>
                      </a:r>
                    </a:p>
                  </a:txBody>
                  <a:tcPr marL="99060" marR="990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Potere calorifico</a:t>
                      </a:r>
                    </a:p>
                  </a:txBody>
                  <a:tcPr marL="99060" marR="990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J/kg</a:t>
                      </a:r>
                      <a:endParaRPr kumimoji="0" lang="it-IT" sz="1600" b="1" i="0" u="none" strike="noStrike" cap="none" normalizeH="0" baseline="30000" dirty="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rgbClr val="002A20"/>
                          </a:solidFill>
                          <a:effectLst/>
                          <a:latin typeface="Arial" charset="0"/>
                        </a:rPr>
                        <a:t>kcal/kg, J/Sm</a:t>
                      </a:r>
                      <a:r>
                        <a:rPr kumimoji="0" lang="it-IT" sz="1600" b="0" i="0" u="none" strike="noStrike" cap="none" normalizeH="0" baseline="30000" dirty="0" smtClean="0">
                          <a:ln>
                            <a:noFill/>
                          </a:ln>
                          <a:solidFill>
                            <a:srgbClr val="002A20"/>
                          </a:solidFill>
                          <a:effectLst/>
                          <a:latin typeface="Arial" charset="0"/>
                        </a:rPr>
                        <a:t>3</a:t>
                      </a:r>
                      <a:r>
                        <a:rPr kumimoji="0" lang="it-IT" sz="1600" b="0" i="0" u="none" strike="noStrike" cap="none" normalizeH="0" baseline="0" dirty="0" smtClean="0">
                          <a:ln>
                            <a:noFill/>
                          </a:ln>
                          <a:solidFill>
                            <a:srgbClr val="002A20"/>
                          </a:solidFill>
                          <a:effectLst/>
                          <a:latin typeface="Arial" charset="0"/>
                        </a:rPr>
                        <a:t>, kcal/Sm</a:t>
                      </a:r>
                      <a:r>
                        <a:rPr kumimoji="0" lang="it-IT" sz="1600" b="0" i="0" u="none" strike="noStrike" cap="none" normalizeH="0" baseline="30000" dirty="0" smtClean="0">
                          <a:ln>
                            <a:noFill/>
                          </a:ln>
                          <a:solidFill>
                            <a:srgbClr val="002A20"/>
                          </a:solidFill>
                          <a:effectLst/>
                          <a:latin typeface="Arial" charset="0"/>
                        </a:rPr>
                        <a:t>3</a:t>
                      </a:r>
                    </a:p>
                  </a:txBody>
                  <a:tcPr marL="99060" marR="990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Quantità di calore</a:t>
                      </a:r>
                    </a:p>
                  </a:txBody>
                  <a:tcPr marL="99060" marR="990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J</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30000" dirty="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err="1" smtClean="0">
                          <a:ln>
                            <a:noFill/>
                          </a:ln>
                          <a:solidFill>
                            <a:srgbClr val="002A20"/>
                          </a:solidFill>
                          <a:effectLst/>
                          <a:latin typeface="Arial" charset="0"/>
                        </a:rPr>
                        <a:t>cal</a:t>
                      </a:r>
                      <a:r>
                        <a:rPr kumimoji="0" lang="it-IT" sz="1600" b="0" i="0" u="none" strike="noStrike" cap="none" normalizeH="0" baseline="0" dirty="0" smtClean="0">
                          <a:ln>
                            <a:noFill/>
                          </a:ln>
                          <a:solidFill>
                            <a:srgbClr val="002A20"/>
                          </a:solidFill>
                          <a:effectLst/>
                          <a:latin typeface="Arial" charset="0"/>
                        </a:rPr>
                        <a:t>, kcal, </a:t>
                      </a:r>
                      <a:r>
                        <a:rPr kumimoji="0" lang="it-IT" sz="1600" b="0" i="0" u="none" strike="noStrike" cap="none" normalizeH="0" baseline="0" dirty="0" err="1" smtClean="0">
                          <a:ln>
                            <a:noFill/>
                          </a:ln>
                          <a:solidFill>
                            <a:srgbClr val="002A20"/>
                          </a:solidFill>
                          <a:effectLst/>
                          <a:latin typeface="Arial" charset="0"/>
                        </a:rPr>
                        <a:t>Cal</a:t>
                      </a:r>
                      <a:r>
                        <a:rPr kumimoji="0" lang="it-IT" sz="1600" b="0" i="0" u="none" strike="noStrike" cap="none" normalizeH="0" baseline="0" dirty="0" smtClean="0">
                          <a:ln>
                            <a:noFill/>
                          </a:ln>
                          <a:solidFill>
                            <a:srgbClr val="002A20"/>
                          </a:solidFill>
                          <a:effectLst/>
                          <a:latin typeface="Arial" charset="0"/>
                        </a:rPr>
                        <a:t>, frigoria</a:t>
                      </a:r>
                    </a:p>
                  </a:txBody>
                  <a:tcPr marL="99060" marR="990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volume</a:t>
                      </a:r>
                    </a:p>
                  </a:txBody>
                  <a:tcPr marL="99060" marR="990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m</a:t>
                      </a:r>
                      <a:r>
                        <a:rPr kumimoji="0" lang="it-IT" sz="1600" b="1" i="0" u="none" strike="noStrike" cap="none" normalizeH="0" baseline="30000" dirty="0" smtClean="0">
                          <a:ln>
                            <a:noFill/>
                          </a:ln>
                          <a:solidFill>
                            <a:srgbClr val="002A20"/>
                          </a:solidFill>
                          <a:effectLst/>
                          <a:latin typeface="Arial" charset="0"/>
                        </a:rPr>
                        <a:t>3</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rgbClr val="002A20"/>
                          </a:solidFill>
                          <a:effectLst/>
                          <a:latin typeface="Arial" charset="0"/>
                        </a:rPr>
                        <a:t>Litro, ettolitro,ecc.</a:t>
                      </a:r>
                    </a:p>
                  </a:txBody>
                  <a:tcPr marL="99060" marR="990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velocità</a:t>
                      </a:r>
                    </a:p>
                  </a:txBody>
                  <a:tcPr marL="99060" marR="990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m/s</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rgbClr val="002A20"/>
                          </a:solidFill>
                          <a:effectLst/>
                          <a:latin typeface="Arial" charset="0"/>
                        </a:rPr>
                        <a:t>km/h, m/min, nodi</a:t>
                      </a:r>
                    </a:p>
                  </a:txBody>
                  <a:tcPr marL="99060" marR="990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Volume molare</a:t>
                      </a:r>
                    </a:p>
                  </a:txBody>
                  <a:tcPr marL="99060" marR="990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002A20"/>
                          </a:solidFill>
                          <a:effectLst/>
                          <a:latin typeface="Arial" charset="0"/>
                        </a:rPr>
                        <a:t>m</a:t>
                      </a:r>
                      <a:r>
                        <a:rPr kumimoji="0" lang="it-IT" sz="1600" b="1" i="0" u="none" strike="noStrike" cap="none" normalizeH="0" baseline="30000" dirty="0" smtClean="0">
                          <a:ln>
                            <a:noFill/>
                          </a:ln>
                          <a:solidFill>
                            <a:srgbClr val="002A20"/>
                          </a:solidFill>
                          <a:effectLst/>
                          <a:latin typeface="Arial" charset="0"/>
                        </a:rPr>
                        <a:t>3</a:t>
                      </a:r>
                      <a:r>
                        <a:rPr kumimoji="0" lang="it-IT" sz="1600" b="1" i="0" u="none" strike="noStrike" cap="none" normalizeH="0" baseline="0" dirty="0" smtClean="0">
                          <a:ln>
                            <a:noFill/>
                          </a:ln>
                          <a:solidFill>
                            <a:srgbClr val="002A20"/>
                          </a:solidFill>
                          <a:effectLst/>
                          <a:latin typeface="Arial" charset="0"/>
                        </a:rPr>
                        <a:t>/mol</a:t>
                      </a:r>
                      <a:endParaRPr kumimoji="0" lang="it-IT" sz="1600" b="1" i="0" u="none" strike="noStrike" cap="none" normalizeH="0" baseline="30000" dirty="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3000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rgbClr val="002A20"/>
                          </a:solidFill>
                          <a:effectLst/>
                          <a:latin typeface="Arial" charset="0"/>
                        </a:rPr>
                        <a:t>l/mol</a:t>
                      </a:r>
                      <a:endParaRPr kumimoji="0" lang="it-IT" sz="1600" b="0" i="0" u="none" strike="noStrike" cap="none" normalizeH="0" baseline="30000" dirty="0" smtClean="0">
                        <a:ln>
                          <a:noFill/>
                        </a:ln>
                        <a:solidFill>
                          <a:srgbClr val="002A20"/>
                        </a:solidFill>
                        <a:effectLst/>
                        <a:latin typeface="Arial" charset="0"/>
                      </a:endParaRPr>
                    </a:p>
                  </a:txBody>
                  <a:tcPr marL="99060" marR="990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ttangolo 4"/>
          <p:cNvSpPr/>
          <p:nvPr/>
        </p:nvSpPr>
        <p:spPr>
          <a:xfrm>
            <a:off x="3368824" y="272371"/>
            <a:ext cx="6006773" cy="41549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r>
              <a:rPr lang="it-IT" dirty="0"/>
              <a:t>FATTORI </a:t>
            </a:r>
            <a:r>
              <a:rPr lang="it-IT" dirty="0" err="1"/>
              <a:t>DI</a:t>
            </a:r>
            <a:r>
              <a:rPr lang="it-IT" dirty="0"/>
              <a:t> CONVERSIONE </a:t>
            </a:r>
            <a:r>
              <a:rPr lang="it-IT" dirty="0" smtClean="0"/>
              <a:t>e </a:t>
            </a:r>
            <a:r>
              <a:rPr lang="it-IT" dirty="0"/>
              <a:t>UNITA’ </a:t>
            </a:r>
            <a:r>
              <a:rPr lang="it-IT" dirty="0" err="1"/>
              <a:t>DI</a:t>
            </a:r>
            <a:r>
              <a:rPr lang="it-IT" dirty="0"/>
              <a:t> MISURA</a:t>
            </a:r>
            <a:endParaRPr lang="it-IT"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6" name="Rectangle 8"/>
          <p:cNvSpPr>
            <a:spLocks noChangeArrowheads="1"/>
          </p:cNvSpPr>
          <p:nvPr/>
        </p:nvSpPr>
        <p:spPr bwMode="auto">
          <a:xfrm>
            <a:off x="818621" y="188913"/>
            <a:ext cx="8112258" cy="641714"/>
          </a:xfrm>
          <a:prstGeom prst="rect">
            <a:avLst/>
          </a:prstGeom>
          <a:gradFill rotWithShape="0">
            <a:gsLst>
              <a:gs pos="0">
                <a:srgbClr val="FFFF99"/>
              </a:gs>
              <a:gs pos="100000">
                <a:srgbClr val="FFFF99">
                  <a:gamma/>
                  <a:shade val="85882"/>
                  <a:invGamma/>
                </a:srgbClr>
              </a:gs>
            </a:gsLst>
            <a:lin ang="2700000" scaled="1"/>
          </a:gra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dirty="0">
                <a:effectLst>
                  <a:outerShdw blurRad="38100" dist="38100" dir="2700000" algn="tl">
                    <a:srgbClr val="FFFFFF"/>
                  </a:outerShdw>
                </a:effectLst>
              </a:rPr>
              <a:t>SOLARE TERMICO </a:t>
            </a:r>
            <a:r>
              <a:rPr lang="it-IT" sz="1600" b="0" dirty="0">
                <a:effectLst>
                  <a:outerShdw blurRad="38100" dist="38100" dir="2700000" algn="tl">
                    <a:srgbClr val="FFFFFF"/>
                  </a:outerShdw>
                </a:effectLst>
              </a:rPr>
              <a:t>(DLgs 28 del 3/</a:t>
            </a:r>
            <a:r>
              <a:rPr lang="it-IT" sz="1600" b="0" dirty="0" err="1">
                <a:effectLst>
                  <a:outerShdw blurRad="38100" dist="38100" dir="2700000" algn="tl">
                    <a:srgbClr val="FFFFFF"/>
                  </a:outerShdw>
                </a:effectLst>
              </a:rPr>
              <a:t>3</a:t>
            </a:r>
            <a:r>
              <a:rPr lang="it-IT" sz="1600" b="0" dirty="0">
                <a:effectLst>
                  <a:outerShdw blurRad="38100" dist="38100" dir="2700000" algn="tl">
                    <a:srgbClr val="FFFFFF"/>
                  </a:outerShdw>
                </a:effectLst>
              </a:rPr>
              <a:t>/2011 recepimento Dir. 2009/28/CE)</a:t>
            </a:r>
          </a:p>
          <a:p>
            <a:pPr algn="ctr">
              <a:defRPr/>
            </a:pPr>
            <a:r>
              <a:rPr lang="it-IT" sz="1400" b="0" i="1" dirty="0">
                <a:effectLst>
                  <a:outerShdw blurRad="38100" dist="38100" dir="2700000" algn="tl">
                    <a:srgbClr val="FFFFFF"/>
                  </a:outerShdw>
                </a:effectLst>
              </a:rPr>
              <a:t>(Art. 11 c.1 – Allegato 3)</a:t>
            </a:r>
          </a:p>
        </p:txBody>
      </p:sp>
      <p:sp>
        <p:nvSpPr>
          <p:cNvPr id="7" name="Rettangolo 6"/>
          <p:cNvSpPr/>
          <p:nvPr/>
        </p:nvSpPr>
        <p:spPr>
          <a:xfrm>
            <a:off x="818621" y="5746750"/>
            <a:ext cx="8112258" cy="964880"/>
          </a:xfrm>
          <a:prstGeom prst="rect">
            <a:avLst/>
          </a:prstGeom>
          <a:gradFill rotWithShape="0">
            <a:gsLst>
              <a:gs pos="0">
                <a:srgbClr val="FFFF99"/>
              </a:gs>
              <a:gs pos="100000">
                <a:srgbClr val="FFFF99">
                  <a:gamma/>
                  <a:shade val="85882"/>
                  <a:invGamma/>
                </a:srgbClr>
              </a:gs>
            </a:gsLst>
            <a:lin ang="2700000" scaled="1"/>
          </a:gra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sz="1800" dirty="0">
                <a:effectLst>
                  <a:outerShdw blurRad="38100" dist="38100" dir="2700000" algn="tl">
                    <a:srgbClr val="FFFFFF"/>
                  </a:outerShdw>
                </a:effectLst>
              </a:rPr>
              <a:t>Problema non banale per i progettisti </a:t>
            </a:r>
          </a:p>
          <a:p>
            <a:pPr algn="ctr">
              <a:defRPr/>
            </a:pPr>
            <a:r>
              <a:rPr lang="it-IT" sz="1800" dirty="0">
                <a:effectLst>
                  <a:outerShdw blurRad="38100" dist="38100" dir="2700000" algn="tl">
                    <a:srgbClr val="FFFFFF"/>
                  </a:outerShdw>
                </a:effectLst>
              </a:rPr>
              <a:t>(Sistemi radianti, integrazione con Pompe di calore …. competizione tra solare termico e fotovoltaico per lo spazio sulle strutture edilizie … </a:t>
            </a:r>
          </a:p>
        </p:txBody>
      </p:sp>
      <p:pic>
        <p:nvPicPr>
          <p:cNvPr id="246788" name="Picture 4"/>
          <p:cNvPicPr>
            <a:picLocks noChangeAspect="1" noChangeArrowheads="1"/>
          </p:cNvPicPr>
          <p:nvPr/>
        </p:nvPicPr>
        <p:blipFill>
          <a:blip r:embed="rId3" cstate="print"/>
          <a:srcRect/>
          <a:stretch>
            <a:fillRect/>
          </a:stretch>
        </p:blipFill>
        <p:spPr bwMode="auto">
          <a:xfrm>
            <a:off x="662121" y="936625"/>
            <a:ext cx="8292835" cy="4681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1462" name="Picture 6" descr="http://www.consulente-energia.com/concentratori%20solari%20termici.jpg">
            <a:hlinkClick r:id="rId2"/>
          </p:cNvPr>
          <p:cNvPicPr>
            <a:picLocks noChangeAspect="1" noChangeArrowheads="1"/>
          </p:cNvPicPr>
          <p:nvPr/>
        </p:nvPicPr>
        <p:blipFill>
          <a:blip r:embed="rId3" cstate="print"/>
          <a:srcRect/>
          <a:stretch>
            <a:fillRect/>
          </a:stretch>
        </p:blipFill>
        <p:spPr bwMode="auto">
          <a:xfrm>
            <a:off x="6181129" y="2441575"/>
            <a:ext cx="3635958" cy="2827338"/>
          </a:xfrm>
          <a:prstGeom prst="rect">
            <a:avLst/>
          </a:prstGeom>
          <a:noFill/>
          <a:effectLst>
            <a:outerShdw blurRad="50800" dist="38100" dir="2700000" algn="tl" rotWithShape="0">
              <a:prstClr val="black">
                <a:alpha val="40000"/>
              </a:prstClr>
            </a:outerShdw>
          </a:effectLst>
        </p:spPr>
      </p:pic>
      <p:pic>
        <p:nvPicPr>
          <p:cNvPr id="1171458" name="Picture 2" descr="http://www.consulente-energia.com/iv49.jpg"/>
          <p:cNvPicPr>
            <a:picLocks noChangeAspect="1" noChangeArrowheads="1"/>
          </p:cNvPicPr>
          <p:nvPr/>
        </p:nvPicPr>
        <p:blipFill>
          <a:blip r:embed="rId4" cstate="print"/>
          <a:srcRect/>
          <a:stretch>
            <a:fillRect/>
          </a:stretch>
        </p:blipFill>
        <p:spPr bwMode="auto">
          <a:xfrm>
            <a:off x="6181129" y="119064"/>
            <a:ext cx="3635958" cy="2490787"/>
          </a:xfrm>
          <a:prstGeom prst="rect">
            <a:avLst/>
          </a:prstGeom>
          <a:noFill/>
          <a:effectLst>
            <a:outerShdw blurRad="50800" dist="38100" dir="2700000" algn="tl" rotWithShape="0">
              <a:prstClr val="black">
                <a:alpha val="40000"/>
              </a:prstClr>
            </a:outerShdw>
          </a:effectLst>
        </p:spPr>
      </p:pic>
      <p:sp>
        <p:nvSpPr>
          <p:cNvPr id="6" name="Rettangolo 5"/>
          <p:cNvSpPr/>
          <p:nvPr/>
        </p:nvSpPr>
        <p:spPr>
          <a:xfrm>
            <a:off x="96854" y="609601"/>
            <a:ext cx="5976307" cy="3194721"/>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algn="ctr">
              <a:defRPr/>
            </a:pPr>
            <a:r>
              <a:rPr lang="en-US" sz="1600" dirty="0">
                <a:latin typeface="Arial" charset="0"/>
              </a:rPr>
              <a:t>PARABOLIC SYSTEMS WITH STIRLING ENGINE</a:t>
            </a:r>
          </a:p>
          <a:p>
            <a:pPr algn="just">
              <a:defRPr/>
            </a:pPr>
            <a:r>
              <a:rPr lang="en-US" sz="1600" dirty="0">
                <a:latin typeface="Arial" charset="0"/>
              </a:rPr>
              <a:t/>
            </a:r>
            <a:br>
              <a:rPr lang="en-US" sz="1600" dirty="0">
                <a:latin typeface="Arial" charset="0"/>
              </a:rPr>
            </a:br>
            <a:r>
              <a:rPr lang="en-US" sz="1600" dirty="0">
                <a:latin typeface="Arial" charset="0"/>
              </a:rPr>
              <a:t>Implants with </a:t>
            </a:r>
            <a:r>
              <a:rPr lang="en-US" sz="1600" dirty="0" err="1">
                <a:latin typeface="Arial" charset="0"/>
              </a:rPr>
              <a:t>Stirling</a:t>
            </a:r>
            <a:r>
              <a:rPr lang="en-US" sz="1600" dirty="0">
                <a:latin typeface="Arial" charset="0"/>
              </a:rPr>
              <a:t> engine consist of a circular shape </a:t>
            </a:r>
            <a:r>
              <a:rPr lang="en-US" sz="1600" dirty="0" err="1">
                <a:latin typeface="Arial" charset="0"/>
              </a:rPr>
              <a:t>paraboloid</a:t>
            </a:r>
            <a:r>
              <a:rPr lang="en-US" sz="1600" dirty="0">
                <a:latin typeface="Arial" charset="0"/>
              </a:rPr>
              <a:t> that reflects light in a receiver placed in the focus of the </a:t>
            </a:r>
            <a:r>
              <a:rPr lang="en-US" sz="1600" dirty="0" err="1">
                <a:latin typeface="Arial" charset="0"/>
              </a:rPr>
              <a:t>paraboloid</a:t>
            </a:r>
            <a:r>
              <a:rPr lang="en-US" sz="1600" dirty="0">
                <a:latin typeface="Arial" charset="0"/>
              </a:rPr>
              <a:t> itself.</a:t>
            </a:r>
          </a:p>
          <a:p>
            <a:pPr algn="just">
              <a:defRPr/>
            </a:pPr>
            <a:r>
              <a:rPr lang="en-US" sz="1600" dirty="0">
                <a:latin typeface="Arial" charset="0"/>
              </a:rPr>
              <a:t>The reflector tracks the movement of the Sun moving on two axes, like a radio telescope. The fluid contained in the receiver can be heated up to 250-700 ° C and then used to activate the </a:t>
            </a:r>
            <a:r>
              <a:rPr lang="en-US" sz="1600" dirty="0" err="1">
                <a:latin typeface="Arial" charset="0"/>
              </a:rPr>
              <a:t>Stirling</a:t>
            </a:r>
            <a:r>
              <a:rPr lang="en-US" sz="1600" dirty="0">
                <a:latin typeface="Arial" charset="0"/>
              </a:rPr>
              <a:t> engine that drives an alternator.</a:t>
            </a:r>
          </a:p>
          <a:p>
            <a:pPr algn="just">
              <a:defRPr/>
            </a:pPr>
            <a:r>
              <a:rPr lang="en-US" sz="1600" dirty="0">
                <a:latin typeface="Arial" charset="0"/>
              </a:rPr>
              <a:t>Systems with parabolic concentrating solar power plants are characterized by greater efficiency, 31-32% as maximum value, and their modular nature facilitates its scalability. </a:t>
            </a:r>
            <a:endParaRPr lang="it-IT" sz="1600" dirty="0">
              <a:latin typeface="Arial" charset="0"/>
            </a:endParaRPr>
          </a:p>
        </p:txBody>
      </p:sp>
      <p:pic>
        <p:nvPicPr>
          <p:cNvPr id="1171466" name="Picture 10" descr="http://t2.gstatic.com/images?q=tbn:ANd9GcSqFxlWMohLR2K80K0mizbL1MZT2b1krceU7-hQ2DzJyUVWoz_v"/>
          <p:cNvPicPr>
            <a:picLocks noChangeAspect="1" noChangeArrowheads="1"/>
          </p:cNvPicPr>
          <p:nvPr/>
        </p:nvPicPr>
        <p:blipFill>
          <a:blip r:embed="rId5" cstate="print"/>
          <a:srcRect/>
          <a:stretch>
            <a:fillRect/>
          </a:stretch>
        </p:blipFill>
        <p:spPr bwMode="auto">
          <a:xfrm>
            <a:off x="4136101" y="4427539"/>
            <a:ext cx="3097708" cy="2339975"/>
          </a:xfrm>
          <a:prstGeom prst="rect">
            <a:avLst/>
          </a:prstGeom>
          <a:noFill/>
          <a:effectLst>
            <a:outerShdw blurRad="50800" dist="38100" dir="2700000" algn="tl" rotWithShape="0">
              <a:prstClr val="black">
                <a:alpha val="40000"/>
              </a:prstClr>
            </a:outerShdw>
          </a:effectLst>
        </p:spPr>
      </p:pic>
      <p:pic>
        <p:nvPicPr>
          <p:cNvPr id="1171464" name="Picture 8" descr="http://www.farinagiuseppe.com/images/fig1_it600px.gif">
            <a:hlinkClick r:id="rId6"/>
          </p:cNvPr>
          <p:cNvPicPr>
            <a:picLocks noChangeAspect="1" noChangeArrowheads="1"/>
          </p:cNvPicPr>
          <p:nvPr/>
        </p:nvPicPr>
        <p:blipFill>
          <a:blip r:embed="rId7" cstate="print"/>
          <a:srcRect/>
          <a:stretch>
            <a:fillRect/>
          </a:stretch>
        </p:blipFill>
        <p:spPr bwMode="auto">
          <a:xfrm>
            <a:off x="84152" y="4427539"/>
            <a:ext cx="3951920" cy="2346325"/>
          </a:xfrm>
          <a:prstGeom prst="rect">
            <a:avLst/>
          </a:prstGeom>
          <a:noFill/>
          <a:effectLst>
            <a:outerShdw blurRad="50800" dist="38100" dir="2700000" algn="tl" rotWithShape="0">
              <a:prstClr val="black">
                <a:alpha val="40000"/>
              </a:prstClr>
            </a:outerShdw>
          </a:effectLst>
        </p:spPr>
      </p:pic>
      <p:sp>
        <p:nvSpPr>
          <p:cNvPr id="7" name="Text Box 2"/>
          <p:cNvSpPr txBox="1">
            <a:spLocks noChangeArrowheads="1"/>
          </p:cNvSpPr>
          <p:nvPr/>
        </p:nvSpPr>
        <p:spPr bwMode="auto">
          <a:xfrm>
            <a:off x="2066172" y="116632"/>
            <a:ext cx="3462892" cy="353046"/>
          </a:xfrm>
          <a:prstGeom prst="rect">
            <a:avLst/>
          </a:prstGeom>
          <a:solidFill>
            <a:srgbClr val="FFFF00"/>
          </a:solidFill>
          <a:ln w="9525">
            <a:noFill/>
            <a:round/>
            <a:headEnd/>
            <a:tailEnd/>
          </a:ln>
          <a:effectLst>
            <a:outerShdw blurRad="50800" dist="38100" dir="2700000" algn="tl" rotWithShape="0">
              <a:prstClr val="black">
                <a:alpha val="40000"/>
              </a:prstClr>
            </a:outerShdw>
          </a:effectLst>
        </p:spPr>
        <p:txBody>
          <a:bodyPr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dirty="0">
                <a:solidFill>
                  <a:schemeClr val="accent1">
                    <a:lumMod val="50000"/>
                  </a:schemeClr>
                </a:solidFill>
                <a:latin typeface="Arial" charset="0"/>
                <a:cs typeface="Arial Unicode MS" pitchFamily="32" charset="0"/>
              </a:rPr>
              <a:t>CONCENTRATED SOLA POWER</a:t>
            </a:r>
          </a:p>
        </p:txBody>
      </p:sp>
      <p:sp>
        <p:nvSpPr>
          <p:cNvPr id="8" name="Rettangolo 7"/>
          <p:cNvSpPr/>
          <p:nvPr/>
        </p:nvSpPr>
        <p:spPr>
          <a:xfrm>
            <a:off x="53211" y="100013"/>
            <a:ext cx="1659429" cy="36304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r>
              <a:rPr lang="it-IT" sz="1800" b="1" dirty="0">
                <a:solidFill>
                  <a:srgbClr val="C00000"/>
                </a:solidFill>
                <a:latin typeface="Arial" charset="0"/>
              </a:rPr>
              <a:t>Le possibilità</a:t>
            </a:r>
            <a:endParaRPr lang="it-IT" sz="1800" dirty="0">
              <a:solidFill>
                <a:srgbClr val="C00000"/>
              </a:solidFill>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http://www.solarfeeds.com/wp-content/uploads/2013/06/csp-panels-wide.jpg">
            <a:hlinkClick r:id="rId3"/>
          </p:cNvPr>
          <p:cNvPicPr>
            <a:picLocks noChangeAspect="1" noChangeArrowheads="1"/>
          </p:cNvPicPr>
          <p:nvPr/>
        </p:nvPicPr>
        <p:blipFill>
          <a:blip r:embed="rId4" cstate="print"/>
          <a:srcRect/>
          <a:stretch>
            <a:fillRect/>
          </a:stretch>
        </p:blipFill>
        <p:spPr bwMode="auto">
          <a:xfrm>
            <a:off x="166715" y="3571875"/>
            <a:ext cx="4685463" cy="3124200"/>
          </a:xfrm>
          <a:prstGeom prst="rect">
            <a:avLst/>
          </a:prstGeom>
          <a:noFill/>
          <a:ln w="9525">
            <a:noFill/>
            <a:miter lim="800000"/>
            <a:headEnd/>
            <a:tailEnd/>
          </a:ln>
        </p:spPr>
      </p:pic>
      <p:pic>
        <p:nvPicPr>
          <p:cNvPr id="202754" name="Picture 1"/>
          <p:cNvPicPr>
            <a:picLocks noChangeAspect="1" noChangeArrowheads="1"/>
          </p:cNvPicPr>
          <p:nvPr/>
        </p:nvPicPr>
        <p:blipFill>
          <a:blip r:embed="rId5" cstate="print"/>
          <a:srcRect/>
          <a:stretch>
            <a:fillRect/>
          </a:stretch>
        </p:blipFill>
        <p:spPr bwMode="auto">
          <a:xfrm>
            <a:off x="5881042" y="714375"/>
            <a:ext cx="2432440" cy="2959100"/>
          </a:xfrm>
          <a:prstGeom prst="rect">
            <a:avLst/>
          </a:prstGeom>
          <a:noFill/>
          <a:ln w="9525">
            <a:noFill/>
            <a:round/>
            <a:headEnd/>
            <a:tailEnd/>
          </a:ln>
          <a:effectLst>
            <a:outerShdw blurRad="50800" dist="38100" dir="2700000" algn="tl" rotWithShape="0">
              <a:prstClr val="black">
                <a:alpha val="40000"/>
              </a:prstClr>
            </a:outerShdw>
          </a:effectLst>
        </p:spPr>
      </p:pic>
      <p:sp>
        <p:nvSpPr>
          <p:cNvPr id="35842" name="Text Box 2"/>
          <p:cNvSpPr txBox="1">
            <a:spLocks noChangeArrowheads="1"/>
          </p:cNvSpPr>
          <p:nvPr/>
        </p:nvSpPr>
        <p:spPr bwMode="auto">
          <a:xfrm>
            <a:off x="1675082" y="155576"/>
            <a:ext cx="7527543" cy="417679"/>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rgbClr val="C00000"/>
                </a:solidFill>
                <a:effectLst>
                  <a:outerShdw blurRad="38100" dist="38100" dir="2700000" algn="tl">
                    <a:srgbClr val="000000">
                      <a:alpha val="43137"/>
                    </a:srgbClr>
                  </a:outerShdw>
                </a:effectLst>
                <a:latin typeface="Arial" charset="0"/>
                <a:cs typeface="Arial Unicode MS" pitchFamily="32" charset="0"/>
              </a:rPr>
              <a:t>Concentrated Solar Power (CSP): </a:t>
            </a:r>
            <a:r>
              <a:rPr lang="en-GB" dirty="0">
                <a:solidFill>
                  <a:schemeClr val="accent4">
                    <a:lumMod val="50000"/>
                  </a:schemeClr>
                </a:solidFill>
                <a:effectLst>
                  <a:outerShdw blurRad="38100" dist="38100" dir="2700000" algn="tl">
                    <a:srgbClr val="000000">
                      <a:alpha val="43137"/>
                    </a:srgbClr>
                  </a:outerShdw>
                </a:effectLst>
                <a:latin typeface="Arial" charset="0"/>
                <a:cs typeface="Arial Unicode MS" pitchFamily="32" charset="0"/>
              </a:rPr>
              <a:t>ENEA molten salt technology</a:t>
            </a:r>
          </a:p>
        </p:txBody>
      </p:sp>
      <p:pic>
        <p:nvPicPr>
          <p:cNvPr id="28677" name="Picture 6" descr="http://www.fossilfreedom.com/pics/how2.jpg">
            <a:hlinkClick r:id="rId6"/>
          </p:cNvPr>
          <p:cNvPicPr>
            <a:picLocks noChangeAspect="1" noChangeArrowheads="1"/>
          </p:cNvPicPr>
          <p:nvPr/>
        </p:nvPicPr>
        <p:blipFill>
          <a:blip r:embed="rId7" cstate="print"/>
          <a:srcRect/>
          <a:stretch>
            <a:fillRect/>
          </a:stretch>
        </p:blipFill>
        <p:spPr bwMode="auto">
          <a:xfrm>
            <a:off x="590645" y="642938"/>
            <a:ext cx="3791557" cy="2843212"/>
          </a:xfrm>
          <a:prstGeom prst="rect">
            <a:avLst/>
          </a:prstGeom>
          <a:noFill/>
          <a:ln w="9525">
            <a:noFill/>
            <a:miter lim="800000"/>
            <a:headEnd/>
            <a:tailEnd/>
          </a:ln>
        </p:spPr>
      </p:pic>
      <p:sp>
        <p:nvSpPr>
          <p:cNvPr id="10" name="Text Box 2"/>
          <p:cNvSpPr txBox="1">
            <a:spLocks noChangeArrowheads="1"/>
          </p:cNvSpPr>
          <p:nvPr/>
        </p:nvSpPr>
        <p:spPr bwMode="auto">
          <a:xfrm>
            <a:off x="5380900" y="3903663"/>
            <a:ext cx="3637545" cy="546946"/>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lIns="90000" tIns="46800" rIns="90000" bIns="46800">
            <a:spAutoFit/>
          </a:bodyPr>
          <a:lstStyle/>
          <a:p>
            <a:pPr algn="ctr">
              <a:spcBef>
                <a:spcPts val="0"/>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dirty="0">
                <a:solidFill>
                  <a:srgbClr val="C00000"/>
                </a:solidFill>
                <a:effectLst>
                  <a:outerShdw blurRad="38100" dist="38100" dir="2700000" algn="tl">
                    <a:srgbClr val="000000">
                      <a:alpha val="43137"/>
                    </a:srgbClr>
                  </a:outerShdw>
                </a:effectLst>
                <a:latin typeface="Arial" charset="0"/>
                <a:cs typeface="Arial Unicode MS" pitchFamily="32" charset="0"/>
              </a:rPr>
              <a:t>ENEA CSP Test Loop</a:t>
            </a:r>
          </a:p>
          <a:p>
            <a:pPr algn="ctr">
              <a:spcBef>
                <a:spcPts val="0"/>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dirty="0">
                <a:solidFill>
                  <a:srgbClr val="C00000"/>
                </a:solidFill>
                <a:effectLst>
                  <a:outerShdw blurRad="38100" dist="38100" dir="2700000" algn="tl">
                    <a:srgbClr val="000000">
                      <a:alpha val="43137"/>
                    </a:srgbClr>
                  </a:outerShdw>
                </a:effectLst>
                <a:latin typeface="Arial" charset="0"/>
                <a:cs typeface="Arial Unicode MS" pitchFamily="32" charset="0"/>
              </a:rPr>
              <a:t>in the research centre “</a:t>
            </a:r>
            <a:r>
              <a:rPr lang="en-GB" sz="1400" dirty="0" err="1">
                <a:solidFill>
                  <a:srgbClr val="C00000"/>
                </a:solidFill>
                <a:effectLst>
                  <a:outerShdw blurRad="38100" dist="38100" dir="2700000" algn="tl">
                    <a:srgbClr val="000000">
                      <a:alpha val="43137"/>
                    </a:srgbClr>
                  </a:outerShdw>
                </a:effectLst>
                <a:latin typeface="Arial" charset="0"/>
                <a:cs typeface="Arial Unicode MS" pitchFamily="32" charset="0"/>
              </a:rPr>
              <a:t>Casaccia</a:t>
            </a:r>
            <a:r>
              <a:rPr lang="en-GB" sz="1400" dirty="0">
                <a:solidFill>
                  <a:srgbClr val="C00000"/>
                </a:solidFill>
                <a:effectLst>
                  <a:outerShdw blurRad="38100" dist="38100" dir="2700000" algn="tl">
                    <a:srgbClr val="000000">
                      <a:alpha val="43137"/>
                    </a:srgbClr>
                  </a:outerShdw>
                </a:effectLst>
                <a:latin typeface="Arial" charset="0"/>
                <a:cs typeface="Arial Unicode MS" pitchFamily="32" charset="0"/>
              </a:rPr>
              <a:t>” (Rome) </a:t>
            </a:r>
            <a:endParaRPr lang="en-GB" sz="1400" dirty="0">
              <a:solidFill>
                <a:schemeClr val="accent4">
                  <a:lumMod val="50000"/>
                </a:schemeClr>
              </a:solidFill>
              <a:effectLst>
                <a:outerShdw blurRad="38100" dist="38100" dir="2700000" algn="tl">
                  <a:srgbClr val="000000">
                    <a:alpha val="43137"/>
                  </a:srgbClr>
                </a:outerShdw>
              </a:effectLst>
              <a:latin typeface="Arial" charset="0"/>
              <a:cs typeface="Arial Unicode MS" pitchFamily="32" charset="0"/>
            </a:endParaRPr>
          </a:p>
        </p:txBody>
      </p:sp>
      <p:pic>
        <p:nvPicPr>
          <p:cNvPr id="28679" name="Picture 11"/>
          <p:cNvPicPr>
            <a:picLocks noChangeAspect="1" noChangeArrowheads="1"/>
          </p:cNvPicPr>
          <p:nvPr/>
        </p:nvPicPr>
        <p:blipFill>
          <a:blip r:embed="rId8" cstate="print"/>
          <a:srcRect/>
          <a:stretch>
            <a:fillRect/>
          </a:stretch>
        </p:blipFill>
        <p:spPr bwMode="auto">
          <a:xfrm>
            <a:off x="5095104" y="4568826"/>
            <a:ext cx="4572733" cy="2074863"/>
          </a:xfrm>
          <a:prstGeom prst="rect">
            <a:avLst/>
          </a:prstGeom>
          <a:noFill/>
          <a:ln w="9525">
            <a:noFill/>
            <a:miter lim="800000"/>
            <a:headEnd/>
            <a:tailEnd/>
          </a:ln>
        </p:spPr>
      </p:pic>
      <p:sp>
        <p:nvSpPr>
          <p:cNvPr id="8" name="Rettangolo 7"/>
          <p:cNvSpPr/>
          <p:nvPr/>
        </p:nvSpPr>
        <p:spPr>
          <a:xfrm>
            <a:off x="-15552" y="85725"/>
            <a:ext cx="1659429" cy="36304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r>
              <a:rPr lang="it-IT" sz="1800" b="1" dirty="0">
                <a:solidFill>
                  <a:srgbClr val="C00000"/>
                </a:solidFill>
                <a:latin typeface="Arial" charset="0"/>
              </a:rPr>
              <a:t>Le possibilità</a:t>
            </a:r>
            <a:endParaRPr lang="it-IT" sz="1800" dirty="0">
              <a:solidFill>
                <a:srgbClr val="C00000"/>
              </a:solidFill>
              <a:latin typeface="Arial" charset="0"/>
            </a:endParaRPr>
          </a:p>
        </p:txBody>
      </p:sp>
    </p:spTree>
  </p:cSld>
  <p:clrMapOvr>
    <a:masterClrMapping/>
  </p:clrMapOvr>
  <p:transition spd="med">
    <p:split orient="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360713" y="188640"/>
            <a:ext cx="5112567" cy="417679"/>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wrap="square"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Sostituzione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Lampade</a:t>
            </a:r>
            <a:endParaRPr lang="en-GB" dirty="0">
              <a:solidFill>
                <a:schemeClr val="accent4">
                  <a:lumMod val="50000"/>
                </a:schemeClr>
              </a:solidFill>
              <a:effectLst>
                <a:outerShdw blurRad="38100" dist="38100" dir="2700000" algn="tl">
                  <a:srgbClr val="000000">
                    <a:alpha val="43137"/>
                  </a:srgbClr>
                </a:outerShdw>
              </a:effectLst>
              <a:latin typeface="Arial" charset="0"/>
              <a:cs typeface="Arial Unicode MS" pitchFamily="32" charset="0"/>
            </a:endParaRPr>
          </a:p>
        </p:txBody>
      </p:sp>
      <p:pic>
        <p:nvPicPr>
          <p:cNvPr id="1056771" name="Picture 3"/>
          <p:cNvPicPr>
            <a:picLocks noChangeAspect="1" noChangeArrowheads="1"/>
          </p:cNvPicPr>
          <p:nvPr/>
        </p:nvPicPr>
        <p:blipFill>
          <a:blip r:embed="rId3" cstate="print"/>
          <a:srcRect/>
          <a:stretch>
            <a:fillRect/>
          </a:stretch>
        </p:blipFill>
        <p:spPr bwMode="auto">
          <a:xfrm>
            <a:off x="957263" y="800819"/>
            <a:ext cx="7991475" cy="572452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5" name="Rettangolo 4"/>
          <p:cNvSpPr/>
          <p:nvPr/>
        </p:nvSpPr>
        <p:spPr bwMode="auto">
          <a:xfrm>
            <a:off x="3152800" y="5040940"/>
            <a:ext cx="1008112" cy="936104"/>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cxnSp>
        <p:nvCxnSpPr>
          <p:cNvPr id="7" name="Connettore 2 6"/>
          <p:cNvCxnSpPr/>
          <p:nvPr/>
        </p:nvCxnSpPr>
        <p:spPr bwMode="auto">
          <a:xfrm>
            <a:off x="344488" y="4437112"/>
            <a:ext cx="3024336" cy="0"/>
          </a:xfrm>
          <a:prstGeom prst="straightConnector1">
            <a:avLst/>
          </a:prstGeom>
          <a:noFill/>
          <a:ln w="9525" cap="flat" cmpd="sng" algn="ctr">
            <a:solidFill>
              <a:srgbClr val="FF0000"/>
            </a:solidFill>
            <a:prstDash val="solid"/>
            <a:round/>
            <a:headEnd type="none" w="med" len="med"/>
            <a:tailEnd type="arrow"/>
          </a:ln>
          <a:effectLst/>
        </p:spPr>
      </p:cxnSp>
      <p:sp>
        <p:nvSpPr>
          <p:cNvPr id="10" name="Ovale 9"/>
          <p:cNvSpPr/>
          <p:nvPr/>
        </p:nvSpPr>
        <p:spPr bwMode="auto">
          <a:xfrm>
            <a:off x="3339328" y="4221088"/>
            <a:ext cx="792088" cy="43204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
        <p:nvSpPr>
          <p:cNvPr id="11" name="Ovale 10"/>
          <p:cNvSpPr/>
          <p:nvPr/>
        </p:nvSpPr>
        <p:spPr bwMode="auto">
          <a:xfrm>
            <a:off x="3296816" y="2738416"/>
            <a:ext cx="792088" cy="50405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8902" y="4830631"/>
            <a:ext cx="9737195" cy="170816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just"/>
            <a:r>
              <a:rPr lang="it-IT" dirty="0" smtClean="0">
                <a:solidFill>
                  <a:schemeClr val="tx1">
                    <a:lumMod val="50000"/>
                  </a:schemeClr>
                </a:solidFill>
                <a:effectLst>
                  <a:outerShdw blurRad="38100" dist="38100" dir="2700000" algn="tl">
                    <a:srgbClr val="000000">
                      <a:alpha val="43137"/>
                    </a:srgbClr>
                  </a:outerShdw>
                </a:effectLst>
              </a:rPr>
              <a:t>1) In natura il calore è in grado di trasmettersi “spontaneamente” solo da un corpo a temperatura più elevata ad un altro a temperatura più bassa.</a:t>
            </a:r>
          </a:p>
          <a:p>
            <a:pPr algn="just"/>
            <a:endParaRPr lang="it-IT" dirty="0" smtClean="0">
              <a:solidFill>
                <a:schemeClr val="tx1">
                  <a:lumMod val="50000"/>
                </a:schemeClr>
              </a:solidFill>
              <a:effectLst>
                <a:outerShdw blurRad="38100" dist="38100" dir="2700000" algn="tl">
                  <a:srgbClr val="000000">
                    <a:alpha val="43137"/>
                  </a:srgbClr>
                </a:outerShdw>
              </a:effectLst>
            </a:endParaRPr>
          </a:p>
          <a:p>
            <a:pPr algn="just"/>
            <a:r>
              <a:rPr lang="it-IT" dirty="0" smtClean="0">
                <a:solidFill>
                  <a:schemeClr val="tx1">
                    <a:lumMod val="50000"/>
                  </a:schemeClr>
                </a:solidFill>
                <a:effectLst>
                  <a:outerShdw blurRad="38100" dist="38100" dir="2700000" algn="tl">
                    <a:srgbClr val="000000">
                      <a:alpha val="43137"/>
                    </a:srgbClr>
                  </a:outerShdw>
                </a:effectLst>
              </a:rPr>
              <a:t>2) La pompa di calore è una macchina termica in grado di trasferire calore da un ambiente a temperatura più bassa ad un altro a temperatura più alta.</a:t>
            </a:r>
          </a:p>
        </p:txBody>
      </p:sp>
      <p:pic>
        <p:nvPicPr>
          <p:cNvPr id="1602561" name="Picture 1"/>
          <p:cNvPicPr>
            <a:picLocks noChangeAspect="1" noChangeArrowheads="1"/>
          </p:cNvPicPr>
          <p:nvPr/>
        </p:nvPicPr>
        <p:blipFill>
          <a:blip r:embed="rId3" cstate="print"/>
          <a:srcRect/>
          <a:stretch>
            <a:fillRect/>
          </a:stretch>
        </p:blipFill>
        <p:spPr bwMode="auto">
          <a:xfrm>
            <a:off x="2073746" y="171053"/>
            <a:ext cx="5543550" cy="441007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640681" y="1790700"/>
            <a:ext cx="9906000" cy="415498"/>
          </a:xfrm>
          <a:prstGeom prst="rect">
            <a:avLst/>
          </a:prstGeom>
          <a:noFill/>
          <a:ln w="9525">
            <a:noFill/>
            <a:miter lim="800000"/>
            <a:headEnd/>
            <a:tailEnd/>
          </a:ln>
          <a:effectLst/>
        </p:spPr>
        <p:txBody>
          <a:bodyPr>
            <a:spAutoFit/>
          </a:bodyPr>
          <a:lstStyle/>
          <a:p>
            <a:endParaRPr lang="it-IT"/>
          </a:p>
        </p:txBody>
      </p:sp>
      <p:sp>
        <p:nvSpPr>
          <p:cNvPr id="21507" name="Rectangle 3"/>
          <p:cNvSpPr>
            <a:spLocks noChangeArrowheads="1"/>
          </p:cNvSpPr>
          <p:nvPr/>
        </p:nvSpPr>
        <p:spPr bwMode="auto">
          <a:xfrm>
            <a:off x="1280592" y="188640"/>
            <a:ext cx="7416824" cy="674031"/>
          </a:xfrm>
          <a:prstGeom prst="rect">
            <a:avLst/>
          </a:prstGeom>
          <a:solidFill>
            <a:srgbClr val="FFC000"/>
          </a:solidFill>
          <a:ln w="9525">
            <a:solidFill>
              <a:srgbClr val="000099"/>
            </a:solid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0"/>
              </a:spcBef>
              <a:buFontTx/>
              <a:buNone/>
            </a:pPr>
            <a:r>
              <a:rPr lang="it-IT" b="1" dirty="0" smtClean="0">
                <a:solidFill>
                  <a:srgbClr val="C00000"/>
                </a:solidFill>
              </a:rPr>
              <a:t>EVAPORAZIONE / CONDENSAZIONE </a:t>
            </a:r>
            <a:r>
              <a:rPr lang="it-IT" b="1" dirty="0" err="1" smtClean="0">
                <a:solidFill>
                  <a:srgbClr val="C00000"/>
                </a:solidFill>
              </a:rPr>
              <a:t>DI</a:t>
            </a:r>
            <a:r>
              <a:rPr lang="it-IT" b="1" dirty="0" smtClean="0">
                <a:solidFill>
                  <a:srgbClr val="C00000"/>
                </a:solidFill>
              </a:rPr>
              <a:t> UN FLUIDO</a:t>
            </a:r>
          </a:p>
          <a:p>
            <a:pPr algn="ctr" eaLnBrk="0" hangingPunct="0">
              <a:spcBef>
                <a:spcPct val="0"/>
              </a:spcBef>
              <a:buFontTx/>
              <a:buNone/>
            </a:pPr>
            <a:r>
              <a:rPr lang="it-IT" sz="1600" i="1" dirty="0" smtClean="0">
                <a:solidFill>
                  <a:srgbClr val="C00000"/>
                </a:solidFill>
              </a:rPr>
              <a:t>(ACQUA)</a:t>
            </a:r>
            <a:endParaRPr lang="it-IT" i="1" dirty="0">
              <a:solidFill>
                <a:srgbClr val="C00000"/>
              </a:solidFill>
            </a:endParaRPr>
          </a:p>
        </p:txBody>
      </p:sp>
      <p:pic>
        <p:nvPicPr>
          <p:cNvPr id="2154498" name="Picture 2"/>
          <p:cNvPicPr>
            <a:picLocks noChangeAspect="1" noChangeArrowheads="1"/>
          </p:cNvPicPr>
          <p:nvPr/>
        </p:nvPicPr>
        <p:blipFill>
          <a:blip r:embed="rId3" cstate="print"/>
          <a:srcRect/>
          <a:stretch>
            <a:fillRect/>
          </a:stretch>
        </p:blipFill>
        <p:spPr bwMode="auto">
          <a:xfrm>
            <a:off x="1419175" y="1127720"/>
            <a:ext cx="7134225" cy="5181600"/>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640681" y="1790700"/>
            <a:ext cx="9906000" cy="415498"/>
          </a:xfrm>
          <a:prstGeom prst="rect">
            <a:avLst/>
          </a:prstGeom>
          <a:noFill/>
          <a:ln w="9525">
            <a:noFill/>
            <a:miter lim="800000"/>
            <a:headEnd/>
            <a:tailEnd/>
          </a:ln>
          <a:effectLst/>
        </p:spPr>
        <p:txBody>
          <a:bodyPr>
            <a:spAutoFit/>
          </a:bodyPr>
          <a:lstStyle/>
          <a:p>
            <a:endParaRPr lang="it-IT"/>
          </a:p>
        </p:txBody>
      </p:sp>
      <p:sp>
        <p:nvSpPr>
          <p:cNvPr id="21507" name="Rectangle 3"/>
          <p:cNvSpPr>
            <a:spLocks noChangeArrowheads="1"/>
          </p:cNvSpPr>
          <p:nvPr/>
        </p:nvSpPr>
        <p:spPr bwMode="auto">
          <a:xfrm>
            <a:off x="1280592" y="188640"/>
            <a:ext cx="7416824" cy="674031"/>
          </a:xfrm>
          <a:prstGeom prst="rect">
            <a:avLst/>
          </a:prstGeom>
          <a:solidFill>
            <a:srgbClr val="FFC000"/>
          </a:solidFill>
          <a:ln w="9525">
            <a:solidFill>
              <a:srgbClr val="000099"/>
            </a:solid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0"/>
              </a:spcBef>
              <a:buFontTx/>
              <a:buNone/>
            </a:pPr>
            <a:r>
              <a:rPr lang="it-IT" b="1" dirty="0" smtClean="0">
                <a:solidFill>
                  <a:srgbClr val="C00000"/>
                </a:solidFill>
              </a:rPr>
              <a:t>EVAPORAZIONE / CONDENSAZIONE </a:t>
            </a:r>
            <a:r>
              <a:rPr lang="it-IT" b="1" dirty="0" err="1" smtClean="0">
                <a:solidFill>
                  <a:srgbClr val="C00000"/>
                </a:solidFill>
              </a:rPr>
              <a:t>DI</a:t>
            </a:r>
            <a:r>
              <a:rPr lang="it-IT" b="1" dirty="0" smtClean="0">
                <a:solidFill>
                  <a:srgbClr val="C00000"/>
                </a:solidFill>
              </a:rPr>
              <a:t> UN FLUIDO</a:t>
            </a:r>
          </a:p>
          <a:p>
            <a:pPr algn="ctr" eaLnBrk="0" hangingPunct="0">
              <a:spcBef>
                <a:spcPct val="0"/>
              </a:spcBef>
              <a:buFontTx/>
              <a:buNone/>
            </a:pPr>
            <a:r>
              <a:rPr lang="it-IT" sz="1600" i="1" dirty="0" smtClean="0">
                <a:solidFill>
                  <a:srgbClr val="C00000"/>
                </a:solidFill>
              </a:rPr>
              <a:t>(ACQUA)</a:t>
            </a:r>
            <a:endParaRPr lang="it-IT" i="1" dirty="0">
              <a:solidFill>
                <a:srgbClr val="C00000"/>
              </a:solidFill>
            </a:endParaRPr>
          </a:p>
        </p:txBody>
      </p:sp>
      <p:pic>
        <p:nvPicPr>
          <p:cNvPr id="2185218" name="Picture 2"/>
          <p:cNvPicPr>
            <a:picLocks noChangeAspect="1" noChangeArrowheads="1"/>
          </p:cNvPicPr>
          <p:nvPr/>
        </p:nvPicPr>
        <p:blipFill>
          <a:blip r:embed="rId3" cstate="print"/>
          <a:srcRect/>
          <a:stretch>
            <a:fillRect/>
          </a:stretch>
        </p:blipFill>
        <p:spPr bwMode="auto">
          <a:xfrm>
            <a:off x="1424608" y="1127721"/>
            <a:ext cx="7181850" cy="5181599"/>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0" y="0"/>
            <a:ext cx="9906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bwMode="auto">
          <a:xfrm>
            <a:off x="96797" y="3620470"/>
            <a:ext cx="5112000" cy="3120899"/>
          </a:xfrm>
          <a:prstGeom prst="rect">
            <a:avLst/>
          </a:prstGeom>
          <a:solidFill>
            <a:schemeClr val="bg1"/>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pic>
        <p:nvPicPr>
          <p:cNvPr id="1567756" name="Picture 12" descr="http://pcfarina.eng.unipr.it/dispense00/merli124382/merli124382_file/image006.gif"/>
          <p:cNvPicPr>
            <a:picLocks noChangeAspect="1" noChangeArrowheads="1"/>
          </p:cNvPicPr>
          <p:nvPr/>
        </p:nvPicPr>
        <p:blipFill>
          <a:blip r:embed="rId3" cstate="print"/>
          <a:srcRect/>
          <a:stretch>
            <a:fillRect/>
          </a:stretch>
        </p:blipFill>
        <p:spPr bwMode="auto">
          <a:xfrm>
            <a:off x="992561" y="202087"/>
            <a:ext cx="3341012" cy="2736304"/>
          </a:xfrm>
          <a:prstGeom prst="rect">
            <a:avLst/>
          </a:prstGeom>
          <a:noFill/>
        </p:spPr>
      </p:pic>
      <p:pic>
        <p:nvPicPr>
          <p:cNvPr id="12" name="Picture 4" descr="http://upload.wikimedia.org/wikipedia/commons/thumb/d/d4/RefrigerationTS_it.svg/300px-RefrigerationTS_it.svg.png"/>
          <p:cNvPicPr>
            <a:picLocks noChangeAspect="1" noChangeArrowheads="1"/>
          </p:cNvPicPr>
          <p:nvPr/>
        </p:nvPicPr>
        <p:blipFill>
          <a:blip r:embed="rId4" cstate="print"/>
          <a:srcRect/>
          <a:stretch>
            <a:fillRect/>
          </a:stretch>
        </p:blipFill>
        <p:spPr bwMode="auto">
          <a:xfrm>
            <a:off x="639320" y="3658471"/>
            <a:ext cx="3953640" cy="2711749"/>
          </a:xfrm>
          <a:prstGeom prst="rect">
            <a:avLst/>
          </a:prstGeom>
          <a:noFill/>
        </p:spPr>
      </p:pic>
      <p:graphicFrame>
        <p:nvGraphicFramePr>
          <p:cNvPr id="13" name="Tabella 12"/>
          <p:cNvGraphicFramePr>
            <a:graphicFrameLocks noGrp="1"/>
          </p:cNvGraphicFramePr>
          <p:nvPr/>
        </p:nvGraphicFramePr>
        <p:xfrm>
          <a:off x="5349538" y="103931"/>
          <a:ext cx="4427999" cy="6551983"/>
        </p:xfrm>
        <a:graphic>
          <a:graphicData uri="http://schemas.openxmlformats.org/drawingml/2006/table">
            <a:tbl>
              <a:tblPr/>
              <a:tblGrid>
                <a:gridCol w="1057911"/>
                <a:gridCol w="1093976"/>
                <a:gridCol w="1138056"/>
                <a:gridCol w="1138056"/>
              </a:tblGrid>
              <a:tr h="564952">
                <a:tc>
                  <a:txBody>
                    <a:bodyPr/>
                    <a:lstStyle/>
                    <a:p>
                      <a:pPr algn="ctr" fontAlgn="ctr"/>
                      <a:r>
                        <a:rPr lang="it-IT" sz="1200" b="1" i="0" u="none" strike="noStrike" dirty="0">
                          <a:solidFill>
                            <a:srgbClr val="000000"/>
                          </a:solidFill>
                          <a:latin typeface="Arial"/>
                        </a:rPr>
                        <a:t>Pressione</a:t>
                      </a:r>
                    </a:p>
                  </a:txBody>
                  <a:tcPr marL="4930" marR="4930" marT="4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it-IT" sz="1200" b="1" i="0" u="none" strike="noStrike" dirty="0">
                          <a:solidFill>
                            <a:srgbClr val="000000"/>
                          </a:solidFill>
                          <a:latin typeface="Arial"/>
                        </a:rPr>
                        <a:t>Temperatura di saturazione (ebollizione) gas frigorifero</a:t>
                      </a:r>
                    </a:p>
                  </a:txBody>
                  <a:tcPr marL="4930" marR="4930" marT="4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ctr" fontAlgn="ctr"/>
                      <a:r>
                        <a:rPr lang="it-IT" sz="1400" b="1" i="0" u="none" strike="noStrike" dirty="0">
                          <a:solidFill>
                            <a:srgbClr val="000000"/>
                          </a:solidFill>
                          <a:latin typeface="Calibri"/>
                        </a:rPr>
                        <a:t>Pressione</a:t>
                      </a:r>
                    </a:p>
                  </a:txBody>
                  <a:tcPr marL="4930" marR="4930" marT="4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4132">
                <a:tc>
                  <a:txBody>
                    <a:bodyPr/>
                    <a:lstStyle/>
                    <a:p>
                      <a:pPr algn="ctr" fontAlgn="ctr"/>
                      <a:r>
                        <a:rPr lang="it-IT" sz="1400" b="1" i="0" u="none" strike="noStrike" dirty="0" err="1">
                          <a:solidFill>
                            <a:srgbClr val="000000"/>
                          </a:solidFill>
                          <a:latin typeface="Arial"/>
                        </a:rPr>
                        <a:t>kPa</a:t>
                      </a:r>
                      <a:endParaRPr lang="it-IT" sz="1400" b="1" i="0" u="none" strike="noStrike" dirty="0">
                        <a:solidFill>
                          <a:srgbClr val="000000"/>
                        </a:solidFill>
                        <a:latin typeface="Arial"/>
                      </a:endParaRPr>
                    </a:p>
                  </a:txBody>
                  <a:tcPr marL="4930" marR="4930" marT="4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1" i="0" u="none" strike="noStrike" dirty="0">
                          <a:solidFill>
                            <a:srgbClr val="000000"/>
                          </a:solidFill>
                          <a:latin typeface="Arial"/>
                        </a:rPr>
                        <a:t>°C</a:t>
                      </a:r>
                    </a:p>
                  </a:txBody>
                  <a:tcPr marL="4930" marR="4930" marT="4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1" i="0" u="none" strike="noStrike" dirty="0">
                          <a:solidFill>
                            <a:srgbClr val="000000"/>
                          </a:solidFill>
                          <a:latin typeface="Calibri"/>
                        </a:rPr>
                        <a:t>K</a:t>
                      </a:r>
                    </a:p>
                  </a:txBody>
                  <a:tcPr marL="4930" marR="4930" marT="4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600" b="1" i="0" u="none" strike="noStrike" dirty="0">
                          <a:solidFill>
                            <a:srgbClr val="000000"/>
                          </a:solidFill>
                          <a:latin typeface="Calibri"/>
                        </a:rPr>
                        <a:t>Bar</a:t>
                      </a:r>
                    </a:p>
                  </a:txBody>
                  <a:tcPr marL="4930" marR="4930" marT="4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dirty="0">
                          <a:solidFill>
                            <a:srgbClr val="000000"/>
                          </a:solidFill>
                          <a:latin typeface="Arial"/>
                        </a:rPr>
                        <a:t>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-59</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214,15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0,25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dirty="0">
                          <a:solidFill>
                            <a:srgbClr val="000000"/>
                          </a:solidFill>
                          <a:latin typeface="Arial"/>
                        </a:rPr>
                        <a:t>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-45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228,15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0,50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dirty="0">
                          <a:solidFill>
                            <a:srgbClr val="000000"/>
                          </a:solidFill>
                          <a:latin typeface="Arial"/>
                        </a:rPr>
                        <a:t>75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-37</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236,15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0,75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100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dirty="0">
                          <a:solidFill>
                            <a:srgbClr val="000000"/>
                          </a:solidFill>
                          <a:latin typeface="Arial"/>
                        </a:rPr>
                        <a:t>-30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243,15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1,00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125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dirty="0">
                          <a:solidFill>
                            <a:srgbClr val="000000"/>
                          </a:solidFill>
                          <a:latin typeface="Arial"/>
                        </a:rPr>
                        <a:t>-24</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249,15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1,25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150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dirty="0">
                          <a:solidFill>
                            <a:srgbClr val="000000"/>
                          </a:solidFill>
                          <a:latin typeface="Arial"/>
                        </a:rPr>
                        <a:t>-20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253,15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1,50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175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dirty="0">
                          <a:solidFill>
                            <a:srgbClr val="000000"/>
                          </a:solidFill>
                          <a:latin typeface="Arial"/>
                        </a:rPr>
                        <a:t>-16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257,15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1,75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200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dirty="0">
                          <a:solidFill>
                            <a:srgbClr val="000000"/>
                          </a:solidFill>
                          <a:latin typeface="Arial"/>
                        </a:rPr>
                        <a:t>-12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261,15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225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1"/>
                    </a:solidFill>
                  </a:tcPr>
                </a:tc>
                <a:tc>
                  <a:txBody>
                    <a:bodyPr/>
                    <a:lstStyle/>
                    <a:p>
                      <a:pPr algn="ctr" fontAlgn="b"/>
                      <a:r>
                        <a:rPr lang="it-IT" sz="800" b="0" i="0" u="none" strike="noStrike">
                          <a:solidFill>
                            <a:srgbClr val="000000"/>
                          </a:solidFill>
                          <a:latin typeface="Arial"/>
                        </a:rPr>
                        <a:t>-9</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1"/>
                    </a:solidFill>
                  </a:tcPr>
                </a:tc>
                <a:tc>
                  <a:txBody>
                    <a:bodyPr/>
                    <a:lstStyle/>
                    <a:p>
                      <a:pPr algn="ctr" fontAlgn="b"/>
                      <a:r>
                        <a:rPr lang="it-IT" sz="900" b="0" i="0" u="none" strike="noStrike" dirty="0">
                          <a:solidFill>
                            <a:srgbClr val="000000"/>
                          </a:solidFill>
                          <a:latin typeface="Calibri"/>
                        </a:rPr>
                        <a:t>264,15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1"/>
                    </a:solidFill>
                  </a:tcPr>
                </a:tc>
                <a:tc>
                  <a:txBody>
                    <a:bodyPr/>
                    <a:lstStyle/>
                    <a:p>
                      <a:pPr algn="ctr" fontAlgn="b"/>
                      <a:r>
                        <a:rPr lang="it-IT" sz="900" b="0" i="0" u="none" strike="noStrike" dirty="0">
                          <a:solidFill>
                            <a:srgbClr val="000000"/>
                          </a:solidFill>
                          <a:latin typeface="Calibri"/>
                        </a:rPr>
                        <a:t>2,25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6091"/>
                    </a:solidFill>
                  </a:tcPr>
                </a:tc>
              </a:tr>
              <a:tr h="146741">
                <a:tc>
                  <a:txBody>
                    <a:bodyPr/>
                    <a:lstStyle/>
                    <a:p>
                      <a:pPr algn="ctr" fontAlgn="b"/>
                      <a:r>
                        <a:rPr lang="it-IT" sz="800" b="0" i="0" u="none" strike="noStrike">
                          <a:solidFill>
                            <a:srgbClr val="000000"/>
                          </a:solidFill>
                          <a:latin typeface="Arial"/>
                        </a:rPr>
                        <a:t>250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ctr" fontAlgn="b"/>
                      <a:r>
                        <a:rPr lang="it-IT" sz="800" b="0" i="0" u="none" strike="noStrike">
                          <a:solidFill>
                            <a:srgbClr val="000000"/>
                          </a:solidFill>
                          <a:latin typeface="Arial"/>
                        </a:rPr>
                        <a:t>-6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ctr" fontAlgn="b"/>
                      <a:r>
                        <a:rPr lang="it-IT" sz="900" b="0" i="0" u="none" strike="noStrike" dirty="0">
                          <a:solidFill>
                            <a:srgbClr val="000000"/>
                          </a:solidFill>
                          <a:latin typeface="Calibri"/>
                        </a:rPr>
                        <a:t>267,15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ctr" fontAlgn="b"/>
                      <a:r>
                        <a:rPr lang="it-IT" sz="900" b="0" i="0" u="none" strike="noStrike">
                          <a:solidFill>
                            <a:srgbClr val="000000"/>
                          </a:solidFill>
                          <a:latin typeface="Calibri"/>
                        </a:rPr>
                        <a:t>2,50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r h="146741">
                <a:tc>
                  <a:txBody>
                    <a:bodyPr/>
                    <a:lstStyle/>
                    <a:p>
                      <a:pPr algn="ctr" fontAlgn="b"/>
                      <a:r>
                        <a:rPr lang="it-IT" sz="800" b="0" i="0" u="none" strike="noStrike">
                          <a:solidFill>
                            <a:srgbClr val="000000"/>
                          </a:solidFill>
                          <a:latin typeface="Arial"/>
                        </a:rPr>
                        <a:t>275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ctr" fontAlgn="b"/>
                      <a:r>
                        <a:rPr lang="it-IT" sz="800" b="0" i="0" u="none" strike="noStrike">
                          <a:solidFill>
                            <a:srgbClr val="000000"/>
                          </a:solidFill>
                          <a:latin typeface="Arial"/>
                        </a:rPr>
                        <a:t>-4</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ctr" fontAlgn="b"/>
                      <a:r>
                        <a:rPr lang="it-IT" sz="900" b="0" i="0" u="none" strike="noStrike" dirty="0">
                          <a:solidFill>
                            <a:srgbClr val="000000"/>
                          </a:solidFill>
                          <a:latin typeface="Calibri"/>
                        </a:rPr>
                        <a:t>269,15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ctr" fontAlgn="b"/>
                      <a:r>
                        <a:rPr lang="it-IT" sz="900" b="0" i="0" u="none" strike="noStrike">
                          <a:solidFill>
                            <a:srgbClr val="000000"/>
                          </a:solidFill>
                          <a:latin typeface="Calibri"/>
                        </a:rPr>
                        <a:t>2,75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r>
              <a:tr h="146741">
                <a:tc>
                  <a:txBody>
                    <a:bodyPr/>
                    <a:lstStyle/>
                    <a:p>
                      <a:pPr algn="ctr" fontAlgn="b"/>
                      <a:r>
                        <a:rPr lang="it-IT" sz="800" b="0" i="0" u="none" strike="noStrike">
                          <a:solidFill>
                            <a:srgbClr val="000000"/>
                          </a:solidFill>
                          <a:latin typeface="Arial"/>
                        </a:rPr>
                        <a:t>300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ctr" fontAlgn="b"/>
                      <a:r>
                        <a:rPr lang="it-IT" sz="800" b="0" i="0" u="none" strike="noStrike">
                          <a:solidFill>
                            <a:srgbClr val="000000"/>
                          </a:solidFill>
                          <a:latin typeface="Arial"/>
                        </a:rPr>
                        <a:t>-1</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ctr" fontAlgn="b"/>
                      <a:r>
                        <a:rPr lang="it-IT" sz="900" b="0" i="0" u="none" strike="noStrike" dirty="0">
                          <a:solidFill>
                            <a:srgbClr val="000000"/>
                          </a:solidFill>
                          <a:latin typeface="Calibri"/>
                        </a:rPr>
                        <a:t>272,15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ctr" fontAlgn="b"/>
                      <a:r>
                        <a:rPr lang="it-IT" sz="900" b="0" i="0" u="none" strike="noStrike">
                          <a:solidFill>
                            <a:srgbClr val="000000"/>
                          </a:solidFill>
                          <a:latin typeface="Calibri"/>
                        </a:rPr>
                        <a:t>3,00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r>
              <a:tr h="146741">
                <a:tc>
                  <a:txBody>
                    <a:bodyPr/>
                    <a:lstStyle/>
                    <a:p>
                      <a:pPr algn="ctr" fontAlgn="b"/>
                      <a:r>
                        <a:rPr lang="it-IT" sz="800" b="0" i="0" u="none" strike="noStrike">
                          <a:solidFill>
                            <a:srgbClr val="000000"/>
                          </a:solidFill>
                          <a:latin typeface="Arial"/>
                        </a:rPr>
                        <a:t>325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it-IT" sz="800" b="0" i="0" u="none" strike="noStrike">
                          <a:solidFill>
                            <a:srgbClr val="000000"/>
                          </a:solidFill>
                          <a:latin typeface="Arial"/>
                        </a:rPr>
                        <a:t>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it-IT" sz="900" b="0" i="0" u="none" strike="noStrike" dirty="0">
                          <a:solidFill>
                            <a:srgbClr val="000000"/>
                          </a:solidFill>
                          <a:latin typeface="Calibri"/>
                        </a:rPr>
                        <a:t>275,15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it-IT" sz="900" b="0" i="0" u="none" strike="noStrike">
                          <a:solidFill>
                            <a:srgbClr val="000000"/>
                          </a:solidFill>
                          <a:latin typeface="Calibri"/>
                        </a:rPr>
                        <a:t>3,25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46741">
                <a:tc>
                  <a:txBody>
                    <a:bodyPr/>
                    <a:lstStyle/>
                    <a:p>
                      <a:pPr algn="ctr" fontAlgn="b"/>
                      <a:r>
                        <a:rPr lang="it-IT" sz="800" b="0" i="0" u="none" strike="noStrike">
                          <a:solidFill>
                            <a:srgbClr val="000000"/>
                          </a:solidFill>
                          <a:latin typeface="Arial"/>
                        </a:rPr>
                        <a:t>350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it-IT" sz="800" b="0" i="0" u="none" strike="noStrike">
                          <a:solidFill>
                            <a:srgbClr val="000000"/>
                          </a:solidFill>
                          <a:latin typeface="Arial"/>
                        </a:rPr>
                        <a:t>4</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it-IT" sz="900" b="0" i="0" u="none" strike="noStrike" dirty="0">
                          <a:solidFill>
                            <a:srgbClr val="000000"/>
                          </a:solidFill>
                          <a:latin typeface="Calibri"/>
                        </a:rPr>
                        <a:t>277,15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it-IT" sz="900" b="0" i="0" u="none" strike="noStrike">
                          <a:solidFill>
                            <a:srgbClr val="000000"/>
                          </a:solidFill>
                          <a:latin typeface="Calibri"/>
                        </a:rPr>
                        <a:t>3,50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46741">
                <a:tc>
                  <a:txBody>
                    <a:bodyPr/>
                    <a:lstStyle/>
                    <a:p>
                      <a:pPr algn="ctr" fontAlgn="b"/>
                      <a:r>
                        <a:rPr lang="it-IT" sz="800" b="0" i="0" u="none" strike="noStrike">
                          <a:solidFill>
                            <a:srgbClr val="000000"/>
                          </a:solidFill>
                          <a:latin typeface="Arial"/>
                        </a:rPr>
                        <a:t>375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it-IT" sz="800" b="0" i="0" u="none" strike="noStrike">
                          <a:solidFill>
                            <a:srgbClr val="000000"/>
                          </a:solidFill>
                          <a:latin typeface="Arial"/>
                        </a:rPr>
                        <a:t>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it-IT" sz="900" b="0" i="0" u="none" strike="noStrike" dirty="0">
                          <a:solidFill>
                            <a:srgbClr val="000000"/>
                          </a:solidFill>
                          <a:latin typeface="Calibri"/>
                        </a:rPr>
                        <a:t>279,15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it-IT" sz="900" b="0" i="0" u="none" strike="noStrike">
                          <a:solidFill>
                            <a:srgbClr val="000000"/>
                          </a:solidFill>
                          <a:latin typeface="Calibri"/>
                        </a:rPr>
                        <a:t>3,75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r>
              <a:tr h="146741">
                <a:tc>
                  <a:txBody>
                    <a:bodyPr/>
                    <a:lstStyle/>
                    <a:p>
                      <a:pPr algn="ctr" fontAlgn="b"/>
                      <a:r>
                        <a:rPr lang="it-IT" sz="800" b="0" i="0" u="none" strike="noStrike">
                          <a:solidFill>
                            <a:srgbClr val="000000"/>
                          </a:solidFill>
                          <a:latin typeface="Arial"/>
                        </a:rPr>
                        <a:t>400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it-IT" sz="800" b="0" i="0" u="none" strike="noStrike">
                          <a:solidFill>
                            <a:srgbClr val="000000"/>
                          </a:solidFill>
                          <a:latin typeface="Arial"/>
                        </a:rPr>
                        <a:t>8</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it-IT" sz="900" b="0" i="0" u="none" strike="noStrike" dirty="0">
                          <a:solidFill>
                            <a:srgbClr val="000000"/>
                          </a:solidFill>
                          <a:latin typeface="Calibri"/>
                        </a:rPr>
                        <a:t>281,15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it-IT" sz="900" b="0" i="0" u="none" strike="noStrike">
                          <a:solidFill>
                            <a:srgbClr val="000000"/>
                          </a:solidFill>
                          <a:latin typeface="Calibri"/>
                        </a:rPr>
                        <a:t>4,00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r>
              <a:tr h="146741">
                <a:tc>
                  <a:txBody>
                    <a:bodyPr/>
                    <a:lstStyle/>
                    <a:p>
                      <a:pPr algn="ctr" fontAlgn="b"/>
                      <a:r>
                        <a:rPr lang="it-IT" sz="800" b="0" i="0" u="none" strike="noStrike">
                          <a:solidFill>
                            <a:srgbClr val="000000"/>
                          </a:solidFill>
                          <a:latin typeface="Arial"/>
                        </a:rPr>
                        <a:t>450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12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285,15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4,50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500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16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289,15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5,00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550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19</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292,15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5,50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600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22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295,15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6,00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650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25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298,15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6,50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700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800" b="0" i="0" u="none" strike="noStrike">
                          <a:solidFill>
                            <a:srgbClr val="000000"/>
                          </a:solidFill>
                          <a:latin typeface="Arial"/>
                        </a:rPr>
                        <a:t>28</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900" b="0" i="0" u="none" strike="noStrike">
                          <a:solidFill>
                            <a:srgbClr val="000000"/>
                          </a:solidFill>
                          <a:latin typeface="Calibri"/>
                        </a:rPr>
                        <a:t>301,15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900" b="0" i="0" u="none" strike="noStrike" dirty="0">
                          <a:solidFill>
                            <a:srgbClr val="000000"/>
                          </a:solidFill>
                          <a:latin typeface="Calibri"/>
                        </a:rPr>
                        <a:t>7,00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46741">
                <a:tc>
                  <a:txBody>
                    <a:bodyPr/>
                    <a:lstStyle/>
                    <a:p>
                      <a:pPr algn="ctr" fontAlgn="b"/>
                      <a:r>
                        <a:rPr lang="it-IT" sz="800" b="0" i="0" u="none" strike="noStrike">
                          <a:solidFill>
                            <a:srgbClr val="000000"/>
                          </a:solidFill>
                          <a:latin typeface="Arial"/>
                        </a:rPr>
                        <a:t>750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800" b="0" i="0" u="none" strike="noStrike">
                          <a:solidFill>
                            <a:srgbClr val="000000"/>
                          </a:solidFill>
                          <a:latin typeface="Arial"/>
                        </a:rPr>
                        <a:t>30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900" b="0" i="0" u="none" strike="noStrike">
                          <a:solidFill>
                            <a:srgbClr val="000000"/>
                          </a:solidFill>
                          <a:latin typeface="Calibri"/>
                        </a:rPr>
                        <a:t>303,15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900" b="0" i="0" u="none" strike="noStrike">
                          <a:solidFill>
                            <a:srgbClr val="000000"/>
                          </a:solidFill>
                          <a:latin typeface="Calibri"/>
                        </a:rPr>
                        <a:t>7,50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46741">
                <a:tc>
                  <a:txBody>
                    <a:bodyPr/>
                    <a:lstStyle/>
                    <a:p>
                      <a:pPr algn="ctr" fontAlgn="b"/>
                      <a:r>
                        <a:rPr lang="it-IT" sz="800" b="0" i="0" u="none" strike="noStrike">
                          <a:solidFill>
                            <a:srgbClr val="000000"/>
                          </a:solidFill>
                          <a:latin typeface="Arial"/>
                        </a:rPr>
                        <a:t>800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it-IT" sz="800" b="0" i="0" u="none" strike="noStrike">
                          <a:solidFill>
                            <a:srgbClr val="000000"/>
                          </a:solidFill>
                          <a:latin typeface="Arial"/>
                        </a:rPr>
                        <a:t>33</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it-IT" sz="900" b="0" i="0" u="none" strike="noStrike">
                          <a:solidFill>
                            <a:srgbClr val="000000"/>
                          </a:solidFill>
                          <a:latin typeface="Calibri"/>
                        </a:rPr>
                        <a:t>306,15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it-IT" sz="900" b="0" i="0" u="none" strike="noStrike">
                          <a:solidFill>
                            <a:srgbClr val="000000"/>
                          </a:solidFill>
                          <a:latin typeface="Calibri"/>
                        </a:rPr>
                        <a:t>8,00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46741">
                <a:tc>
                  <a:txBody>
                    <a:bodyPr/>
                    <a:lstStyle/>
                    <a:p>
                      <a:pPr algn="ctr" fontAlgn="b"/>
                      <a:r>
                        <a:rPr lang="it-IT" sz="800" b="0" i="0" u="none" strike="noStrike">
                          <a:solidFill>
                            <a:srgbClr val="000000"/>
                          </a:solidFill>
                          <a:latin typeface="Arial"/>
                        </a:rPr>
                        <a:t>900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it-IT" sz="800" b="0" i="0" u="none" strike="noStrike">
                          <a:solidFill>
                            <a:srgbClr val="000000"/>
                          </a:solidFill>
                          <a:latin typeface="Arial"/>
                        </a:rPr>
                        <a:t>37</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it-IT" sz="900" b="0" i="0" u="none" strike="noStrike">
                          <a:solidFill>
                            <a:srgbClr val="000000"/>
                          </a:solidFill>
                          <a:latin typeface="Calibri"/>
                        </a:rPr>
                        <a:t>310,15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it-IT" sz="900" b="0" i="0" u="none" strike="noStrike" dirty="0">
                          <a:solidFill>
                            <a:srgbClr val="000000"/>
                          </a:solidFill>
                          <a:latin typeface="Calibri"/>
                        </a:rPr>
                        <a:t>9,00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46741">
                <a:tc>
                  <a:txBody>
                    <a:bodyPr/>
                    <a:lstStyle/>
                    <a:p>
                      <a:pPr algn="ctr" fontAlgn="b"/>
                      <a:r>
                        <a:rPr lang="it-IT" sz="800" b="0" i="0" u="none" strike="noStrike">
                          <a:solidFill>
                            <a:srgbClr val="000000"/>
                          </a:solidFill>
                          <a:latin typeface="Arial"/>
                        </a:rPr>
                        <a:t>1000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it-IT" sz="800" b="0" i="0" u="none" strike="noStrike">
                          <a:solidFill>
                            <a:srgbClr val="000000"/>
                          </a:solidFill>
                          <a:latin typeface="Arial"/>
                        </a:rPr>
                        <a:t>42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it-IT" sz="900" b="0" i="0" u="none" strike="noStrike">
                          <a:solidFill>
                            <a:srgbClr val="000000"/>
                          </a:solidFill>
                          <a:latin typeface="Calibri"/>
                        </a:rPr>
                        <a:t>315,15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it-IT" sz="900" b="0" i="0" u="none" strike="noStrike">
                          <a:solidFill>
                            <a:srgbClr val="000000"/>
                          </a:solidFill>
                          <a:latin typeface="Calibri"/>
                        </a:rPr>
                        <a:t>10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146741">
                <a:tc>
                  <a:txBody>
                    <a:bodyPr/>
                    <a:lstStyle/>
                    <a:p>
                      <a:pPr algn="ctr" fontAlgn="b"/>
                      <a:r>
                        <a:rPr lang="it-IT" sz="800" b="0" i="0" u="none" strike="noStrike">
                          <a:solidFill>
                            <a:srgbClr val="000000"/>
                          </a:solidFill>
                          <a:latin typeface="Arial"/>
                        </a:rPr>
                        <a:t>1200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ctr" fontAlgn="b"/>
                      <a:r>
                        <a:rPr lang="it-IT" sz="800" b="0" i="0" u="none" strike="noStrike">
                          <a:solidFill>
                            <a:srgbClr val="000000"/>
                          </a:solidFill>
                          <a:latin typeface="Arial"/>
                        </a:rPr>
                        <a:t>49</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ctr" fontAlgn="b"/>
                      <a:r>
                        <a:rPr lang="it-IT" sz="900" b="0" i="0" u="none" strike="noStrike">
                          <a:solidFill>
                            <a:srgbClr val="000000"/>
                          </a:solidFill>
                          <a:latin typeface="Calibri"/>
                        </a:rPr>
                        <a:t>322,15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ctr" fontAlgn="b"/>
                      <a:r>
                        <a:rPr lang="it-IT" sz="900" b="0" i="0" u="none" strike="noStrike" dirty="0">
                          <a:solidFill>
                            <a:srgbClr val="000000"/>
                          </a:solidFill>
                          <a:latin typeface="Calibri"/>
                        </a:rPr>
                        <a:t>12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r>
              <a:tr h="146741">
                <a:tc>
                  <a:txBody>
                    <a:bodyPr/>
                    <a:lstStyle/>
                    <a:p>
                      <a:pPr algn="ctr" fontAlgn="b"/>
                      <a:r>
                        <a:rPr lang="it-IT" sz="800" b="0" i="0" u="none" strike="noStrike">
                          <a:solidFill>
                            <a:srgbClr val="000000"/>
                          </a:solidFill>
                          <a:latin typeface="Arial"/>
                        </a:rPr>
                        <a:t>1400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t-IT" sz="800" b="0" i="0" u="none" strike="noStrike">
                          <a:solidFill>
                            <a:srgbClr val="000000"/>
                          </a:solidFill>
                          <a:latin typeface="Arial"/>
                        </a:rPr>
                        <a:t>56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t-IT" sz="900" b="0" i="0" u="none" strike="noStrike">
                          <a:solidFill>
                            <a:srgbClr val="000000"/>
                          </a:solidFill>
                          <a:latin typeface="Calibri"/>
                        </a:rPr>
                        <a:t>329,15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t-IT" sz="900" b="0" i="0" u="none" strike="noStrike">
                          <a:solidFill>
                            <a:srgbClr val="000000"/>
                          </a:solidFill>
                          <a:latin typeface="Calibri"/>
                        </a:rPr>
                        <a:t>14</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46741">
                <a:tc>
                  <a:txBody>
                    <a:bodyPr/>
                    <a:lstStyle/>
                    <a:p>
                      <a:pPr algn="ctr" fontAlgn="b"/>
                      <a:r>
                        <a:rPr lang="it-IT" sz="800" b="0" i="0" u="none" strike="noStrike">
                          <a:solidFill>
                            <a:srgbClr val="000000"/>
                          </a:solidFill>
                          <a:latin typeface="Arial"/>
                        </a:rPr>
                        <a:t>1600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62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335,15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16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1800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68</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341,15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18</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2000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73</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346,15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20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2200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78</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351,15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22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2400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82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355,15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24</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2600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86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359,15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26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2800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90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363,15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28</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3000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94</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367,15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30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3200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98</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371,15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32</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3400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101</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374,15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34</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41">
                <a:tc>
                  <a:txBody>
                    <a:bodyPr/>
                    <a:lstStyle/>
                    <a:p>
                      <a:pPr algn="ctr" fontAlgn="b"/>
                      <a:r>
                        <a:rPr lang="it-IT" sz="800" b="0" i="0" u="none" strike="noStrike">
                          <a:solidFill>
                            <a:srgbClr val="000000"/>
                          </a:solidFill>
                          <a:latin typeface="Arial"/>
                        </a:rPr>
                        <a:t>3600</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800" b="0" i="0" u="none" strike="noStrike">
                          <a:solidFill>
                            <a:srgbClr val="000000"/>
                          </a:solidFill>
                          <a:latin typeface="Arial"/>
                        </a:rPr>
                        <a:t>104</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latin typeface="Calibri"/>
                        </a:rPr>
                        <a:t>377,15</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900" b="0" i="0" u="none" strike="noStrike" dirty="0">
                          <a:solidFill>
                            <a:srgbClr val="000000"/>
                          </a:solidFill>
                          <a:latin typeface="Calibri"/>
                        </a:rPr>
                        <a:t>36</a:t>
                      </a:r>
                    </a:p>
                  </a:txBody>
                  <a:tcPr marL="4930" marR="4930" marT="49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4" name="Rectangle 854"/>
          <p:cNvSpPr>
            <a:spLocks noChangeArrowheads="1"/>
          </p:cNvSpPr>
          <p:nvPr/>
        </p:nvSpPr>
        <p:spPr bwMode="auto">
          <a:xfrm>
            <a:off x="278486" y="6381908"/>
            <a:ext cx="4680520" cy="226216"/>
          </a:xfrm>
          <a:prstGeom prst="rect">
            <a:avLst/>
          </a:prstGeom>
          <a:noFill/>
          <a:ln w="9525">
            <a:noFill/>
            <a:miter lim="800000"/>
            <a:headEnd/>
            <a:tailEnd/>
          </a:ln>
        </p:spPr>
        <p:txBody>
          <a:bodyPr wrap="square" lIns="0" tIns="0" rIns="0" bIns="0">
            <a:spAutoFit/>
          </a:bodyPr>
          <a:lstStyle/>
          <a:p>
            <a:pPr algn="ctr"/>
            <a:r>
              <a:rPr lang="it-IT" sz="1400" b="1" dirty="0" smtClean="0">
                <a:solidFill>
                  <a:srgbClr val="000000"/>
                </a:solidFill>
                <a:latin typeface="Arial" pitchFamily="34" charset="0"/>
              </a:rPr>
              <a:t>Il ciclo </a:t>
            </a:r>
            <a:r>
              <a:rPr lang="it-IT" sz="1400" b="1" dirty="0" err="1" smtClean="0">
                <a:solidFill>
                  <a:srgbClr val="000000"/>
                </a:solidFill>
                <a:latin typeface="Arial" pitchFamily="34" charset="0"/>
              </a:rPr>
              <a:t>PdC</a:t>
            </a:r>
            <a:r>
              <a:rPr lang="it-IT" sz="1400" b="1" dirty="0" smtClean="0">
                <a:solidFill>
                  <a:srgbClr val="000000"/>
                </a:solidFill>
                <a:latin typeface="Arial" pitchFamily="34" charset="0"/>
              </a:rPr>
              <a:t> nel piano Temperatura - Entropia</a:t>
            </a:r>
            <a:endParaRPr lang="it-IT" sz="1400" b="1" dirty="0">
              <a:solidFill>
                <a:srgbClr val="000000"/>
              </a:solidFill>
              <a:latin typeface="Arial" pitchFamily="34" charset="0"/>
            </a:endParaRPr>
          </a:p>
        </p:txBody>
      </p:sp>
      <p:sp>
        <p:nvSpPr>
          <p:cNvPr id="15" name="Rectangle 854"/>
          <p:cNvSpPr>
            <a:spLocks noChangeArrowheads="1"/>
          </p:cNvSpPr>
          <p:nvPr/>
        </p:nvSpPr>
        <p:spPr bwMode="auto">
          <a:xfrm>
            <a:off x="144017" y="2884604"/>
            <a:ext cx="5025008" cy="226216"/>
          </a:xfrm>
          <a:prstGeom prst="rect">
            <a:avLst/>
          </a:prstGeom>
          <a:noFill/>
          <a:ln w="9525">
            <a:noFill/>
            <a:miter lim="800000"/>
            <a:headEnd/>
            <a:tailEnd/>
          </a:ln>
        </p:spPr>
        <p:txBody>
          <a:bodyPr wrap="square" lIns="0" tIns="0" rIns="0" bIns="0">
            <a:spAutoFit/>
          </a:bodyPr>
          <a:lstStyle/>
          <a:p>
            <a:pPr algn="ctr"/>
            <a:r>
              <a:rPr lang="it-IT" sz="1400" b="1" dirty="0" smtClean="0">
                <a:latin typeface="Arial" pitchFamily="34" charset="0"/>
              </a:rPr>
              <a:t>Il ciclo </a:t>
            </a:r>
            <a:r>
              <a:rPr lang="it-IT" sz="1400" b="1" dirty="0" err="1" smtClean="0">
                <a:latin typeface="Arial" pitchFamily="34" charset="0"/>
              </a:rPr>
              <a:t>PdC</a:t>
            </a:r>
            <a:r>
              <a:rPr lang="it-IT" sz="1400" b="1" dirty="0" smtClean="0">
                <a:latin typeface="Arial" pitchFamily="34" charset="0"/>
              </a:rPr>
              <a:t> nel piano Pressione - Volume specifico</a:t>
            </a:r>
            <a:endParaRPr lang="it-IT" sz="1400" b="1" dirty="0">
              <a:latin typeface="Arial" pitchFamily="34" charset="0"/>
            </a:endParaRPr>
          </a:p>
        </p:txBody>
      </p:sp>
      <p:sp>
        <p:nvSpPr>
          <p:cNvPr id="16" name="Rettangolo 15"/>
          <p:cNvSpPr/>
          <p:nvPr/>
        </p:nvSpPr>
        <p:spPr bwMode="auto">
          <a:xfrm>
            <a:off x="102138" y="105526"/>
            <a:ext cx="5112000" cy="3120899"/>
          </a:xfrm>
          <a:prstGeom prst="rect">
            <a:avLst/>
          </a:prstGeom>
          <a:no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
        <p:nvSpPr>
          <p:cNvPr id="10" name="Rectangle 854"/>
          <p:cNvSpPr>
            <a:spLocks noChangeArrowheads="1"/>
          </p:cNvSpPr>
          <p:nvPr/>
        </p:nvSpPr>
        <p:spPr bwMode="auto">
          <a:xfrm>
            <a:off x="1424609" y="332658"/>
            <a:ext cx="2430342" cy="177741"/>
          </a:xfrm>
          <a:prstGeom prst="rect">
            <a:avLst/>
          </a:prstGeom>
          <a:noFill/>
          <a:ln w="9525">
            <a:solidFill>
              <a:srgbClr val="002060"/>
            </a:solidFill>
            <a:miter lim="800000"/>
            <a:headEnd/>
            <a:tailEnd/>
          </a:ln>
        </p:spPr>
        <p:txBody>
          <a:bodyPr wrap="square" lIns="0" tIns="0" rIns="0" bIns="0">
            <a:spAutoFit/>
          </a:bodyPr>
          <a:lstStyle/>
          <a:p>
            <a:pPr algn="ctr"/>
            <a:r>
              <a:rPr lang="it-IT" sz="1100" b="1" dirty="0" err="1" smtClean="0">
                <a:solidFill>
                  <a:srgbClr val="000000"/>
                </a:solidFill>
                <a:latin typeface="Arial" pitchFamily="34" charset="0"/>
              </a:rPr>
              <a:t>Temp</a:t>
            </a:r>
            <a:r>
              <a:rPr lang="it-IT" sz="1100" b="1" dirty="0" smtClean="0">
                <a:solidFill>
                  <a:srgbClr val="000000"/>
                </a:solidFill>
                <a:latin typeface="Arial" pitchFamily="34" charset="0"/>
              </a:rPr>
              <a:t> = </a:t>
            </a:r>
            <a:r>
              <a:rPr lang="it-IT" sz="1100" b="1" dirty="0" err="1" smtClean="0">
                <a:solidFill>
                  <a:srgbClr val="000000"/>
                </a:solidFill>
                <a:latin typeface="Arial" pitchFamily="34" charset="0"/>
              </a:rPr>
              <a:t>cost</a:t>
            </a:r>
            <a:r>
              <a:rPr lang="it-IT" sz="1100" b="1" dirty="0" smtClean="0">
                <a:solidFill>
                  <a:srgbClr val="000000"/>
                </a:solidFill>
                <a:latin typeface="Arial" pitchFamily="34" charset="0"/>
              </a:rPr>
              <a:t>: CALORE LATENTE</a:t>
            </a:r>
            <a:endParaRPr lang="it-IT" sz="1100" b="1" dirty="0">
              <a:solidFill>
                <a:schemeClr val="bg2">
                  <a:lumMod val="75000"/>
                </a:schemeClr>
              </a:solidFill>
              <a:latin typeface="Arial" pitchFamily="34" charset="0"/>
            </a:endParaRPr>
          </a:p>
        </p:txBody>
      </p:sp>
      <p:cxnSp>
        <p:nvCxnSpPr>
          <p:cNvPr id="18" name="Connettore 2 17"/>
          <p:cNvCxnSpPr/>
          <p:nvPr/>
        </p:nvCxnSpPr>
        <p:spPr bwMode="auto">
          <a:xfrm flipH="1">
            <a:off x="2072680" y="510399"/>
            <a:ext cx="504056" cy="470331"/>
          </a:xfrm>
          <a:prstGeom prst="straightConnector1">
            <a:avLst/>
          </a:prstGeom>
          <a:noFill/>
          <a:ln w="9525" cap="flat" cmpd="sng" algn="ctr">
            <a:solidFill>
              <a:srgbClr val="002060"/>
            </a:solidFill>
            <a:prstDash val="solid"/>
            <a:round/>
            <a:headEnd type="none" w="med" len="med"/>
            <a:tailEnd type="arrow"/>
          </a:ln>
          <a:effectLst/>
        </p:spPr>
      </p:cxnSp>
      <p:sp>
        <p:nvSpPr>
          <p:cNvPr id="22" name="Rectangle 854"/>
          <p:cNvSpPr>
            <a:spLocks noChangeArrowheads="1"/>
          </p:cNvSpPr>
          <p:nvPr/>
        </p:nvSpPr>
        <p:spPr bwMode="auto">
          <a:xfrm>
            <a:off x="200473" y="1786048"/>
            <a:ext cx="918175" cy="710964"/>
          </a:xfrm>
          <a:prstGeom prst="rect">
            <a:avLst/>
          </a:prstGeom>
          <a:noFill/>
          <a:ln w="9525">
            <a:solidFill>
              <a:srgbClr val="C00000"/>
            </a:solidFill>
            <a:miter lim="800000"/>
            <a:headEnd/>
            <a:tailEnd/>
          </a:ln>
        </p:spPr>
        <p:txBody>
          <a:bodyPr wrap="square" lIns="0" tIns="0" rIns="0" bIns="0">
            <a:spAutoFit/>
          </a:bodyPr>
          <a:lstStyle/>
          <a:p>
            <a:pPr algn="ctr"/>
            <a:r>
              <a:rPr lang="it-IT" sz="1100" b="1" dirty="0" smtClean="0">
                <a:solidFill>
                  <a:srgbClr val="000000"/>
                </a:solidFill>
                <a:latin typeface="Arial" pitchFamily="34" charset="0"/>
              </a:rPr>
              <a:t>La </a:t>
            </a:r>
            <a:r>
              <a:rPr lang="it-IT" sz="1100" b="1" dirty="0" err="1" smtClean="0">
                <a:solidFill>
                  <a:srgbClr val="000000"/>
                </a:solidFill>
                <a:latin typeface="Arial" pitchFamily="34" charset="0"/>
              </a:rPr>
              <a:t>Temp</a:t>
            </a:r>
            <a:r>
              <a:rPr lang="it-IT" sz="1100" b="1" dirty="0" smtClean="0">
                <a:solidFill>
                  <a:srgbClr val="000000"/>
                </a:solidFill>
                <a:latin typeface="Arial" pitchFamily="34" charset="0"/>
              </a:rPr>
              <a:t>. cambia:  </a:t>
            </a:r>
          </a:p>
          <a:p>
            <a:pPr algn="ctr"/>
            <a:r>
              <a:rPr lang="it-IT" sz="1100" b="1" dirty="0" smtClean="0">
                <a:solidFill>
                  <a:srgbClr val="000000"/>
                </a:solidFill>
                <a:latin typeface="Arial" pitchFamily="34" charset="0"/>
              </a:rPr>
              <a:t>CALORE SENSIBILE</a:t>
            </a:r>
            <a:endParaRPr lang="it-IT" sz="1100" b="1" dirty="0">
              <a:solidFill>
                <a:schemeClr val="bg2">
                  <a:lumMod val="75000"/>
                </a:schemeClr>
              </a:solidFill>
              <a:latin typeface="Arial" pitchFamily="34" charset="0"/>
            </a:endParaRPr>
          </a:p>
        </p:txBody>
      </p:sp>
      <p:cxnSp>
        <p:nvCxnSpPr>
          <p:cNvPr id="23" name="Connettore 2 22"/>
          <p:cNvCxnSpPr/>
          <p:nvPr/>
        </p:nvCxnSpPr>
        <p:spPr bwMode="auto">
          <a:xfrm flipV="1">
            <a:off x="965667" y="1799495"/>
            <a:ext cx="696144" cy="274800"/>
          </a:xfrm>
          <a:prstGeom prst="straightConnector1">
            <a:avLst/>
          </a:prstGeom>
          <a:noFill/>
          <a:ln w="9525" cap="flat" cmpd="sng" algn="ctr">
            <a:solidFill>
              <a:srgbClr val="C00000"/>
            </a:solidFill>
            <a:prstDash val="solid"/>
            <a:round/>
            <a:headEnd type="none" w="med" len="med"/>
            <a:tailEnd type="arrow"/>
          </a:ln>
          <a:effectLst/>
        </p:spPr>
      </p:cxnSp>
      <p:cxnSp>
        <p:nvCxnSpPr>
          <p:cNvPr id="28" name="Connettore 2 27"/>
          <p:cNvCxnSpPr/>
          <p:nvPr/>
        </p:nvCxnSpPr>
        <p:spPr bwMode="auto">
          <a:xfrm flipV="1">
            <a:off x="992562" y="1556792"/>
            <a:ext cx="1944215" cy="504056"/>
          </a:xfrm>
          <a:prstGeom prst="straightConnector1">
            <a:avLst/>
          </a:prstGeom>
          <a:noFill/>
          <a:ln w="9525" cap="flat" cmpd="sng" algn="ctr">
            <a:solidFill>
              <a:srgbClr val="C00000"/>
            </a:solidFill>
            <a:prstDash val="solid"/>
            <a:round/>
            <a:headEnd type="none" w="med" len="med"/>
            <a:tailEnd type="arrow"/>
          </a:ln>
          <a:effectLst/>
        </p:spPr>
      </p:cxnSp>
      <p:cxnSp>
        <p:nvCxnSpPr>
          <p:cNvPr id="31" name="Connettore 2 30"/>
          <p:cNvCxnSpPr/>
          <p:nvPr/>
        </p:nvCxnSpPr>
        <p:spPr bwMode="auto">
          <a:xfrm>
            <a:off x="2576737" y="510399"/>
            <a:ext cx="0" cy="1550451"/>
          </a:xfrm>
          <a:prstGeom prst="straightConnector1">
            <a:avLst/>
          </a:prstGeom>
          <a:noFill/>
          <a:ln w="9525" cap="flat" cmpd="sng" algn="ctr">
            <a:solidFill>
              <a:srgbClr val="002060"/>
            </a:solidFill>
            <a:prstDash val="solid"/>
            <a:round/>
            <a:headEnd type="none" w="med" len="med"/>
            <a:tailEnd type="arrow"/>
          </a:ln>
          <a:effectLst/>
        </p:spPr>
      </p:cxnSp>
      <p:sp>
        <p:nvSpPr>
          <p:cNvPr id="35" name="Rectangle 854"/>
          <p:cNvSpPr>
            <a:spLocks noChangeArrowheads="1"/>
          </p:cNvSpPr>
          <p:nvPr/>
        </p:nvSpPr>
        <p:spPr bwMode="auto">
          <a:xfrm>
            <a:off x="2778152" y="3289759"/>
            <a:ext cx="2430342" cy="177741"/>
          </a:xfrm>
          <a:prstGeom prst="rect">
            <a:avLst/>
          </a:prstGeom>
          <a:noFill/>
          <a:ln w="9525">
            <a:solidFill>
              <a:srgbClr val="002060"/>
            </a:solidFill>
            <a:miter lim="800000"/>
            <a:headEnd/>
            <a:tailEnd/>
          </a:ln>
        </p:spPr>
        <p:txBody>
          <a:bodyPr wrap="square" lIns="0" tIns="0" rIns="0" bIns="0">
            <a:spAutoFit/>
          </a:bodyPr>
          <a:lstStyle/>
          <a:p>
            <a:pPr algn="ctr"/>
            <a:r>
              <a:rPr lang="it-IT" sz="1100" b="1" dirty="0" err="1" smtClean="0">
                <a:solidFill>
                  <a:srgbClr val="000000"/>
                </a:solidFill>
                <a:latin typeface="Arial" pitchFamily="34" charset="0"/>
              </a:rPr>
              <a:t>Temp</a:t>
            </a:r>
            <a:r>
              <a:rPr lang="it-IT" sz="1100" b="1" dirty="0" smtClean="0">
                <a:solidFill>
                  <a:srgbClr val="000000"/>
                </a:solidFill>
                <a:latin typeface="Arial" pitchFamily="34" charset="0"/>
              </a:rPr>
              <a:t> = </a:t>
            </a:r>
            <a:r>
              <a:rPr lang="it-IT" sz="1100" b="1" dirty="0" err="1" smtClean="0">
                <a:solidFill>
                  <a:srgbClr val="000000"/>
                </a:solidFill>
                <a:latin typeface="Arial" pitchFamily="34" charset="0"/>
              </a:rPr>
              <a:t>cost</a:t>
            </a:r>
            <a:r>
              <a:rPr lang="it-IT" sz="1100" b="1" dirty="0" smtClean="0">
                <a:solidFill>
                  <a:srgbClr val="000000"/>
                </a:solidFill>
                <a:latin typeface="Arial" pitchFamily="34" charset="0"/>
              </a:rPr>
              <a:t>: CALORE LATENTE</a:t>
            </a:r>
            <a:endParaRPr lang="it-IT" sz="1100" b="1" dirty="0">
              <a:solidFill>
                <a:schemeClr val="bg2">
                  <a:lumMod val="75000"/>
                </a:schemeClr>
              </a:solidFill>
              <a:latin typeface="Arial" pitchFamily="34" charset="0"/>
            </a:endParaRPr>
          </a:p>
        </p:txBody>
      </p:sp>
      <p:cxnSp>
        <p:nvCxnSpPr>
          <p:cNvPr id="36" name="Connettore 2 35"/>
          <p:cNvCxnSpPr/>
          <p:nvPr/>
        </p:nvCxnSpPr>
        <p:spPr bwMode="auto">
          <a:xfrm flipH="1">
            <a:off x="2225081" y="3535016"/>
            <a:ext cx="864096" cy="429709"/>
          </a:xfrm>
          <a:prstGeom prst="straightConnector1">
            <a:avLst/>
          </a:prstGeom>
          <a:noFill/>
          <a:ln w="9525" cap="flat" cmpd="sng" algn="ctr">
            <a:solidFill>
              <a:srgbClr val="002060"/>
            </a:solidFill>
            <a:prstDash val="solid"/>
            <a:round/>
            <a:headEnd type="none" w="med" len="med"/>
            <a:tailEnd type="arrow"/>
          </a:ln>
          <a:effectLst/>
        </p:spPr>
      </p:cxnSp>
      <p:sp>
        <p:nvSpPr>
          <p:cNvPr id="37" name="Rectangle 854"/>
          <p:cNvSpPr>
            <a:spLocks noChangeArrowheads="1"/>
          </p:cNvSpPr>
          <p:nvPr/>
        </p:nvSpPr>
        <p:spPr bwMode="auto">
          <a:xfrm>
            <a:off x="352873" y="4770043"/>
            <a:ext cx="918175" cy="710964"/>
          </a:xfrm>
          <a:prstGeom prst="rect">
            <a:avLst/>
          </a:prstGeom>
          <a:noFill/>
          <a:ln w="9525">
            <a:solidFill>
              <a:srgbClr val="C00000"/>
            </a:solidFill>
            <a:miter lim="800000"/>
            <a:headEnd/>
            <a:tailEnd/>
          </a:ln>
        </p:spPr>
        <p:txBody>
          <a:bodyPr wrap="square" lIns="0" tIns="0" rIns="0" bIns="0">
            <a:spAutoFit/>
          </a:bodyPr>
          <a:lstStyle/>
          <a:p>
            <a:pPr algn="ctr"/>
            <a:r>
              <a:rPr lang="it-IT" sz="1100" b="1" dirty="0" smtClean="0">
                <a:solidFill>
                  <a:srgbClr val="000000"/>
                </a:solidFill>
                <a:latin typeface="Arial" pitchFamily="34" charset="0"/>
              </a:rPr>
              <a:t>La </a:t>
            </a:r>
            <a:r>
              <a:rPr lang="it-IT" sz="1100" b="1" dirty="0" err="1" smtClean="0">
                <a:solidFill>
                  <a:srgbClr val="000000"/>
                </a:solidFill>
                <a:latin typeface="Arial" pitchFamily="34" charset="0"/>
              </a:rPr>
              <a:t>Temp</a:t>
            </a:r>
            <a:r>
              <a:rPr lang="it-IT" sz="1100" b="1" dirty="0" smtClean="0">
                <a:solidFill>
                  <a:srgbClr val="000000"/>
                </a:solidFill>
                <a:latin typeface="Arial" pitchFamily="34" charset="0"/>
              </a:rPr>
              <a:t>. cambia:  </a:t>
            </a:r>
          </a:p>
          <a:p>
            <a:pPr algn="ctr"/>
            <a:r>
              <a:rPr lang="it-IT" sz="1100" b="1" dirty="0" smtClean="0">
                <a:solidFill>
                  <a:srgbClr val="000000"/>
                </a:solidFill>
                <a:latin typeface="Arial" pitchFamily="34" charset="0"/>
              </a:rPr>
              <a:t>CALORE SENSIBILE</a:t>
            </a:r>
            <a:endParaRPr lang="it-IT" sz="1100" b="1" dirty="0">
              <a:solidFill>
                <a:schemeClr val="bg2">
                  <a:lumMod val="75000"/>
                </a:schemeClr>
              </a:solidFill>
              <a:latin typeface="Arial" pitchFamily="34" charset="0"/>
            </a:endParaRPr>
          </a:p>
        </p:txBody>
      </p:sp>
      <p:cxnSp>
        <p:nvCxnSpPr>
          <p:cNvPr id="38" name="Connettore 2 37"/>
          <p:cNvCxnSpPr/>
          <p:nvPr/>
        </p:nvCxnSpPr>
        <p:spPr bwMode="auto">
          <a:xfrm flipV="1">
            <a:off x="1118067" y="4509120"/>
            <a:ext cx="696144" cy="549170"/>
          </a:xfrm>
          <a:prstGeom prst="straightConnector1">
            <a:avLst/>
          </a:prstGeom>
          <a:noFill/>
          <a:ln w="9525" cap="flat" cmpd="sng" algn="ctr">
            <a:solidFill>
              <a:srgbClr val="C00000"/>
            </a:solidFill>
            <a:prstDash val="solid"/>
            <a:round/>
            <a:headEnd type="none" w="med" len="med"/>
            <a:tailEnd type="arrow"/>
          </a:ln>
          <a:effectLst/>
        </p:spPr>
      </p:cxnSp>
      <p:cxnSp>
        <p:nvCxnSpPr>
          <p:cNvPr id="39" name="Connettore 2 38"/>
          <p:cNvCxnSpPr/>
          <p:nvPr/>
        </p:nvCxnSpPr>
        <p:spPr bwMode="auto">
          <a:xfrm flipV="1">
            <a:off x="1144961" y="4149082"/>
            <a:ext cx="1633190" cy="895763"/>
          </a:xfrm>
          <a:prstGeom prst="straightConnector1">
            <a:avLst/>
          </a:prstGeom>
          <a:noFill/>
          <a:ln w="9525" cap="flat" cmpd="sng" algn="ctr">
            <a:solidFill>
              <a:srgbClr val="C00000"/>
            </a:solidFill>
            <a:prstDash val="solid"/>
            <a:round/>
            <a:headEnd type="none" w="med" len="med"/>
            <a:tailEnd type="arrow"/>
          </a:ln>
          <a:effectLst/>
        </p:spPr>
      </p:cxnSp>
      <p:cxnSp>
        <p:nvCxnSpPr>
          <p:cNvPr id="40" name="Connettore 2 39"/>
          <p:cNvCxnSpPr/>
          <p:nvPr/>
        </p:nvCxnSpPr>
        <p:spPr bwMode="auto">
          <a:xfrm flipH="1">
            <a:off x="2576735" y="3559569"/>
            <a:ext cx="512441" cy="1210474"/>
          </a:xfrm>
          <a:prstGeom prst="straightConnector1">
            <a:avLst/>
          </a:prstGeom>
          <a:noFill/>
          <a:ln w="9525" cap="flat" cmpd="sng" algn="ctr">
            <a:solidFill>
              <a:srgbClr val="00206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ChangeArrowheads="1"/>
          </p:cNvSpPr>
          <p:nvPr/>
        </p:nvSpPr>
        <p:spPr bwMode="auto">
          <a:xfrm>
            <a:off x="1640681" y="1790700"/>
            <a:ext cx="9906000" cy="415498"/>
          </a:xfrm>
          <a:prstGeom prst="rect">
            <a:avLst/>
          </a:prstGeom>
          <a:noFill/>
          <a:ln w="9525">
            <a:noFill/>
            <a:miter lim="800000"/>
            <a:headEnd/>
            <a:tailEnd/>
          </a:ln>
        </p:spPr>
        <p:txBody>
          <a:bodyPr>
            <a:spAutoFit/>
          </a:bodyPr>
          <a:lstStyle/>
          <a:p>
            <a:endParaRPr lang="it-IT"/>
          </a:p>
        </p:txBody>
      </p:sp>
      <p:pic>
        <p:nvPicPr>
          <p:cNvPr id="398339" name="Picture 3" descr="C:\Documenti\next energy\COMPBOLD.TIF"/>
          <p:cNvPicPr>
            <a:picLocks noChangeAspect="1" noChangeArrowheads="1"/>
          </p:cNvPicPr>
          <p:nvPr/>
        </p:nvPicPr>
        <p:blipFill>
          <a:blip r:embed="rId3" cstate="print"/>
          <a:srcRect/>
          <a:stretch>
            <a:fillRect/>
          </a:stretch>
        </p:blipFill>
        <p:spPr bwMode="auto">
          <a:xfrm>
            <a:off x="825500" y="1295401"/>
            <a:ext cx="8255000" cy="4970463"/>
          </a:xfrm>
          <a:prstGeom prst="rect">
            <a:avLst/>
          </a:prstGeom>
          <a:noFill/>
          <a:ln w="9525">
            <a:solidFill>
              <a:schemeClr val="accent2"/>
            </a:solidFill>
            <a:miter lim="800000"/>
            <a:headEnd/>
            <a:tailEnd/>
          </a:ln>
          <a:effectLst>
            <a:outerShdw blurRad="50800" dist="38100" dir="2700000" algn="tl" rotWithShape="0">
              <a:prstClr val="black">
                <a:alpha val="40000"/>
              </a:prstClr>
            </a:outerShdw>
          </a:effectLst>
        </p:spPr>
      </p:pic>
      <p:sp>
        <p:nvSpPr>
          <p:cNvPr id="398340" name="Text Box 4"/>
          <p:cNvSpPr txBox="1">
            <a:spLocks noChangeArrowheads="1"/>
          </p:cNvSpPr>
          <p:nvPr/>
        </p:nvSpPr>
        <p:spPr bwMode="auto">
          <a:xfrm>
            <a:off x="1568624" y="260648"/>
            <a:ext cx="6571030" cy="391197"/>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it-IT" dirty="0">
                <a:solidFill>
                  <a:srgbClr val="C00000"/>
                </a:solidFill>
              </a:rPr>
              <a:t>SCHEMA </a:t>
            </a:r>
            <a:r>
              <a:rPr lang="it-IT" dirty="0" err="1">
                <a:solidFill>
                  <a:srgbClr val="C00000"/>
                </a:solidFill>
              </a:rPr>
              <a:t>DI</a:t>
            </a:r>
            <a:r>
              <a:rPr lang="it-IT" dirty="0">
                <a:solidFill>
                  <a:srgbClr val="C00000"/>
                </a:solidFill>
              </a:rPr>
              <a:t> PRINCIPIO MACCHINE A COMPRESSIONE</a:t>
            </a:r>
          </a:p>
        </p:txBody>
      </p:sp>
      <p:sp>
        <p:nvSpPr>
          <p:cNvPr id="5" name="Text Box 4"/>
          <p:cNvSpPr txBox="1">
            <a:spLocks noChangeArrowheads="1"/>
          </p:cNvSpPr>
          <p:nvPr/>
        </p:nvSpPr>
        <p:spPr bwMode="auto">
          <a:xfrm>
            <a:off x="3111235" y="3326604"/>
            <a:ext cx="3167855" cy="39042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it-IT" b="1" dirty="0" smtClean="0">
                <a:solidFill>
                  <a:srgbClr val="009900"/>
                </a:solidFill>
              </a:rPr>
              <a:t>Valvola di laminazione</a:t>
            </a:r>
            <a:endParaRPr lang="it-IT" b="1" dirty="0">
              <a:solidFill>
                <a:srgbClr val="009900"/>
              </a:solidFill>
            </a:endParaRPr>
          </a:p>
        </p:txBody>
      </p:sp>
      <p:cxnSp>
        <p:nvCxnSpPr>
          <p:cNvPr id="7" name="Connettore 2 6"/>
          <p:cNvCxnSpPr/>
          <p:nvPr/>
        </p:nvCxnSpPr>
        <p:spPr bwMode="auto">
          <a:xfrm flipV="1">
            <a:off x="4701144" y="2175810"/>
            <a:ext cx="0" cy="1150794"/>
          </a:xfrm>
          <a:prstGeom prst="straightConnector1">
            <a:avLst/>
          </a:prstGeom>
          <a:noFill/>
          <a:ln w="57150" cap="flat" cmpd="sng" algn="ctr">
            <a:solidFill>
              <a:srgbClr val="00B050"/>
            </a:solidFill>
            <a:prstDash val="solid"/>
            <a:round/>
            <a:headEnd type="none" w="med" len="med"/>
            <a:tailEnd type="arrow"/>
          </a:ln>
          <a:effectLst/>
        </p:spPr>
      </p:cxnSp>
      <p:sp>
        <p:nvSpPr>
          <p:cNvPr id="8" name="Text Box 4"/>
          <p:cNvSpPr txBox="1">
            <a:spLocks noChangeArrowheads="1"/>
          </p:cNvSpPr>
          <p:nvPr/>
        </p:nvSpPr>
        <p:spPr bwMode="auto">
          <a:xfrm>
            <a:off x="7257256" y="3429000"/>
            <a:ext cx="1463862" cy="738664"/>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a:r>
              <a:rPr lang="it-IT" b="1" dirty="0" smtClean="0">
                <a:solidFill>
                  <a:schemeClr val="tx1">
                    <a:lumMod val="60000"/>
                    <a:lumOff val="40000"/>
                  </a:schemeClr>
                </a:solidFill>
              </a:rPr>
              <a:t>Bassa</a:t>
            </a:r>
          </a:p>
          <a:p>
            <a:pPr algn="ctr"/>
            <a:r>
              <a:rPr lang="it-IT" b="1" dirty="0" smtClean="0">
                <a:solidFill>
                  <a:schemeClr val="tx1">
                    <a:lumMod val="60000"/>
                    <a:lumOff val="40000"/>
                  </a:schemeClr>
                </a:solidFill>
              </a:rPr>
              <a:t>Pressione</a:t>
            </a:r>
            <a:endParaRPr lang="it-IT" b="1" dirty="0">
              <a:solidFill>
                <a:schemeClr val="tx1">
                  <a:lumMod val="60000"/>
                  <a:lumOff val="40000"/>
                </a:schemeClr>
              </a:solidFill>
            </a:endParaRPr>
          </a:p>
        </p:txBody>
      </p:sp>
      <p:sp>
        <p:nvSpPr>
          <p:cNvPr id="9" name="Text Box 4"/>
          <p:cNvSpPr txBox="1">
            <a:spLocks noChangeArrowheads="1"/>
          </p:cNvSpPr>
          <p:nvPr/>
        </p:nvSpPr>
        <p:spPr bwMode="auto">
          <a:xfrm>
            <a:off x="920552" y="3501008"/>
            <a:ext cx="1463862" cy="738664"/>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a:r>
              <a:rPr lang="it-IT" b="1" dirty="0" smtClean="0">
                <a:solidFill>
                  <a:srgbClr val="FF0000"/>
                </a:solidFill>
              </a:rPr>
              <a:t>Alta</a:t>
            </a:r>
          </a:p>
          <a:p>
            <a:pPr algn="ctr"/>
            <a:r>
              <a:rPr lang="it-IT" b="1" dirty="0" smtClean="0">
                <a:solidFill>
                  <a:srgbClr val="FF0000"/>
                </a:solidFill>
              </a:rPr>
              <a:t>Pressione</a:t>
            </a:r>
            <a:endParaRPr lang="it-IT" b="1" dirty="0">
              <a:solidFill>
                <a:srgbClr val="FF0000"/>
              </a:solidFill>
            </a:endParaRPr>
          </a:p>
        </p:txBody>
      </p:sp>
      <p:cxnSp>
        <p:nvCxnSpPr>
          <p:cNvPr id="10" name="Connettore 2 9"/>
          <p:cNvCxnSpPr/>
          <p:nvPr/>
        </p:nvCxnSpPr>
        <p:spPr bwMode="auto">
          <a:xfrm flipH="1">
            <a:off x="4376936" y="5013176"/>
            <a:ext cx="1656184" cy="0"/>
          </a:xfrm>
          <a:prstGeom prst="straightConnector1">
            <a:avLst/>
          </a:prstGeom>
          <a:noFill/>
          <a:ln w="57150" cap="flat" cmpd="sng" algn="ctr">
            <a:solidFill>
              <a:schemeClr val="tx1">
                <a:lumMod val="50000"/>
              </a:schemeClr>
            </a:solidFill>
            <a:prstDash val="solid"/>
            <a:round/>
            <a:headEnd type="none" w="med" len="med"/>
            <a:tailEnd type="arrow"/>
          </a:ln>
          <a:effectLst/>
        </p:spPr>
      </p:cxnSp>
    </p:spTree>
  </p:cSld>
  <p:clrMapOvr>
    <a:masterClrMapping/>
  </p:clrMapOvr>
  <p:transition>
    <p:pull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720752" y="943893"/>
            <a:ext cx="4032448" cy="400110"/>
          </a:xfrm>
          <a:prstGeom prst="rect">
            <a:avLst/>
          </a:prstGeom>
          <a:solidFill>
            <a:srgbClr val="FFFF00"/>
          </a:solidFill>
          <a:ln w="9525">
            <a:noFill/>
            <a:miter lim="800000"/>
            <a:headEnd/>
            <a:tailEnd/>
          </a:ln>
          <a:effectLst>
            <a:outerShdw blurRad="63500" sx="102000" sy="102000" algn="ctr" rotWithShape="0">
              <a:prstClr val="black">
                <a:alpha val="40000"/>
              </a:prstClr>
            </a:outerShdw>
          </a:effectLst>
        </p:spPr>
        <p:txBody>
          <a:bodyPr wrap="square">
            <a:spAutoFit/>
          </a:bodyPr>
          <a:lstStyle/>
          <a:p>
            <a:pPr algn="ctr">
              <a:lnSpc>
                <a:spcPct val="100000"/>
              </a:lnSpc>
              <a:spcBef>
                <a:spcPct val="50000"/>
              </a:spcBef>
            </a:pPr>
            <a:r>
              <a:rPr lang="it-IT" dirty="0" smtClean="0">
                <a:solidFill>
                  <a:srgbClr val="000000"/>
                </a:solidFill>
                <a:latin typeface="Comic Sans MS" pitchFamily="66" charset="0"/>
                <a:cs typeface="+mn-cs"/>
              </a:rPr>
              <a:t>Il bilancio energetico della PDC</a:t>
            </a:r>
          </a:p>
        </p:txBody>
      </p:sp>
      <p:sp>
        <p:nvSpPr>
          <p:cNvPr id="38915" name="Text Box 3"/>
          <p:cNvSpPr txBox="1">
            <a:spLocks noChangeArrowheads="1"/>
          </p:cNvSpPr>
          <p:nvPr/>
        </p:nvSpPr>
        <p:spPr bwMode="auto">
          <a:xfrm>
            <a:off x="272480" y="1937152"/>
            <a:ext cx="9361040" cy="2523768"/>
          </a:xfrm>
          <a:prstGeom prst="rect">
            <a:avLst/>
          </a:prstGeom>
          <a:solidFill>
            <a:srgbClr val="FFFF00"/>
          </a:solidFill>
          <a:ln w="9525">
            <a:noFill/>
            <a:miter lim="800000"/>
            <a:headEnd/>
            <a:tailEnd/>
          </a:ln>
          <a:effectLst>
            <a:outerShdw blurRad="63500" sx="102000" sy="102000" algn="ctr" rotWithShape="0">
              <a:prstClr val="black">
                <a:alpha val="40000"/>
              </a:prstClr>
            </a:outerShdw>
          </a:effectLst>
        </p:spPr>
        <p:txBody>
          <a:bodyPr wrap="square">
            <a:spAutoFit/>
          </a:bodyPr>
          <a:lstStyle/>
          <a:p>
            <a:pPr algn="ctr">
              <a:lnSpc>
                <a:spcPct val="100000"/>
              </a:lnSpc>
              <a:spcBef>
                <a:spcPct val="50000"/>
              </a:spcBef>
            </a:pPr>
            <a:r>
              <a:rPr lang="it-IT" sz="1800" b="1" dirty="0" smtClean="0">
                <a:solidFill>
                  <a:srgbClr val="000000"/>
                </a:solidFill>
                <a:latin typeface="Comic Sans MS" pitchFamily="66" charset="0"/>
                <a:cs typeface="+mn-cs"/>
              </a:rPr>
              <a:t> </a:t>
            </a:r>
          </a:p>
          <a:p>
            <a:pPr algn="ctr">
              <a:lnSpc>
                <a:spcPct val="100000"/>
              </a:lnSpc>
              <a:spcBef>
                <a:spcPts val="0"/>
              </a:spcBef>
            </a:pPr>
            <a:r>
              <a:rPr lang="it-IT" sz="1800" dirty="0" smtClean="0">
                <a:solidFill>
                  <a:srgbClr val="000000"/>
                </a:solidFill>
                <a:latin typeface="Comic Sans MS" pitchFamily="66" charset="0"/>
                <a:cs typeface="+mn-cs"/>
              </a:rPr>
              <a:t>Il 1° Principio della termodinamica impone che, alla fine di ogni ciclo, il calore assorbito e ceduto dalla macchina e il lavoro a essa fornito, dovranno rispettare la relazione:</a:t>
            </a:r>
          </a:p>
          <a:p>
            <a:pPr algn="ctr">
              <a:lnSpc>
                <a:spcPct val="100000"/>
              </a:lnSpc>
              <a:spcBef>
                <a:spcPts val="0"/>
              </a:spcBef>
            </a:pPr>
            <a:endParaRPr lang="it-IT" sz="1800" b="1" dirty="0" smtClean="0">
              <a:solidFill>
                <a:srgbClr val="000000"/>
              </a:solidFill>
              <a:latin typeface="Comic Sans MS" pitchFamily="66" charset="0"/>
              <a:cs typeface="+mn-cs"/>
            </a:endParaRPr>
          </a:p>
          <a:p>
            <a:pPr algn="ctr">
              <a:lnSpc>
                <a:spcPct val="100000"/>
              </a:lnSpc>
              <a:spcBef>
                <a:spcPts val="0"/>
              </a:spcBef>
            </a:pPr>
            <a:r>
              <a:rPr lang="it-IT" sz="2800" b="1" dirty="0" smtClean="0">
                <a:solidFill>
                  <a:srgbClr val="C00000"/>
                </a:solidFill>
                <a:latin typeface="Comic Sans MS" pitchFamily="66" charset="0"/>
                <a:cs typeface="+mn-cs"/>
              </a:rPr>
              <a:t>Q</a:t>
            </a:r>
            <a:r>
              <a:rPr lang="it-IT" sz="2400" b="1" baseline="-25000" dirty="0" smtClean="0">
                <a:solidFill>
                  <a:srgbClr val="C00000"/>
                </a:solidFill>
                <a:latin typeface="Comic Sans MS" pitchFamily="66" charset="0"/>
                <a:cs typeface="+mn-cs"/>
              </a:rPr>
              <a:t> assorbito nell’evaporatore</a:t>
            </a:r>
            <a:r>
              <a:rPr lang="it-IT" sz="2400" b="1" dirty="0" smtClean="0">
                <a:solidFill>
                  <a:srgbClr val="C00000"/>
                </a:solidFill>
                <a:latin typeface="Comic Sans MS" pitchFamily="66" charset="0"/>
                <a:cs typeface="+mn-cs"/>
              </a:rPr>
              <a:t> + </a:t>
            </a:r>
            <a:r>
              <a:rPr lang="it-IT" sz="2800" b="1" u="sng" dirty="0" smtClean="0">
                <a:solidFill>
                  <a:srgbClr val="C00000"/>
                </a:solidFill>
                <a:latin typeface="Comic Sans MS" pitchFamily="66" charset="0"/>
              </a:rPr>
              <a:t>L</a:t>
            </a:r>
            <a:r>
              <a:rPr lang="it-IT" sz="1800" b="1" u="sng" dirty="0" smtClean="0">
                <a:solidFill>
                  <a:srgbClr val="C00000"/>
                </a:solidFill>
                <a:latin typeface="Comic Sans MS" pitchFamily="66" charset="0"/>
              </a:rPr>
              <a:t>avoro del compressore</a:t>
            </a:r>
            <a:r>
              <a:rPr lang="it-IT" sz="1800" b="1" u="sng" dirty="0" smtClean="0">
                <a:solidFill>
                  <a:srgbClr val="C00000"/>
                </a:solidFill>
                <a:latin typeface="Comic Sans MS" pitchFamily="66" charset="0"/>
                <a:cs typeface="+mn-cs"/>
              </a:rPr>
              <a:t> </a:t>
            </a:r>
            <a:r>
              <a:rPr lang="it-IT" sz="2400" b="1" dirty="0" smtClean="0">
                <a:solidFill>
                  <a:srgbClr val="C00000"/>
                </a:solidFill>
                <a:latin typeface="Comic Sans MS" pitchFamily="66" charset="0"/>
                <a:cs typeface="+mn-cs"/>
              </a:rPr>
              <a:t>= </a:t>
            </a:r>
            <a:r>
              <a:rPr lang="it-IT" sz="2800" b="1" dirty="0" smtClean="0">
                <a:solidFill>
                  <a:srgbClr val="C00000"/>
                </a:solidFill>
                <a:latin typeface="Comic Sans MS" pitchFamily="66" charset="0"/>
                <a:cs typeface="+mn-cs"/>
              </a:rPr>
              <a:t>Q</a:t>
            </a:r>
            <a:r>
              <a:rPr lang="it-IT" sz="2400" b="1" dirty="0" smtClean="0">
                <a:solidFill>
                  <a:srgbClr val="C00000"/>
                </a:solidFill>
                <a:latin typeface="Comic Sans MS" pitchFamily="66" charset="0"/>
                <a:cs typeface="+mn-cs"/>
              </a:rPr>
              <a:t> </a:t>
            </a:r>
            <a:r>
              <a:rPr lang="it-IT" sz="2400" b="1" baseline="-25000" dirty="0" smtClean="0">
                <a:solidFill>
                  <a:srgbClr val="C00000"/>
                </a:solidFill>
                <a:latin typeface="Comic Sans MS" pitchFamily="66" charset="0"/>
                <a:cs typeface="+mn-cs"/>
              </a:rPr>
              <a:t>ceduto al condensatore</a:t>
            </a:r>
          </a:p>
          <a:p>
            <a:pPr algn="ctr">
              <a:lnSpc>
                <a:spcPct val="100000"/>
              </a:lnSpc>
              <a:spcBef>
                <a:spcPts val="0"/>
              </a:spcBef>
            </a:pPr>
            <a:endParaRPr lang="it-IT" b="1" baseline="-25000" dirty="0" smtClean="0">
              <a:solidFill>
                <a:srgbClr val="000000"/>
              </a:solidFill>
              <a:latin typeface="Comic Sans MS" pitchFamily="66" charset="0"/>
              <a:cs typeface="+mn-cs"/>
            </a:endParaRPr>
          </a:p>
          <a:p>
            <a:pPr algn="ctr">
              <a:lnSpc>
                <a:spcPct val="100000"/>
              </a:lnSpc>
              <a:spcBef>
                <a:spcPts val="0"/>
              </a:spcBef>
            </a:pPr>
            <a:endParaRPr lang="it-IT" b="1" baseline="-25000" dirty="0" smtClean="0">
              <a:solidFill>
                <a:srgbClr val="000000"/>
              </a:solidFill>
              <a:latin typeface="Comic Sans MS" pitchFamily="66" charset="0"/>
              <a:cs typeface="+mn-cs"/>
            </a:endParaRPr>
          </a:p>
          <a:p>
            <a:pPr algn="ctr">
              <a:lnSpc>
                <a:spcPct val="100000"/>
              </a:lnSpc>
              <a:spcBef>
                <a:spcPts val="0"/>
              </a:spcBef>
            </a:pPr>
            <a:endParaRPr lang="it-IT" b="1" baseline="-25000" dirty="0" smtClean="0">
              <a:solidFill>
                <a:srgbClr val="000000"/>
              </a:solidFill>
              <a:latin typeface="Comic Sans MS" pitchFamily="66" charset="0"/>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209014" y="1628775"/>
            <a:ext cx="7567083" cy="4165600"/>
            <a:chOff x="-3" y="-3"/>
            <a:chExt cx="4196" cy="2762"/>
          </a:xfrm>
        </p:grpSpPr>
        <p:grpSp>
          <p:nvGrpSpPr>
            <p:cNvPr id="3" name="Group 7"/>
            <p:cNvGrpSpPr>
              <a:grpSpLocks/>
            </p:cNvGrpSpPr>
            <p:nvPr/>
          </p:nvGrpSpPr>
          <p:grpSpPr bwMode="auto">
            <a:xfrm>
              <a:off x="0" y="0"/>
              <a:ext cx="4190" cy="2756"/>
              <a:chOff x="0" y="0"/>
              <a:chExt cx="4190" cy="2756"/>
            </a:xfrm>
          </p:grpSpPr>
          <p:grpSp>
            <p:nvGrpSpPr>
              <p:cNvPr id="4" name="Group 8"/>
              <p:cNvGrpSpPr>
                <a:grpSpLocks/>
              </p:cNvGrpSpPr>
              <p:nvPr/>
            </p:nvGrpSpPr>
            <p:grpSpPr bwMode="auto">
              <a:xfrm>
                <a:off x="0" y="0"/>
                <a:ext cx="4190" cy="451"/>
                <a:chOff x="0" y="0"/>
                <a:chExt cx="4190" cy="451"/>
              </a:xfrm>
            </p:grpSpPr>
            <p:sp>
              <p:nvSpPr>
                <p:cNvPr id="72786" name="Rectangle 9"/>
                <p:cNvSpPr>
                  <a:spLocks noChangeArrowheads="1"/>
                </p:cNvSpPr>
                <p:nvPr/>
              </p:nvSpPr>
              <p:spPr bwMode="auto">
                <a:xfrm>
                  <a:off x="0" y="0"/>
                  <a:ext cx="4190" cy="451"/>
                </a:xfrm>
                <a:prstGeom prst="rect">
                  <a:avLst/>
                </a:prstGeom>
                <a:solidFill>
                  <a:srgbClr val="E6E6E6"/>
                </a:solidFill>
                <a:ln w="9525">
                  <a:noFill/>
                  <a:miter lim="800000"/>
                  <a:headEnd/>
                  <a:tailEnd/>
                </a:ln>
              </p:spPr>
              <p:txBody>
                <a:bodyPr/>
                <a:lstStyle/>
                <a:p>
                  <a:pPr algn="ctr">
                    <a:lnSpc>
                      <a:spcPct val="150000"/>
                    </a:lnSpc>
                  </a:pPr>
                  <a:endParaRPr lang="it-IT">
                    <a:solidFill>
                      <a:srgbClr val="C00000"/>
                    </a:solidFill>
                  </a:endParaRPr>
                </a:p>
              </p:txBody>
            </p:sp>
            <p:grpSp>
              <p:nvGrpSpPr>
                <p:cNvPr id="5" name="Group 10"/>
                <p:cNvGrpSpPr>
                  <a:grpSpLocks/>
                </p:cNvGrpSpPr>
                <p:nvPr/>
              </p:nvGrpSpPr>
              <p:grpSpPr bwMode="auto">
                <a:xfrm>
                  <a:off x="0" y="0"/>
                  <a:ext cx="4190" cy="451"/>
                  <a:chOff x="0" y="0"/>
                  <a:chExt cx="4190" cy="451"/>
                </a:xfrm>
              </p:grpSpPr>
              <p:sp>
                <p:nvSpPr>
                  <p:cNvPr id="72788" name="Rectangle 11"/>
                  <p:cNvSpPr>
                    <a:spLocks noChangeArrowheads="1"/>
                  </p:cNvSpPr>
                  <p:nvPr/>
                </p:nvSpPr>
                <p:spPr bwMode="auto">
                  <a:xfrm>
                    <a:off x="28" y="0"/>
                    <a:ext cx="4134" cy="451"/>
                  </a:xfrm>
                  <a:prstGeom prst="rect">
                    <a:avLst/>
                  </a:prstGeom>
                  <a:solidFill>
                    <a:srgbClr val="FFC000"/>
                  </a:solidFill>
                  <a:ln w="9525">
                    <a:noFill/>
                    <a:miter lim="800000"/>
                    <a:headEnd/>
                    <a:tailEnd/>
                  </a:ln>
                </p:spPr>
                <p:txBody>
                  <a:bodyPr bIns="0"/>
                  <a:lstStyle/>
                  <a:p>
                    <a:pPr algn="ctr">
                      <a:lnSpc>
                        <a:spcPct val="150000"/>
                      </a:lnSpc>
                    </a:pPr>
                    <a:r>
                      <a:rPr lang="it-IT">
                        <a:solidFill>
                          <a:srgbClr val="C00000"/>
                        </a:solidFill>
                        <a:latin typeface="Verdana" pitchFamily="34" charset="0"/>
                      </a:rPr>
                      <a:t>POTENZA</a:t>
                    </a:r>
                    <a:endParaRPr lang="it-IT" sz="1400">
                      <a:solidFill>
                        <a:srgbClr val="C00000"/>
                      </a:solidFill>
                      <a:latin typeface="Verdana" pitchFamily="34" charset="0"/>
                    </a:endParaRPr>
                  </a:p>
                  <a:p>
                    <a:pPr algn="ctr" eaLnBrk="0" hangingPunct="0">
                      <a:lnSpc>
                        <a:spcPct val="150000"/>
                      </a:lnSpc>
                    </a:pPr>
                    <a:endParaRPr lang="it-IT" sz="2400">
                      <a:solidFill>
                        <a:srgbClr val="C00000"/>
                      </a:solidFill>
                    </a:endParaRPr>
                  </a:p>
                </p:txBody>
              </p:sp>
              <p:sp>
                <p:nvSpPr>
                  <p:cNvPr id="72789" name="Rectangle 12"/>
                  <p:cNvSpPr>
                    <a:spLocks noChangeArrowheads="1"/>
                  </p:cNvSpPr>
                  <p:nvPr/>
                </p:nvSpPr>
                <p:spPr bwMode="auto">
                  <a:xfrm>
                    <a:off x="0" y="0"/>
                    <a:ext cx="4190" cy="45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grpSp>
            <p:nvGrpSpPr>
              <p:cNvPr id="6" name="Group 13"/>
              <p:cNvGrpSpPr>
                <a:grpSpLocks/>
              </p:cNvGrpSpPr>
              <p:nvPr/>
            </p:nvGrpSpPr>
            <p:grpSpPr bwMode="auto">
              <a:xfrm>
                <a:off x="0" y="451"/>
                <a:ext cx="838" cy="461"/>
                <a:chOff x="0" y="451"/>
                <a:chExt cx="838" cy="461"/>
              </a:xfrm>
            </p:grpSpPr>
            <p:sp>
              <p:nvSpPr>
                <p:cNvPr id="72784" name="Rectangle 14"/>
                <p:cNvSpPr>
                  <a:spLocks noChangeArrowheads="1"/>
                </p:cNvSpPr>
                <p:nvPr/>
              </p:nvSpPr>
              <p:spPr bwMode="auto">
                <a:xfrm>
                  <a:off x="28" y="451"/>
                  <a:ext cx="782" cy="461"/>
                </a:xfrm>
                <a:prstGeom prst="rect">
                  <a:avLst/>
                </a:prstGeom>
                <a:noFill/>
                <a:ln w="9525">
                  <a:noFill/>
                  <a:miter lim="800000"/>
                  <a:headEnd/>
                  <a:tailEnd/>
                </a:ln>
              </p:spPr>
              <p:txBody>
                <a:bodyPr bIns="0"/>
                <a:lstStyle/>
                <a:p>
                  <a:pPr algn="ctr">
                    <a:lnSpc>
                      <a:spcPct val="150000"/>
                    </a:lnSpc>
                  </a:pPr>
                  <a:r>
                    <a:rPr lang="it-IT" sz="1200">
                      <a:solidFill>
                        <a:srgbClr val="C00000"/>
                      </a:solidFill>
                      <a:cs typeface="Arial" pitchFamily="34" charset="0"/>
                    </a:rPr>
                    <a:t> </a:t>
                  </a:r>
                </a:p>
                <a:p>
                  <a:pPr algn="ctr" eaLnBrk="0" hangingPunct="0">
                    <a:lnSpc>
                      <a:spcPct val="150000"/>
                    </a:lnSpc>
                  </a:pPr>
                  <a:endParaRPr lang="it-IT" sz="2400">
                    <a:solidFill>
                      <a:srgbClr val="C00000"/>
                    </a:solidFill>
                  </a:endParaRPr>
                </a:p>
              </p:txBody>
            </p:sp>
            <p:sp>
              <p:nvSpPr>
                <p:cNvPr id="72785" name="Rectangle 15"/>
                <p:cNvSpPr>
                  <a:spLocks noChangeArrowheads="1"/>
                </p:cNvSpPr>
                <p:nvPr/>
              </p:nvSpPr>
              <p:spPr bwMode="auto">
                <a:xfrm>
                  <a:off x="0" y="451"/>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7" name="Group 16"/>
              <p:cNvGrpSpPr>
                <a:grpSpLocks/>
              </p:cNvGrpSpPr>
              <p:nvPr/>
            </p:nvGrpSpPr>
            <p:grpSpPr bwMode="auto">
              <a:xfrm>
                <a:off x="838" y="451"/>
                <a:ext cx="838" cy="461"/>
                <a:chOff x="838" y="451"/>
                <a:chExt cx="838" cy="461"/>
              </a:xfrm>
            </p:grpSpPr>
            <p:sp>
              <p:nvSpPr>
                <p:cNvPr id="72782" name="Rectangle 17"/>
                <p:cNvSpPr>
                  <a:spLocks noChangeArrowheads="1"/>
                </p:cNvSpPr>
                <p:nvPr/>
              </p:nvSpPr>
              <p:spPr bwMode="auto">
                <a:xfrm>
                  <a:off x="866" y="451"/>
                  <a:ext cx="782" cy="461"/>
                </a:xfrm>
                <a:prstGeom prst="rect">
                  <a:avLst/>
                </a:prstGeom>
                <a:noFill/>
                <a:ln w="9525">
                  <a:noFill/>
                  <a:miter lim="800000"/>
                  <a:headEnd/>
                  <a:tailEnd/>
                </a:ln>
              </p:spPr>
              <p:txBody>
                <a:bodyPr/>
                <a:lstStyle/>
                <a:p>
                  <a:pPr algn="ctr">
                    <a:lnSpc>
                      <a:spcPct val="150000"/>
                    </a:lnSpc>
                  </a:pPr>
                  <a:r>
                    <a:rPr lang="it-IT">
                      <a:solidFill>
                        <a:srgbClr val="C00000"/>
                      </a:solidFill>
                    </a:rPr>
                    <a:t>kW</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83" name="Rectangle 18"/>
                <p:cNvSpPr>
                  <a:spLocks noChangeArrowheads="1"/>
                </p:cNvSpPr>
                <p:nvPr/>
              </p:nvSpPr>
              <p:spPr bwMode="auto">
                <a:xfrm>
                  <a:off x="838" y="451"/>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8" name="Group 19"/>
              <p:cNvGrpSpPr>
                <a:grpSpLocks/>
              </p:cNvGrpSpPr>
              <p:nvPr/>
            </p:nvGrpSpPr>
            <p:grpSpPr bwMode="auto">
              <a:xfrm>
                <a:off x="1676" y="451"/>
                <a:ext cx="838" cy="461"/>
                <a:chOff x="1676" y="451"/>
                <a:chExt cx="838" cy="461"/>
              </a:xfrm>
            </p:grpSpPr>
            <p:sp>
              <p:nvSpPr>
                <p:cNvPr id="72780" name="Rectangle 20"/>
                <p:cNvSpPr>
                  <a:spLocks noChangeArrowheads="1"/>
                </p:cNvSpPr>
                <p:nvPr/>
              </p:nvSpPr>
              <p:spPr bwMode="auto">
                <a:xfrm>
                  <a:off x="1704" y="451"/>
                  <a:ext cx="782" cy="461"/>
                </a:xfrm>
                <a:prstGeom prst="rect">
                  <a:avLst/>
                </a:prstGeom>
                <a:noFill/>
                <a:ln w="9525">
                  <a:noFill/>
                  <a:miter lim="800000"/>
                  <a:headEnd/>
                  <a:tailEnd/>
                </a:ln>
              </p:spPr>
              <p:txBody>
                <a:bodyPr/>
                <a:lstStyle/>
                <a:p>
                  <a:pPr algn="ctr">
                    <a:lnSpc>
                      <a:spcPct val="150000"/>
                    </a:lnSpc>
                  </a:pPr>
                  <a:r>
                    <a:rPr lang="it-IT">
                      <a:solidFill>
                        <a:srgbClr val="C00000"/>
                      </a:solidFill>
                    </a:rPr>
                    <a:t>kcal/h</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81" name="Rectangle 21"/>
                <p:cNvSpPr>
                  <a:spLocks noChangeArrowheads="1"/>
                </p:cNvSpPr>
                <p:nvPr/>
              </p:nvSpPr>
              <p:spPr bwMode="auto">
                <a:xfrm>
                  <a:off x="1676" y="451"/>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9" name="Group 22"/>
              <p:cNvGrpSpPr>
                <a:grpSpLocks/>
              </p:cNvGrpSpPr>
              <p:nvPr/>
            </p:nvGrpSpPr>
            <p:grpSpPr bwMode="auto">
              <a:xfrm>
                <a:off x="2514" y="451"/>
                <a:ext cx="838" cy="461"/>
                <a:chOff x="2514" y="451"/>
                <a:chExt cx="838" cy="461"/>
              </a:xfrm>
            </p:grpSpPr>
            <p:sp>
              <p:nvSpPr>
                <p:cNvPr id="72778" name="Rectangle 23"/>
                <p:cNvSpPr>
                  <a:spLocks noChangeArrowheads="1"/>
                </p:cNvSpPr>
                <p:nvPr/>
              </p:nvSpPr>
              <p:spPr bwMode="auto">
                <a:xfrm>
                  <a:off x="2542" y="451"/>
                  <a:ext cx="782" cy="461"/>
                </a:xfrm>
                <a:prstGeom prst="rect">
                  <a:avLst/>
                </a:prstGeom>
                <a:noFill/>
                <a:ln w="9525">
                  <a:noFill/>
                  <a:miter lim="800000"/>
                  <a:headEnd/>
                  <a:tailEnd/>
                </a:ln>
              </p:spPr>
              <p:txBody>
                <a:bodyPr/>
                <a:lstStyle/>
                <a:p>
                  <a:pPr algn="ctr">
                    <a:lnSpc>
                      <a:spcPct val="150000"/>
                    </a:lnSpc>
                  </a:pPr>
                  <a:r>
                    <a:rPr lang="de-DE">
                      <a:solidFill>
                        <a:srgbClr val="C00000"/>
                      </a:solidFill>
                    </a:rPr>
                    <a:t>kpm/h</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79" name="Rectangle 24"/>
                <p:cNvSpPr>
                  <a:spLocks noChangeArrowheads="1"/>
                </p:cNvSpPr>
                <p:nvPr/>
              </p:nvSpPr>
              <p:spPr bwMode="auto">
                <a:xfrm>
                  <a:off x="2514" y="451"/>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0" name="Group 25"/>
              <p:cNvGrpSpPr>
                <a:grpSpLocks/>
              </p:cNvGrpSpPr>
              <p:nvPr/>
            </p:nvGrpSpPr>
            <p:grpSpPr bwMode="auto">
              <a:xfrm>
                <a:off x="3352" y="451"/>
                <a:ext cx="838" cy="461"/>
                <a:chOff x="3352" y="451"/>
                <a:chExt cx="838" cy="461"/>
              </a:xfrm>
            </p:grpSpPr>
            <p:sp>
              <p:nvSpPr>
                <p:cNvPr id="72776" name="Rectangle 26"/>
                <p:cNvSpPr>
                  <a:spLocks noChangeArrowheads="1"/>
                </p:cNvSpPr>
                <p:nvPr/>
              </p:nvSpPr>
              <p:spPr bwMode="auto">
                <a:xfrm>
                  <a:off x="3380" y="451"/>
                  <a:ext cx="782" cy="461"/>
                </a:xfrm>
                <a:prstGeom prst="rect">
                  <a:avLst/>
                </a:prstGeom>
                <a:noFill/>
                <a:ln w="9525">
                  <a:noFill/>
                  <a:miter lim="800000"/>
                  <a:headEnd/>
                  <a:tailEnd/>
                </a:ln>
              </p:spPr>
              <p:txBody>
                <a:bodyPr/>
                <a:lstStyle/>
                <a:p>
                  <a:pPr algn="ctr">
                    <a:lnSpc>
                      <a:spcPct val="150000"/>
                    </a:lnSpc>
                  </a:pPr>
                  <a:r>
                    <a:rPr lang="de-DE">
                      <a:solidFill>
                        <a:srgbClr val="C00000"/>
                      </a:solidFill>
                    </a:rPr>
                    <a:t>CV</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77" name="Rectangle 27"/>
                <p:cNvSpPr>
                  <a:spLocks noChangeArrowheads="1"/>
                </p:cNvSpPr>
                <p:nvPr/>
              </p:nvSpPr>
              <p:spPr bwMode="auto">
                <a:xfrm>
                  <a:off x="3352" y="451"/>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1" name="Group 28"/>
              <p:cNvGrpSpPr>
                <a:grpSpLocks/>
              </p:cNvGrpSpPr>
              <p:nvPr/>
            </p:nvGrpSpPr>
            <p:grpSpPr bwMode="auto">
              <a:xfrm>
                <a:off x="0" y="912"/>
                <a:ext cx="838" cy="461"/>
                <a:chOff x="0" y="912"/>
                <a:chExt cx="838" cy="461"/>
              </a:xfrm>
            </p:grpSpPr>
            <p:sp>
              <p:nvSpPr>
                <p:cNvPr id="72774" name="Rectangle 29"/>
                <p:cNvSpPr>
                  <a:spLocks noChangeArrowheads="1"/>
                </p:cNvSpPr>
                <p:nvPr/>
              </p:nvSpPr>
              <p:spPr bwMode="auto">
                <a:xfrm>
                  <a:off x="28" y="912"/>
                  <a:ext cx="782" cy="461"/>
                </a:xfrm>
                <a:prstGeom prst="rect">
                  <a:avLst/>
                </a:prstGeom>
                <a:noFill/>
                <a:ln w="9525">
                  <a:noFill/>
                  <a:miter lim="800000"/>
                  <a:headEnd/>
                  <a:tailEnd/>
                </a:ln>
              </p:spPr>
              <p:txBody>
                <a:bodyPr bIns="0"/>
                <a:lstStyle/>
                <a:p>
                  <a:pPr algn="ctr">
                    <a:lnSpc>
                      <a:spcPct val="150000"/>
                    </a:lnSpc>
                  </a:pPr>
                  <a:r>
                    <a:rPr lang="en-GB">
                      <a:solidFill>
                        <a:srgbClr val="C00000"/>
                      </a:solidFill>
                    </a:rPr>
                    <a:t>1 kW</a:t>
                  </a:r>
                  <a:endParaRPr lang="it-IT" sz="1200">
                    <a:solidFill>
                      <a:srgbClr val="C00000"/>
                    </a:solidFill>
                    <a:cs typeface="Arial" pitchFamily="34" charset="0"/>
                  </a:endParaRPr>
                </a:p>
                <a:p>
                  <a:pPr algn="ctr" eaLnBrk="0" hangingPunct="0">
                    <a:lnSpc>
                      <a:spcPct val="150000"/>
                    </a:lnSpc>
                  </a:pPr>
                  <a:endParaRPr lang="it-IT" sz="2400">
                    <a:solidFill>
                      <a:srgbClr val="C00000"/>
                    </a:solidFill>
                  </a:endParaRPr>
                </a:p>
              </p:txBody>
            </p:sp>
            <p:sp>
              <p:nvSpPr>
                <p:cNvPr id="72775" name="Rectangle 30"/>
                <p:cNvSpPr>
                  <a:spLocks noChangeArrowheads="1"/>
                </p:cNvSpPr>
                <p:nvPr/>
              </p:nvSpPr>
              <p:spPr bwMode="auto">
                <a:xfrm>
                  <a:off x="0" y="912"/>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2" name="Group 31"/>
              <p:cNvGrpSpPr>
                <a:grpSpLocks/>
              </p:cNvGrpSpPr>
              <p:nvPr/>
            </p:nvGrpSpPr>
            <p:grpSpPr bwMode="auto">
              <a:xfrm>
                <a:off x="838" y="912"/>
                <a:ext cx="838" cy="461"/>
                <a:chOff x="838" y="912"/>
                <a:chExt cx="838" cy="461"/>
              </a:xfrm>
            </p:grpSpPr>
            <p:sp>
              <p:nvSpPr>
                <p:cNvPr id="72772" name="Rectangle 32"/>
                <p:cNvSpPr>
                  <a:spLocks noChangeArrowheads="1"/>
                </p:cNvSpPr>
                <p:nvPr/>
              </p:nvSpPr>
              <p:spPr bwMode="auto">
                <a:xfrm>
                  <a:off x="866" y="912"/>
                  <a:ext cx="782" cy="461"/>
                </a:xfrm>
                <a:prstGeom prst="rect">
                  <a:avLst/>
                </a:prstGeom>
                <a:solidFill>
                  <a:srgbClr val="FFC000"/>
                </a:solidFill>
                <a:ln w="9525">
                  <a:noFill/>
                  <a:miter lim="800000"/>
                  <a:headEnd/>
                  <a:tailEnd/>
                </a:ln>
              </p:spPr>
              <p:txBody>
                <a:bodyPr/>
                <a:lstStyle/>
                <a:p>
                  <a:pPr algn="ctr">
                    <a:lnSpc>
                      <a:spcPct val="150000"/>
                    </a:lnSpc>
                  </a:pPr>
                  <a:r>
                    <a:rPr lang="en-GB">
                      <a:solidFill>
                        <a:srgbClr val="C00000"/>
                      </a:solidFill>
                    </a:rPr>
                    <a:t>1</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73" name="Rectangle 33"/>
                <p:cNvSpPr>
                  <a:spLocks noChangeArrowheads="1"/>
                </p:cNvSpPr>
                <p:nvPr/>
              </p:nvSpPr>
              <p:spPr bwMode="auto">
                <a:xfrm>
                  <a:off x="838" y="912"/>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3" name="Group 34"/>
              <p:cNvGrpSpPr>
                <a:grpSpLocks/>
              </p:cNvGrpSpPr>
              <p:nvPr/>
            </p:nvGrpSpPr>
            <p:grpSpPr bwMode="auto">
              <a:xfrm>
                <a:off x="1676" y="912"/>
                <a:ext cx="838" cy="461"/>
                <a:chOff x="1676" y="912"/>
                <a:chExt cx="838" cy="461"/>
              </a:xfrm>
            </p:grpSpPr>
            <p:sp>
              <p:nvSpPr>
                <p:cNvPr id="72770" name="Rectangle 35"/>
                <p:cNvSpPr>
                  <a:spLocks noChangeArrowheads="1"/>
                </p:cNvSpPr>
                <p:nvPr/>
              </p:nvSpPr>
              <p:spPr bwMode="auto">
                <a:xfrm>
                  <a:off x="1704" y="912"/>
                  <a:ext cx="782" cy="461"/>
                </a:xfrm>
                <a:prstGeom prst="rect">
                  <a:avLst/>
                </a:prstGeom>
                <a:solidFill>
                  <a:srgbClr val="FFC000"/>
                </a:solidFill>
                <a:ln w="9525">
                  <a:noFill/>
                  <a:miter lim="800000"/>
                  <a:headEnd/>
                  <a:tailEnd/>
                </a:ln>
              </p:spPr>
              <p:txBody>
                <a:bodyPr/>
                <a:lstStyle/>
                <a:p>
                  <a:pPr algn="ctr">
                    <a:lnSpc>
                      <a:spcPct val="150000"/>
                    </a:lnSpc>
                  </a:pPr>
                  <a:r>
                    <a:rPr lang="en-GB">
                      <a:solidFill>
                        <a:srgbClr val="C00000"/>
                      </a:solidFill>
                    </a:rPr>
                    <a:t>860</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71" name="Rectangle 36"/>
                <p:cNvSpPr>
                  <a:spLocks noChangeArrowheads="1"/>
                </p:cNvSpPr>
                <p:nvPr/>
              </p:nvSpPr>
              <p:spPr bwMode="auto">
                <a:xfrm>
                  <a:off x="1676" y="912"/>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4" name="Group 37"/>
              <p:cNvGrpSpPr>
                <a:grpSpLocks/>
              </p:cNvGrpSpPr>
              <p:nvPr/>
            </p:nvGrpSpPr>
            <p:grpSpPr bwMode="auto">
              <a:xfrm>
                <a:off x="2514" y="912"/>
                <a:ext cx="838" cy="461"/>
                <a:chOff x="2514" y="912"/>
                <a:chExt cx="838" cy="461"/>
              </a:xfrm>
            </p:grpSpPr>
            <p:sp>
              <p:nvSpPr>
                <p:cNvPr id="72768" name="Rectangle 38"/>
                <p:cNvSpPr>
                  <a:spLocks noChangeArrowheads="1"/>
                </p:cNvSpPr>
                <p:nvPr/>
              </p:nvSpPr>
              <p:spPr bwMode="auto">
                <a:xfrm>
                  <a:off x="2542" y="912"/>
                  <a:ext cx="782" cy="461"/>
                </a:xfrm>
                <a:prstGeom prst="rect">
                  <a:avLst/>
                </a:prstGeom>
                <a:solidFill>
                  <a:srgbClr val="FFC000"/>
                </a:solidFill>
                <a:ln w="9525">
                  <a:noFill/>
                  <a:miter lim="800000"/>
                  <a:headEnd/>
                  <a:tailEnd/>
                </a:ln>
              </p:spPr>
              <p:txBody>
                <a:bodyPr/>
                <a:lstStyle/>
                <a:p>
                  <a:pPr algn="ctr">
                    <a:lnSpc>
                      <a:spcPct val="150000"/>
                    </a:lnSpc>
                  </a:pPr>
                  <a:r>
                    <a:rPr lang="en-GB">
                      <a:solidFill>
                        <a:srgbClr val="C00000"/>
                      </a:solidFill>
                    </a:rPr>
                    <a:t>3,67*10</a:t>
                  </a:r>
                  <a:r>
                    <a:rPr lang="en-GB" baseline="30000">
                      <a:solidFill>
                        <a:srgbClr val="C00000"/>
                      </a:solidFill>
                    </a:rPr>
                    <a:t>5</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69" name="Rectangle 39"/>
                <p:cNvSpPr>
                  <a:spLocks noChangeArrowheads="1"/>
                </p:cNvSpPr>
                <p:nvPr/>
              </p:nvSpPr>
              <p:spPr bwMode="auto">
                <a:xfrm>
                  <a:off x="2514" y="912"/>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5" name="Group 40"/>
              <p:cNvGrpSpPr>
                <a:grpSpLocks/>
              </p:cNvGrpSpPr>
              <p:nvPr/>
            </p:nvGrpSpPr>
            <p:grpSpPr bwMode="auto">
              <a:xfrm>
                <a:off x="3352" y="912"/>
                <a:ext cx="838" cy="461"/>
                <a:chOff x="3352" y="912"/>
                <a:chExt cx="838" cy="461"/>
              </a:xfrm>
            </p:grpSpPr>
            <p:sp>
              <p:nvSpPr>
                <p:cNvPr id="72766" name="Rectangle 41"/>
                <p:cNvSpPr>
                  <a:spLocks noChangeArrowheads="1"/>
                </p:cNvSpPr>
                <p:nvPr/>
              </p:nvSpPr>
              <p:spPr bwMode="auto">
                <a:xfrm>
                  <a:off x="3380" y="912"/>
                  <a:ext cx="782" cy="461"/>
                </a:xfrm>
                <a:prstGeom prst="rect">
                  <a:avLst/>
                </a:prstGeom>
                <a:solidFill>
                  <a:srgbClr val="FFC000"/>
                </a:solidFill>
                <a:ln w="9525">
                  <a:noFill/>
                  <a:miter lim="800000"/>
                  <a:headEnd/>
                  <a:tailEnd/>
                </a:ln>
              </p:spPr>
              <p:txBody>
                <a:bodyPr/>
                <a:lstStyle/>
                <a:p>
                  <a:pPr algn="ctr">
                    <a:lnSpc>
                      <a:spcPct val="150000"/>
                    </a:lnSpc>
                  </a:pPr>
                  <a:r>
                    <a:rPr lang="en-GB">
                      <a:solidFill>
                        <a:srgbClr val="C00000"/>
                      </a:solidFill>
                    </a:rPr>
                    <a:t>1,36</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67" name="Rectangle 42"/>
                <p:cNvSpPr>
                  <a:spLocks noChangeArrowheads="1"/>
                </p:cNvSpPr>
                <p:nvPr/>
              </p:nvSpPr>
              <p:spPr bwMode="auto">
                <a:xfrm>
                  <a:off x="3352" y="912"/>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6" name="Group 43"/>
              <p:cNvGrpSpPr>
                <a:grpSpLocks/>
              </p:cNvGrpSpPr>
              <p:nvPr/>
            </p:nvGrpSpPr>
            <p:grpSpPr bwMode="auto">
              <a:xfrm>
                <a:off x="0" y="1373"/>
                <a:ext cx="838" cy="461"/>
                <a:chOff x="0" y="1373"/>
                <a:chExt cx="838" cy="461"/>
              </a:xfrm>
            </p:grpSpPr>
            <p:sp>
              <p:nvSpPr>
                <p:cNvPr id="72764" name="Rectangle 44"/>
                <p:cNvSpPr>
                  <a:spLocks noChangeArrowheads="1"/>
                </p:cNvSpPr>
                <p:nvPr/>
              </p:nvSpPr>
              <p:spPr bwMode="auto">
                <a:xfrm>
                  <a:off x="28" y="1373"/>
                  <a:ext cx="782" cy="461"/>
                </a:xfrm>
                <a:prstGeom prst="rect">
                  <a:avLst/>
                </a:prstGeom>
                <a:noFill/>
                <a:ln w="9525">
                  <a:noFill/>
                  <a:miter lim="800000"/>
                  <a:headEnd/>
                  <a:tailEnd/>
                </a:ln>
              </p:spPr>
              <p:txBody>
                <a:bodyPr/>
                <a:lstStyle/>
                <a:p>
                  <a:pPr algn="ctr">
                    <a:lnSpc>
                      <a:spcPct val="150000"/>
                    </a:lnSpc>
                  </a:pPr>
                  <a:r>
                    <a:rPr lang="en-GB">
                      <a:solidFill>
                        <a:srgbClr val="C00000"/>
                      </a:solidFill>
                    </a:rPr>
                    <a:t>1 kcal/h</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65" name="Rectangle 45"/>
                <p:cNvSpPr>
                  <a:spLocks noChangeArrowheads="1"/>
                </p:cNvSpPr>
                <p:nvPr/>
              </p:nvSpPr>
              <p:spPr bwMode="auto">
                <a:xfrm>
                  <a:off x="0" y="1373"/>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7" name="Group 46"/>
              <p:cNvGrpSpPr>
                <a:grpSpLocks/>
              </p:cNvGrpSpPr>
              <p:nvPr/>
            </p:nvGrpSpPr>
            <p:grpSpPr bwMode="auto">
              <a:xfrm>
                <a:off x="838" y="1373"/>
                <a:ext cx="838" cy="461"/>
                <a:chOff x="838" y="1373"/>
                <a:chExt cx="838" cy="461"/>
              </a:xfrm>
            </p:grpSpPr>
            <p:sp>
              <p:nvSpPr>
                <p:cNvPr id="72762" name="Rectangle 47"/>
                <p:cNvSpPr>
                  <a:spLocks noChangeArrowheads="1"/>
                </p:cNvSpPr>
                <p:nvPr/>
              </p:nvSpPr>
              <p:spPr bwMode="auto">
                <a:xfrm>
                  <a:off x="866" y="1373"/>
                  <a:ext cx="782" cy="461"/>
                </a:xfrm>
                <a:prstGeom prst="rect">
                  <a:avLst/>
                </a:prstGeom>
                <a:solidFill>
                  <a:srgbClr val="FFC000"/>
                </a:solidFill>
                <a:ln w="9525">
                  <a:noFill/>
                  <a:miter lim="800000"/>
                  <a:headEnd/>
                  <a:tailEnd/>
                </a:ln>
              </p:spPr>
              <p:txBody>
                <a:bodyPr/>
                <a:lstStyle/>
                <a:p>
                  <a:pPr algn="ctr">
                    <a:lnSpc>
                      <a:spcPct val="150000"/>
                    </a:lnSpc>
                  </a:pPr>
                  <a:r>
                    <a:rPr lang="de-DE">
                      <a:solidFill>
                        <a:srgbClr val="C00000"/>
                      </a:solidFill>
                    </a:rPr>
                    <a:t>1,16*10</a:t>
                  </a:r>
                  <a:r>
                    <a:rPr lang="de-DE" baseline="30000">
                      <a:solidFill>
                        <a:srgbClr val="C00000"/>
                      </a:solidFill>
                    </a:rPr>
                    <a:t>-3</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63" name="Rectangle 48"/>
                <p:cNvSpPr>
                  <a:spLocks noChangeArrowheads="1"/>
                </p:cNvSpPr>
                <p:nvPr/>
              </p:nvSpPr>
              <p:spPr bwMode="auto">
                <a:xfrm>
                  <a:off x="838" y="1373"/>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8" name="Group 49"/>
              <p:cNvGrpSpPr>
                <a:grpSpLocks/>
              </p:cNvGrpSpPr>
              <p:nvPr/>
            </p:nvGrpSpPr>
            <p:grpSpPr bwMode="auto">
              <a:xfrm>
                <a:off x="1676" y="1373"/>
                <a:ext cx="838" cy="461"/>
                <a:chOff x="1676" y="1373"/>
                <a:chExt cx="838" cy="461"/>
              </a:xfrm>
            </p:grpSpPr>
            <p:sp>
              <p:nvSpPr>
                <p:cNvPr id="72760" name="Rectangle 50"/>
                <p:cNvSpPr>
                  <a:spLocks noChangeArrowheads="1"/>
                </p:cNvSpPr>
                <p:nvPr/>
              </p:nvSpPr>
              <p:spPr bwMode="auto">
                <a:xfrm>
                  <a:off x="1704" y="1373"/>
                  <a:ext cx="782" cy="461"/>
                </a:xfrm>
                <a:prstGeom prst="rect">
                  <a:avLst/>
                </a:prstGeom>
                <a:solidFill>
                  <a:srgbClr val="FFC000"/>
                </a:solidFill>
                <a:ln w="9525">
                  <a:noFill/>
                  <a:miter lim="800000"/>
                  <a:headEnd/>
                  <a:tailEnd/>
                </a:ln>
              </p:spPr>
              <p:txBody>
                <a:bodyPr/>
                <a:lstStyle/>
                <a:p>
                  <a:pPr algn="ctr">
                    <a:lnSpc>
                      <a:spcPct val="150000"/>
                    </a:lnSpc>
                  </a:pPr>
                  <a:r>
                    <a:rPr lang="de-DE">
                      <a:solidFill>
                        <a:srgbClr val="C00000"/>
                      </a:solidFill>
                    </a:rPr>
                    <a:t>1</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61" name="Rectangle 51"/>
                <p:cNvSpPr>
                  <a:spLocks noChangeArrowheads="1"/>
                </p:cNvSpPr>
                <p:nvPr/>
              </p:nvSpPr>
              <p:spPr bwMode="auto">
                <a:xfrm>
                  <a:off x="1676" y="1373"/>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19" name="Group 52"/>
              <p:cNvGrpSpPr>
                <a:grpSpLocks/>
              </p:cNvGrpSpPr>
              <p:nvPr/>
            </p:nvGrpSpPr>
            <p:grpSpPr bwMode="auto">
              <a:xfrm>
                <a:off x="2514" y="1373"/>
                <a:ext cx="838" cy="461"/>
                <a:chOff x="2514" y="1373"/>
                <a:chExt cx="838" cy="461"/>
              </a:xfrm>
            </p:grpSpPr>
            <p:sp>
              <p:nvSpPr>
                <p:cNvPr id="72758" name="Rectangle 53"/>
                <p:cNvSpPr>
                  <a:spLocks noChangeArrowheads="1"/>
                </p:cNvSpPr>
                <p:nvPr/>
              </p:nvSpPr>
              <p:spPr bwMode="auto">
                <a:xfrm>
                  <a:off x="2542" y="1373"/>
                  <a:ext cx="782" cy="461"/>
                </a:xfrm>
                <a:prstGeom prst="rect">
                  <a:avLst/>
                </a:prstGeom>
                <a:solidFill>
                  <a:srgbClr val="FFC000"/>
                </a:solidFill>
                <a:ln w="9525">
                  <a:noFill/>
                  <a:miter lim="800000"/>
                  <a:headEnd/>
                  <a:tailEnd/>
                </a:ln>
              </p:spPr>
              <p:txBody>
                <a:bodyPr/>
                <a:lstStyle/>
                <a:p>
                  <a:pPr algn="ctr">
                    <a:lnSpc>
                      <a:spcPct val="150000"/>
                    </a:lnSpc>
                  </a:pPr>
                  <a:r>
                    <a:rPr lang="de-DE">
                      <a:solidFill>
                        <a:srgbClr val="C00000"/>
                      </a:solidFill>
                    </a:rPr>
                    <a:t>427</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59" name="Rectangle 54"/>
                <p:cNvSpPr>
                  <a:spLocks noChangeArrowheads="1"/>
                </p:cNvSpPr>
                <p:nvPr/>
              </p:nvSpPr>
              <p:spPr bwMode="auto">
                <a:xfrm>
                  <a:off x="2514" y="1373"/>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0" name="Group 55"/>
              <p:cNvGrpSpPr>
                <a:grpSpLocks/>
              </p:cNvGrpSpPr>
              <p:nvPr/>
            </p:nvGrpSpPr>
            <p:grpSpPr bwMode="auto">
              <a:xfrm>
                <a:off x="3352" y="1373"/>
                <a:ext cx="838" cy="461"/>
                <a:chOff x="3352" y="1373"/>
                <a:chExt cx="838" cy="461"/>
              </a:xfrm>
            </p:grpSpPr>
            <p:sp>
              <p:nvSpPr>
                <p:cNvPr id="72756" name="Rectangle 56"/>
                <p:cNvSpPr>
                  <a:spLocks noChangeArrowheads="1"/>
                </p:cNvSpPr>
                <p:nvPr/>
              </p:nvSpPr>
              <p:spPr bwMode="auto">
                <a:xfrm>
                  <a:off x="3380" y="1373"/>
                  <a:ext cx="782" cy="461"/>
                </a:xfrm>
                <a:prstGeom prst="rect">
                  <a:avLst/>
                </a:prstGeom>
                <a:solidFill>
                  <a:srgbClr val="FFC000"/>
                </a:solidFill>
                <a:ln w="9525">
                  <a:noFill/>
                  <a:miter lim="800000"/>
                  <a:headEnd/>
                  <a:tailEnd/>
                </a:ln>
              </p:spPr>
              <p:txBody>
                <a:bodyPr/>
                <a:lstStyle/>
                <a:p>
                  <a:pPr algn="ctr">
                    <a:lnSpc>
                      <a:spcPct val="150000"/>
                    </a:lnSpc>
                  </a:pPr>
                  <a:r>
                    <a:rPr lang="de-DE">
                      <a:solidFill>
                        <a:srgbClr val="C00000"/>
                      </a:solidFill>
                    </a:rPr>
                    <a:t>1,58*10</a:t>
                  </a:r>
                  <a:r>
                    <a:rPr lang="de-DE" baseline="30000">
                      <a:solidFill>
                        <a:srgbClr val="C00000"/>
                      </a:solidFill>
                    </a:rPr>
                    <a:t>-3</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57" name="Rectangle 57"/>
                <p:cNvSpPr>
                  <a:spLocks noChangeArrowheads="1"/>
                </p:cNvSpPr>
                <p:nvPr/>
              </p:nvSpPr>
              <p:spPr bwMode="auto">
                <a:xfrm>
                  <a:off x="3352" y="1373"/>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1" name="Group 58"/>
              <p:cNvGrpSpPr>
                <a:grpSpLocks/>
              </p:cNvGrpSpPr>
              <p:nvPr/>
            </p:nvGrpSpPr>
            <p:grpSpPr bwMode="auto">
              <a:xfrm>
                <a:off x="0" y="1834"/>
                <a:ext cx="838" cy="461"/>
                <a:chOff x="0" y="1834"/>
                <a:chExt cx="838" cy="461"/>
              </a:xfrm>
            </p:grpSpPr>
            <p:sp>
              <p:nvSpPr>
                <p:cNvPr id="72754" name="Rectangle 59"/>
                <p:cNvSpPr>
                  <a:spLocks noChangeArrowheads="1"/>
                </p:cNvSpPr>
                <p:nvPr/>
              </p:nvSpPr>
              <p:spPr bwMode="auto">
                <a:xfrm>
                  <a:off x="28" y="1834"/>
                  <a:ext cx="782" cy="461"/>
                </a:xfrm>
                <a:prstGeom prst="rect">
                  <a:avLst/>
                </a:prstGeom>
                <a:noFill/>
                <a:ln w="9525">
                  <a:noFill/>
                  <a:miter lim="800000"/>
                  <a:headEnd/>
                  <a:tailEnd/>
                </a:ln>
              </p:spPr>
              <p:txBody>
                <a:bodyPr/>
                <a:lstStyle/>
                <a:p>
                  <a:pPr algn="ctr">
                    <a:lnSpc>
                      <a:spcPct val="150000"/>
                    </a:lnSpc>
                  </a:pPr>
                  <a:r>
                    <a:rPr lang="de-DE">
                      <a:solidFill>
                        <a:srgbClr val="C00000"/>
                      </a:solidFill>
                    </a:rPr>
                    <a:t>1 kpm/h</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55" name="Rectangle 60"/>
                <p:cNvSpPr>
                  <a:spLocks noChangeArrowheads="1"/>
                </p:cNvSpPr>
                <p:nvPr/>
              </p:nvSpPr>
              <p:spPr bwMode="auto">
                <a:xfrm>
                  <a:off x="0" y="1834"/>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2" name="Group 61"/>
              <p:cNvGrpSpPr>
                <a:grpSpLocks/>
              </p:cNvGrpSpPr>
              <p:nvPr/>
            </p:nvGrpSpPr>
            <p:grpSpPr bwMode="auto">
              <a:xfrm>
                <a:off x="838" y="1834"/>
                <a:ext cx="838" cy="461"/>
                <a:chOff x="838" y="1834"/>
                <a:chExt cx="838" cy="461"/>
              </a:xfrm>
            </p:grpSpPr>
            <p:sp>
              <p:nvSpPr>
                <p:cNvPr id="72752" name="Rectangle 62"/>
                <p:cNvSpPr>
                  <a:spLocks noChangeArrowheads="1"/>
                </p:cNvSpPr>
                <p:nvPr/>
              </p:nvSpPr>
              <p:spPr bwMode="auto">
                <a:xfrm>
                  <a:off x="866" y="1834"/>
                  <a:ext cx="782" cy="461"/>
                </a:xfrm>
                <a:prstGeom prst="rect">
                  <a:avLst/>
                </a:prstGeom>
                <a:solidFill>
                  <a:srgbClr val="FFC000"/>
                </a:solidFill>
                <a:ln w="9525">
                  <a:noFill/>
                  <a:miter lim="800000"/>
                  <a:headEnd/>
                  <a:tailEnd/>
                </a:ln>
              </p:spPr>
              <p:txBody>
                <a:bodyPr/>
                <a:lstStyle/>
                <a:p>
                  <a:pPr algn="ctr">
                    <a:lnSpc>
                      <a:spcPct val="150000"/>
                    </a:lnSpc>
                  </a:pPr>
                  <a:r>
                    <a:rPr lang="de-DE">
                      <a:solidFill>
                        <a:srgbClr val="C00000"/>
                      </a:solidFill>
                    </a:rPr>
                    <a:t>2,72*10</a:t>
                  </a:r>
                  <a:r>
                    <a:rPr lang="de-DE" baseline="30000">
                      <a:solidFill>
                        <a:srgbClr val="C00000"/>
                      </a:solidFill>
                    </a:rPr>
                    <a:t>-6</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53" name="Rectangle 63"/>
                <p:cNvSpPr>
                  <a:spLocks noChangeArrowheads="1"/>
                </p:cNvSpPr>
                <p:nvPr/>
              </p:nvSpPr>
              <p:spPr bwMode="auto">
                <a:xfrm>
                  <a:off x="838" y="1834"/>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3" name="Group 64"/>
              <p:cNvGrpSpPr>
                <a:grpSpLocks/>
              </p:cNvGrpSpPr>
              <p:nvPr/>
            </p:nvGrpSpPr>
            <p:grpSpPr bwMode="auto">
              <a:xfrm>
                <a:off x="1676" y="1834"/>
                <a:ext cx="838" cy="461"/>
                <a:chOff x="1676" y="1834"/>
                <a:chExt cx="838" cy="461"/>
              </a:xfrm>
            </p:grpSpPr>
            <p:sp>
              <p:nvSpPr>
                <p:cNvPr id="72750" name="Rectangle 65"/>
                <p:cNvSpPr>
                  <a:spLocks noChangeArrowheads="1"/>
                </p:cNvSpPr>
                <p:nvPr/>
              </p:nvSpPr>
              <p:spPr bwMode="auto">
                <a:xfrm>
                  <a:off x="1704" y="1834"/>
                  <a:ext cx="782" cy="461"/>
                </a:xfrm>
                <a:prstGeom prst="rect">
                  <a:avLst/>
                </a:prstGeom>
                <a:solidFill>
                  <a:srgbClr val="FFC000"/>
                </a:solidFill>
                <a:ln w="9525">
                  <a:noFill/>
                  <a:miter lim="800000"/>
                  <a:headEnd/>
                  <a:tailEnd/>
                </a:ln>
              </p:spPr>
              <p:txBody>
                <a:bodyPr/>
                <a:lstStyle/>
                <a:p>
                  <a:pPr algn="ctr">
                    <a:lnSpc>
                      <a:spcPct val="150000"/>
                    </a:lnSpc>
                  </a:pPr>
                  <a:r>
                    <a:rPr lang="de-DE">
                      <a:solidFill>
                        <a:srgbClr val="C00000"/>
                      </a:solidFill>
                    </a:rPr>
                    <a:t>2,34*10</a:t>
                  </a:r>
                  <a:r>
                    <a:rPr lang="de-DE" baseline="30000">
                      <a:solidFill>
                        <a:srgbClr val="C00000"/>
                      </a:solidFill>
                    </a:rPr>
                    <a:t>-3</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51" name="Rectangle 66"/>
                <p:cNvSpPr>
                  <a:spLocks noChangeArrowheads="1"/>
                </p:cNvSpPr>
                <p:nvPr/>
              </p:nvSpPr>
              <p:spPr bwMode="auto">
                <a:xfrm>
                  <a:off x="1676" y="1834"/>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4" name="Group 67"/>
              <p:cNvGrpSpPr>
                <a:grpSpLocks/>
              </p:cNvGrpSpPr>
              <p:nvPr/>
            </p:nvGrpSpPr>
            <p:grpSpPr bwMode="auto">
              <a:xfrm>
                <a:off x="2514" y="1834"/>
                <a:ext cx="838" cy="461"/>
                <a:chOff x="2514" y="1834"/>
                <a:chExt cx="838" cy="461"/>
              </a:xfrm>
            </p:grpSpPr>
            <p:sp>
              <p:nvSpPr>
                <p:cNvPr id="72748" name="Rectangle 68"/>
                <p:cNvSpPr>
                  <a:spLocks noChangeArrowheads="1"/>
                </p:cNvSpPr>
                <p:nvPr/>
              </p:nvSpPr>
              <p:spPr bwMode="auto">
                <a:xfrm>
                  <a:off x="2542" y="1834"/>
                  <a:ext cx="782" cy="461"/>
                </a:xfrm>
                <a:prstGeom prst="rect">
                  <a:avLst/>
                </a:prstGeom>
                <a:solidFill>
                  <a:srgbClr val="FFC000"/>
                </a:solidFill>
                <a:ln w="9525">
                  <a:noFill/>
                  <a:miter lim="800000"/>
                  <a:headEnd/>
                  <a:tailEnd/>
                </a:ln>
              </p:spPr>
              <p:txBody>
                <a:bodyPr/>
                <a:lstStyle/>
                <a:p>
                  <a:pPr algn="ctr">
                    <a:lnSpc>
                      <a:spcPct val="150000"/>
                    </a:lnSpc>
                  </a:pPr>
                  <a:r>
                    <a:rPr lang="de-DE">
                      <a:solidFill>
                        <a:srgbClr val="C00000"/>
                      </a:solidFill>
                    </a:rPr>
                    <a:t>1</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49" name="Rectangle 69"/>
                <p:cNvSpPr>
                  <a:spLocks noChangeArrowheads="1"/>
                </p:cNvSpPr>
                <p:nvPr/>
              </p:nvSpPr>
              <p:spPr bwMode="auto">
                <a:xfrm>
                  <a:off x="2514" y="1834"/>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5" name="Group 70"/>
              <p:cNvGrpSpPr>
                <a:grpSpLocks/>
              </p:cNvGrpSpPr>
              <p:nvPr/>
            </p:nvGrpSpPr>
            <p:grpSpPr bwMode="auto">
              <a:xfrm>
                <a:off x="3352" y="1834"/>
                <a:ext cx="838" cy="461"/>
                <a:chOff x="3352" y="1834"/>
                <a:chExt cx="838" cy="461"/>
              </a:xfrm>
            </p:grpSpPr>
            <p:sp>
              <p:nvSpPr>
                <p:cNvPr id="72746" name="Rectangle 71"/>
                <p:cNvSpPr>
                  <a:spLocks noChangeArrowheads="1"/>
                </p:cNvSpPr>
                <p:nvPr/>
              </p:nvSpPr>
              <p:spPr bwMode="auto">
                <a:xfrm>
                  <a:off x="3380" y="1834"/>
                  <a:ext cx="782" cy="461"/>
                </a:xfrm>
                <a:prstGeom prst="rect">
                  <a:avLst/>
                </a:prstGeom>
                <a:solidFill>
                  <a:srgbClr val="FFC000"/>
                </a:solidFill>
                <a:ln w="9525">
                  <a:noFill/>
                  <a:miter lim="800000"/>
                  <a:headEnd/>
                  <a:tailEnd/>
                </a:ln>
              </p:spPr>
              <p:txBody>
                <a:bodyPr/>
                <a:lstStyle/>
                <a:p>
                  <a:pPr algn="ctr">
                    <a:lnSpc>
                      <a:spcPct val="150000"/>
                    </a:lnSpc>
                  </a:pPr>
                  <a:r>
                    <a:rPr lang="de-DE">
                      <a:solidFill>
                        <a:srgbClr val="C00000"/>
                      </a:solidFill>
                    </a:rPr>
                    <a:t>3,69*10</a:t>
                  </a:r>
                  <a:r>
                    <a:rPr lang="de-DE" baseline="30000">
                      <a:solidFill>
                        <a:srgbClr val="C00000"/>
                      </a:solidFill>
                    </a:rPr>
                    <a:t>-6</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47" name="Rectangle 72"/>
                <p:cNvSpPr>
                  <a:spLocks noChangeArrowheads="1"/>
                </p:cNvSpPr>
                <p:nvPr/>
              </p:nvSpPr>
              <p:spPr bwMode="auto">
                <a:xfrm>
                  <a:off x="3352" y="1834"/>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6" name="Group 73"/>
              <p:cNvGrpSpPr>
                <a:grpSpLocks/>
              </p:cNvGrpSpPr>
              <p:nvPr/>
            </p:nvGrpSpPr>
            <p:grpSpPr bwMode="auto">
              <a:xfrm>
                <a:off x="0" y="2295"/>
                <a:ext cx="838" cy="461"/>
                <a:chOff x="0" y="2295"/>
                <a:chExt cx="838" cy="461"/>
              </a:xfrm>
            </p:grpSpPr>
            <p:sp>
              <p:nvSpPr>
                <p:cNvPr id="72744" name="Rectangle 74"/>
                <p:cNvSpPr>
                  <a:spLocks noChangeArrowheads="1"/>
                </p:cNvSpPr>
                <p:nvPr/>
              </p:nvSpPr>
              <p:spPr bwMode="auto">
                <a:xfrm>
                  <a:off x="28" y="2295"/>
                  <a:ext cx="782" cy="461"/>
                </a:xfrm>
                <a:prstGeom prst="rect">
                  <a:avLst/>
                </a:prstGeom>
                <a:noFill/>
                <a:ln w="9525">
                  <a:noFill/>
                  <a:miter lim="800000"/>
                  <a:headEnd/>
                  <a:tailEnd/>
                </a:ln>
              </p:spPr>
              <p:txBody>
                <a:bodyPr/>
                <a:lstStyle/>
                <a:p>
                  <a:pPr algn="ctr">
                    <a:lnSpc>
                      <a:spcPct val="150000"/>
                    </a:lnSpc>
                  </a:pPr>
                  <a:r>
                    <a:rPr lang="de-DE">
                      <a:solidFill>
                        <a:srgbClr val="C00000"/>
                      </a:solidFill>
                    </a:rPr>
                    <a:t>1 CV</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45" name="Rectangle 75"/>
                <p:cNvSpPr>
                  <a:spLocks noChangeArrowheads="1"/>
                </p:cNvSpPr>
                <p:nvPr/>
              </p:nvSpPr>
              <p:spPr bwMode="auto">
                <a:xfrm>
                  <a:off x="0" y="2295"/>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7" name="Group 76"/>
              <p:cNvGrpSpPr>
                <a:grpSpLocks/>
              </p:cNvGrpSpPr>
              <p:nvPr/>
            </p:nvGrpSpPr>
            <p:grpSpPr bwMode="auto">
              <a:xfrm>
                <a:off x="838" y="2295"/>
                <a:ext cx="838" cy="461"/>
                <a:chOff x="838" y="2295"/>
                <a:chExt cx="838" cy="461"/>
              </a:xfrm>
            </p:grpSpPr>
            <p:sp>
              <p:nvSpPr>
                <p:cNvPr id="72742" name="Rectangle 77"/>
                <p:cNvSpPr>
                  <a:spLocks noChangeArrowheads="1"/>
                </p:cNvSpPr>
                <p:nvPr/>
              </p:nvSpPr>
              <p:spPr bwMode="auto">
                <a:xfrm>
                  <a:off x="866" y="2295"/>
                  <a:ext cx="782" cy="461"/>
                </a:xfrm>
                <a:prstGeom prst="rect">
                  <a:avLst/>
                </a:prstGeom>
                <a:solidFill>
                  <a:srgbClr val="FFC000"/>
                </a:solidFill>
                <a:ln w="9525">
                  <a:noFill/>
                  <a:miter lim="800000"/>
                  <a:headEnd/>
                  <a:tailEnd/>
                </a:ln>
              </p:spPr>
              <p:txBody>
                <a:bodyPr/>
                <a:lstStyle/>
                <a:p>
                  <a:pPr algn="ctr">
                    <a:lnSpc>
                      <a:spcPct val="150000"/>
                    </a:lnSpc>
                  </a:pPr>
                  <a:r>
                    <a:rPr lang="en-GB">
                      <a:solidFill>
                        <a:srgbClr val="C00000"/>
                      </a:solidFill>
                    </a:rPr>
                    <a:t>0,735</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43" name="Rectangle 78"/>
                <p:cNvSpPr>
                  <a:spLocks noChangeArrowheads="1"/>
                </p:cNvSpPr>
                <p:nvPr/>
              </p:nvSpPr>
              <p:spPr bwMode="auto">
                <a:xfrm>
                  <a:off x="838" y="2295"/>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8" name="Group 79"/>
              <p:cNvGrpSpPr>
                <a:grpSpLocks/>
              </p:cNvGrpSpPr>
              <p:nvPr/>
            </p:nvGrpSpPr>
            <p:grpSpPr bwMode="auto">
              <a:xfrm>
                <a:off x="1676" y="2295"/>
                <a:ext cx="838" cy="461"/>
                <a:chOff x="1676" y="2295"/>
                <a:chExt cx="838" cy="461"/>
              </a:xfrm>
            </p:grpSpPr>
            <p:sp>
              <p:nvSpPr>
                <p:cNvPr id="72740" name="Rectangle 80"/>
                <p:cNvSpPr>
                  <a:spLocks noChangeArrowheads="1"/>
                </p:cNvSpPr>
                <p:nvPr/>
              </p:nvSpPr>
              <p:spPr bwMode="auto">
                <a:xfrm>
                  <a:off x="1704" y="2295"/>
                  <a:ext cx="782" cy="461"/>
                </a:xfrm>
                <a:prstGeom prst="rect">
                  <a:avLst/>
                </a:prstGeom>
                <a:solidFill>
                  <a:srgbClr val="FFC000"/>
                </a:solidFill>
                <a:ln w="9525">
                  <a:noFill/>
                  <a:miter lim="800000"/>
                  <a:headEnd/>
                  <a:tailEnd/>
                </a:ln>
              </p:spPr>
              <p:txBody>
                <a:bodyPr/>
                <a:lstStyle/>
                <a:p>
                  <a:pPr algn="ctr">
                    <a:lnSpc>
                      <a:spcPct val="150000"/>
                    </a:lnSpc>
                  </a:pPr>
                  <a:r>
                    <a:rPr lang="en-GB">
                      <a:solidFill>
                        <a:srgbClr val="C00000"/>
                      </a:solidFill>
                    </a:rPr>
                    <a:t>632,5</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41" name="Rectangle 81"/>
                <p:cNvSpPr>
                  <a:spLocks noChangeArrowheads="1"/>
                </p:cNvSpPr>
                <p:nvPr/>
              </p:nvSpPr>
              <p:spPr bwMode="auto">
                <a:xfrm>
                  <a:off x="1676" y="2295"/>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29" name="Group 82"/>
              <p:cNvGrpSpPr>
                <a:grpSpLocks/>
              </p:cNvGrpSpPr>
              <p:nvPr/>
            </p:nvGrpSpPr>
            <p:grpSpPr bwMode="auto">
              <a:xfrm>
                <a:off x="2514" y="2295"/>
                <a:ext cx="838" cy="461"/>
                <a:chOff x="2514" y="2295"/>
                <a:chExt cx="838" cy="461"/>
              </a:xfrm>
            </p:grpSpPr>
            <p:sp>
              <p:nvSpPr>
                <p:cNvPr id="72738" name="Rectangle 83"/>
                <p:cNvSpPr>
                  <a:spLocks noChangeArrowheads="1"/>
                </p:cNvSpPr>
                <p:nvPr/>
              </p:nvSpPr>
              <p:spPr bwMode="auto">
                <a:xfrm>
                  <a:off x="2542" y="2295"/>
                  <a:ext cx="782" cy="461"/>
                </a:xfrm>
                <a:prstGeom prst="rect">
                  <a:avLst/>
                </a:prstGeom>
                <a:solidFill>
                  <a:srgbClr val="FFC000"/>
                </a:solidFill>
                <a:ln w="9525">
                  <a:noFill/>
                  <a:miter lim="800000"/>
                  <a:headEnd/>
                  <a:tailEnd/>
                </a:ln>
              </p:spPr>
              <p:txBody>
                <a:bodyPr/>
                <a:lstStyle/>
                <a:p>
                  <a:pPr algn="ctr">
                    <a:lnSpc>
                      <a:spcPct val="150000"/>
                    </a:lnSpc>
                  </a:pPr>
                  <a:r>
                    <a:rPr lang="en-GB">
                      <a:solidFill>
                        <a:srgbClr val="C00000"/>
                      </a:solidFill>
                    </a:rPr>
                    <a:t>2,7*10</a:t>
                  </a:r>
                  <a:r>
                    <a:rPr lang="en-GB" baseline="30000">
                      <a:solidFill>
                        <a:srgbClr val="C00000"/>
                      </a:solidFill>
                    </a:rPr>
                    <a:t>5</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39" name="Rectangle 84"/>
                <p:cNvSpPr>
                  <a:spLocks noChangeArrowheads="1"/>
                </p:cNvSpPr>
                <p:nvPr/>
              </p:nvSpPr>
              <p:spPr bwMode="auto">
                <a:xfrm>
                  <a:off x="2514" y="2295"/>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nvGrpSpPr>
              <p:cNvPr id="30" name="Group 85"/>
              <p:cNvGrpSpPr>
                <a:grpSpLocks/>
              </p:cNvGrpSpPr>
              <p:nvPr/>
            </p:nvGrpSpPr>
            <p:grpSpPr bwMode="auto">
              <a:xfrm>
                <a:off x="3352" y="2295"/>
                <a:ext cx="838" cy="461"/>
                <a:chOff x="3352" y="2295"/>
                <a:chExt cx="838" cy="461"/>
              </a:xfrm>
            </p:grpSpPr>
            <p:sp>
              <p:nvSpPr>
                <p:cNvPr id="72736" name="Rectangle 86"/>
                <p:cNvSpPr>
                  <a:spLocks noChangeArrowheads="1"/>
                </p:cNvSpPr>
                <p:nvPr/>
              </p:nvSpPr>
              <p:spPr bwMode="auto">
                <a:xfrm>
                  <a:off x="3380" y="2295"/>
                  <a:ext cx="782" cy="461"/>
                </a:xfrm>
                <a:prstGeom prst="rect">
                  <a:avLst/>
                </a:prstGeom>
                <a:solidFill>
                  <a:srgbClr val="FFC000"/>
                </a:solidFill>
                <a:ln w="9525">
                  <a:noFill/>
                  <a:miter lim="800000"/>
                  <a:headEnd/>
                  <a:tailEnd/>
                </a:ln>
              </p:spPr>
              <p:txBody>
                <a:bodyPr/>
                <a:lstStyle/>
                <a:p>
                  <a:pPr algn="ctr">
                    <a:lnSpc>
                      <a:spcPct val="150000"/>
                    </a:lnSpc>
                  </a:pPr>
                  <a:r>
                    <a:rPr lang="en-GB">
                      <a:solidFill>
                        <a:srgbClr val="C00000"/>
                      </a:solidFill>
                    </a:rPr>
                    <a:t>1</a:t>
                  </a:r>
                  <a:endParaRPr lang="it-IT" sz="1200">
                    <a:solidFill>
                      <a:srgbClr val="C00000"/>
                    </a:solidFill>
                  </a:endParaRPr>
                </a:p>
                <a:p>
                  <a:pPr algn="ctr" eaLnBrk="0" hangingPunct="0">
                    <a:lnSpc>
                      <a:spcPct val="150000"/>
                    </a:lnSpc>
                  </a:pPr>
                  <a:endParaRPr lang="it-IT" sz="2400">
                    <a:solidFill>
                      <a:srgbClr val="C00000"/>
                    </a:solidFill>
                  </a:endParaRPr>
                </a:p>
              </p:txBody>
            </p:sp>
            <p:sp>
              <p:nvSpPr>
                <p:cNvPr id="72737" name="Rectangle 87"/>
                <p:cNvSpPr>
                  <a:spLocks noChangeArrowheads="1"/>
                </p:cNvSpPr>
                <p:nvPr/>
              </p:nvSpPr>
              <p:spPr bwMode="auto">
                <a:xfrm>
                  <a:off x="3352" y="2295"/>
                  <a:ext cx="838" cy="461"/>
                </a:xfrm>
                <a:prstGeom prst="rect">
                  <a:avLst/>
                </a:prstGeom>
                <a:noFill/>
                <a:ln w="7">
                  <a:solidFill>
                    <a:srgbClr val="A0A0A0"/>
                  </a:solidFill>
                  <a:miter lim="800000"/>
                  <a:headEnd/>
                  <a:tailEnd/>
                </a:ln>
              </p:spPr>
              <p:txBody>
                <a:bodyPr/>
                <a:lstStyle/>
                <a:p>
                  <a:pPr algn="ctr">
                    <a:lnSpc>
                      <a:spcPct val="150000"/>
                    </a:lnSpc>
                  </a:pPr>
                  <a:endParaRPr lang="it-IT">
                    <a:solidFill>
                      <a:srgbClr val="C00000"/>
                    </a:solidFill>
                  </a:endParaRPr>
                </a:p>
              </p:txBody>
            </p:sp>
          </p:grpSp>
        </p:grpSp>
        <p:sp>
          <p:nvSpPr>
            <p:cNvPr id="72709" name="Rectangle 88"/>
            <p:cNvSpPr>
              <a:spLocks noChangeArrowheads="1"/>
            </p:cNvSpPr>
            <p:nvPr/>
          </p:nvSpPr>
          <p:spPr bwMode="auto">
            <a:xfrm>
              <a:off x="-3" y="-3"/>
              <a:ext cx="4196" cy="2762"/>
            </a:xfrm>
            <a:prstGeom prst="rect">
              <a:avLst/>
            </a:prstGeom>
            <a:noFill/>
            <a:ln w="9525">
              <a:solidFill>
                <a:srgbClr val="A0A0A0"/>
              </a:solidFill>
              <a:miter lim="800000"/>
              <a:headEnd/>
              <a:tailEnd/>
            </a:ln>
          </p:spPr>
          <p:txBody>
            <a:bodyPr/>
            <a:lstStyle/>
            <a:p>
              <a:pPr algn="ctr">
                <a:lnSpc>
                  <a:spcPct val="150000"/>
                </a:lnSpc>
              </a:pPr>
              <a:endParaRPr lang="it-IT">
                <a:solidFill>
                  <a:srgbClr val="C00000"/>
                </a:solidFill>
              </a:endParaRPr>
            </a:p>
          </p:txBody>
        </p:sp>
      </p:grpSp>
      <p:sp>
        <p:nvSpPr>
          <p:cNvPr id="87" name="Rettangolo 86"/>
          <p:cNvSpPr/>
          <p:nvPr/>
        </p:nvSpPr>
        <p:spPr>
          <a:xfrm>
            <a:off x="3368824" y="272371"/>
            <a:ext cx="6006773" cy="41549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r>
              <a:rPr lang="it-IT" dirty="0"/>
              <a:t>FATTORI </a:t>
            </a:r>
            <a:r>
              <a:rPr lang="it-IT" dirty="0" err="1"/>
              <a:t>DI</a:t>
            </a:r>
            <a:r>
              <a:rPr lang="it-IT" dirty="0"/>
              <a:t> CONVERSIONE </a:t>
            </a:r>
            <a:r>
              <a:rPr lang="it-IT" dirty="0" smtClean="0"/>
              <a:t>e </a:t>
            </a:r>
            <a:r>
              <a:rPr lang="it-IT" dirty="0"/>
              <a:t>UNITA’ </a:t>
            </a:r>
            <a:r>
              <a:rPr lang="it-IT" dirty="0" err="1"/>
              <a:t>DI</a:t>
            </a:r>
            <a:r>
              <a:rPr lang="it-IT" dirty="0"/>
              <a:t> MISURA</a:t>
            </a:r>
            <a:endParaRPr lang="it-IT"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404664"/>
            <a:ext cx="9906000" cy="6453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15874" name="Picture 2"/>
          <p:cNvPicPr>
            <a:picLocks noChangeAspect="1" noChangeArrowheads="1"/>
          </p:cNvPicPr>
          <p:nvPr/>
        </p:nvPicPr>
        <p:blipFill>
          <a:blip r:embed="rId3" cstate="print"/>
          <a:srcRect/>
          <a:stretch>
            <a:fillRect/>
          </a:stretch>
        </p:blipFill>
        <p:spPr bwMode="auto">
          <a:xfrm>
            <a:off x="1496617" y="2924944"/>
            <a:ext cx="7870951" cy="4140024"/>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17" name="Rettangolo 16"/>
          <p:cNvSpPr/>
          <p:nvPr/>
        </p:nvSpPr>
        <p:spPr bwMode="auto">
          <a:xfrm>
            <a:off x="694548" y="549457"/>
            <a:ext cx="4137429" cy="2760859"/>
          </a:xfrm>
          <a:prstGeom prst="rect">
            <a:avLst/>
          </a:prstGeom>
          <a:solidFill>
            <a:schemeClr val="bg1"/>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pic>
        <p:nvPicPr>
          <p:cNvPr id="12" name="Picture 4" descr="http://upload.wikimedia.org/wikipedia/commons/thumb/d/d4/RefrigerationTS_it.svg/300px-RefrigerationTS_it.svg.png"/>
          <p:cNvPicPr>
            <a:picLocks noChangeAspect="1" noChangeArrowheads="1"/>
          </p:cNvPicPr>
          <p:nvPr/>
        </p:nvPicPr>
        <p:blipFill>
          <a:blip r:embed="rId4" cstate="print"/>
          <a:srcRect/>
          <a:stretch>
            <a:fillRect/>
          </a:stretch>
        </p:blipFill>
        <p:spPr bwMode="auto">
          <a:xfrm>
            <a:off x="694548" y="560566"/>
            <a:ext cx="3953640" cy="2711749"/>
          </a:xfrm>
          <a:prstGeom prst="rect">
            <a:avLst/>
          </a:prstGeom>
          <a:noFill/>
        </p:spPr>
      </p:pic>
      <p:sp>
        <p:nvSpPr>
          <p:cNvPr id="14" name="Rectangle 854"/>
          <p:cNvSpPr>
            <a:spLocks noChangeArrowheads="1"/>
          </p:cNvSpPr>
          <p:nvPr/>
        </p:nvSpPr>
        <p:spPr bwMode="auto">
          <a:xfrm>
            <a:off x="2006678" y="3429002"/>
            <a:ext cx="4026442" cy="517065"/>
          </a:xfrm>
          <a:prstGeom prst="rect">
            <a:avLst/>
          </a:prstGeom>
          <a:noFill/>
          <a:ln w="9525">
            <a:noFill/>
            <a:miter lim="800000"/>
            <a:headEnd/>
            <a:tailEnd/>
          </a:ln>
        </p:spPr>
        <p:txBody>
          <a:bodyPr wrap="square" lIns="0" tIns="0" rIns="0" bIns="0">
            <a:spAutoFit/>
          </a:bodyPr>
          <a:lstStyle/>
          <a:p>
            <a:pPr algn="ctr"/>
            <a:r>
              <a:rPr lang="it-IT" sz="1600" b="1" dirty="0" smtClean="0">
                <a:solidFill>
                  <a:srgbClr val="000000"/>
                </a:solidFill>
                <a:latin typeface="Arial" pitchFamily="34" charset="0"/>
              </a:rPr>
              <a:t>Il ciclo </a:t>
            </a:r>
            <a:r>
              <a:rPr lang="it-IT" sz="1600" b="1" dirty="0" err="1" smtClean="0">
                <a:solidFill>
                  <a:srgbClr val="000000"/>
                </a:solidFill>
                <a:latin typeface="Arial" pitchFamily="34" charset="0"/>
              </a:rPr>
              <a:t>PdC</a:t>
            </a:r>
            <a:r>
              <a:rPr lang="it-IT" sz="1600" b="1" dirty="0" smtClean="0">
                <a:solidFill>
                  <a:srgbClr val="000000"/>
                </a:solidFill>
                <a:latin typeface="Arial" pitchFamily="34" charset="0"/>
              </a:rPr>
              <a:t> nel piano Temperatura - Entropia</a:t>
            </a:r>
            <a:endParaRPr lang="it-IT" sz="1600" b="1" dirty="0">
              <a:solidFill>
                <a:srgbClr val="000000"/>
              </a:solidFill>
              <a:latin typeface="Arial" pitchFamily="34" charset="0"/>
            </a:endParaRPr>
          </a:p>
        </p:txBody>
      </p:sp>
      <p:sp>
        <p:nvSpPr>
          <p:cNvPr id="11" name="Rectangle 2"/>
          <p:cNvSpPr>
            <a:spLocks noChangeArrowheads="1"/>
          </p:cNvSpPr>
          <p:nvPr/>
        </p:nvSpPr>
        <p:spPr bwMode="auto">
          <a:xfrm>
            <a:off x="848544" y="116632"/>
            <a:ext cx="8496944" cy="383824"/>
          </a:xfrm>
          <a:prstGeom prst="rect">
            <a:avLst/>
          </a:prstGeom>
          <a:noFill/>
          <a:ln w="9525">
            <a:noFill/>
            <a:miter lim="800000"/>
            <a:headEnd/>
            <a:tailEnd/>
          </a:ln>
          <a:effectLst/>
        </p:spPr>
        <p:txBody>
          <a:bodyPr wrap="square" lIns="92075" tIns="46038" rIns="92075" bIns="46038">
            <a:spAutoFit/>
          </a:bodyPr>
          <a:lstStyle/>
          <a:p>
            <a:pPr algn="ctr" defTabSz="762000" eaLnBrk="0" hangingPunct="0"/>
            <a:r>
              <a:rPr lang="it-IT" sz="1800" b="1" dirty="0" smtClean="0">
                <a:solidFill>
                  <a:srgbClr val="C00000"/>
                </a:solidFill>
              </a:rPr>
              <a:t>Rappresentazioni dei cicli termodinamici:    i diagrammi Entropici</a:t>
            </a:r>
            <a:endParaRPr lang="it-IT" sz="1800" b="1" dirty="0">
              <a:solidFill>
                <a:srgbClr val="C00000"/>
              </a:solidFill>
            </a:endParaRPr>
          </a:p>
        </p:txBody>
      </p:sp>
      <p:sp>
        <p:nvSpPr>
          <p:cNvPr id="8" name="Rettangolo 7"/>
          <p:cNvSpPr/>
          <p:nvPr/>
        </p:nvSpPr>
        <p:spPr>
          <a:xfrm>
            <a:off x="5040561" y="568713"/>
            <a:ext cx="4592960" cy="1643527"/>
          </a:xfrm>
          <a:prstGeom prst="rect">
            <a:avLst/>
          </a:prstGeom>
        </p:spPr>
        <p:txBody>
          <a:bodyPr wrap="square">
            <a:spAutoFit/>
          </a:bodyPr>
          <a:lstStyle/>
          <a:p>
            <a:pPr algn="just"/>
            <a:r>
              <a:rPr lang="it-IT" sz="1600" b="1" dirty="0" smtClean="0">
                <a:solidFill>
                  <a:srgbClr val="000000"/>
                </a:solidFill>
                <a:latin typeface="Arial" pitchFamily="34" charset="0"/>
              </a:rPr>
              <a:t>Il valore dell’Entropia S dipende solo dalle condizioni del fluido frigorigeno e si può quindi calcolare date tali condizioni, dati cioè i valori di temperatura, pressione e volume nelle quali si trova in ogni dato punto il fluido. </a:t>
            </a:r>
            <a:endParaRPr lang="it-IT" sz="1600" b="1"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1640681" y="1790700"/>
            <a:ext cx="9906000" cy="415498"/>
          </a:xfrm>
          <a:prstGeom prst="rect">
            <a:avLst/>
          </a:prstGeom>
          <a:noFill/>
          <a:ln w="9525">
            <a:noFill/>
            <a:miter lim="800000"/>
            <a:headEnd/>
            <a:tailEnd/>
          </a:ln>
        </p:spPr>
        <p:txBody>
          <a:bodyPr>
            <a:spAutoFit/>
          </a:bodyPr>
          <a:lstStyle/>
          <a:p>
            <a:endParaRPr lang="it-IT"/>
          </a:p>
        </p:txBody>
      </p:sp>
      <p:sp>
        <p:nvSpPr>
          <p:cNvPr id="1028" name="Text Box 3"/>
          <p:cNvSpPr txBox="1">
            <a:spLocks noChangeArrowheads="1"/>
          </p:cNvSpPr>
          <p:nvPr/>
        </p:nvSpPr>
        <p:spPr bwMode="auto">
          <a:xfrm>
            <a:off x="512638" y="932464"/>
            <a:ext cx="8832850" cy="5376857"/>
          </a:xfrm>
          <a:prstGeom prst="rect">
            <a:avLst/>
          </a:prstGeom>
          <a:solidFill>
            <a:schemeClr val="bg1">
              <a:alpha val="50195"/>
            </a:schemeClr>
          </a:solidFill>
          <a:ln w="9525">
            <a:solidFill>
              <a:srgbClr val="000099"/>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pPr>
            <a:r>
              <a:rPr lang="it-IT" dirty="0">
                <a:solidFill>
                  <a:srgbClr val="002060"/>
                </a:solidFill>
              </a:rPr>
              <a:t>EFFICIENZA DELLE POMPE </a:t>
            </a:r>
            <a:r>
              <a:rPr lang="it-IT" dirty="0" err="1">
                <a:solidFill>
                  <a:srgbClr val="002060"/>
                </a:solidFill>
              </a:rPr>
              <a:t>DI</a:t>
            </a:r>
            <a:r>
              <a:rPr lang="it-IT" dirty="0">
                <a:solidFill>
                  <a:srgbClr val="002060"/>
                </a:solidFill>
              </a:rPr>
              <a:t> CALORE</a:t>
            </a:r>
          </a:p>
          <a:p>
            <a:pPr algn="ctr" eaLnBrk="0" hangingPunct="0">
              <a:spcBef>
                <a:spcPct val="50000"/>
              </a:spcBef>
            </a:pPr>
            <a:r>
              <a:rPr lang="it-IT" sz="3600" dirty="0">
                <a:solidFill>
                  <a:srgbClr val="002060"/>
                </a:solidFill>
              </a:rPr>
              <a:t>COP</a:t>
            </a:r>
          </a:p>
          <a:p>
            <a:pPr algn="just" eaLnBrk="0" hangingPunct="0">
              <a:spcBef>
                <a:spcPct val="50000"/>
              </a:spcBef>
            </a:pPr>
            <a:r>
              <a:rPr lang="it-IT" dirty="0" err="1">
                <a:solidFill>
                  <a:srgbClr val="002060"/>
                </a:solidFill>
              </a:rPr>
              <a:t>Coefficient</a:t>
            </a:r>
            <a:r>
              <a:rPr lang="it-IT" dirty="0">
                <a:solidFill>
                  <a:srgbClr val="002060"/>
                </a:solidFill>
              </a:rPr>
              <a:t> </a:t>
            </a:r>
            <a:r>
              <a:rPr lang="it-IT" dirty="0" err="1">
                <a:solidFill>
                  <a:srgbClr val="002060"/>
                </a:solidFill>
              </a:rPr>
              <a:t>Of</a:t>
            </a:r>
            <a:r>
              <a:rPr lang="it-IT" dirty="0">
                <a:solidFill>
                  <a:srgbClr val="002060"/>
                </a:solidFill>
              </a:rPr>
              <a:t> Performance (Fattore di prestazione)</a:t>
            </a:r>
          </a:p>
          <a:p>
            <a:pPr algn="just" eaLnBrk="0" hangingPunct="0">
              <a:spcBef>
                <a:spcPct val="50000"/>
              </a:spcBef>
            </a:pPr>
            <a:r>
              <a:rPr lang="it-IT" dirty="0">
                <a:solidFill>
                  <a:srgbClr val="002060"/>
                </a:solidFill>
              </a:rPr>
              <a:t>Esempio:</a:t>
            </a:r>
          </a:p>
          <a:p>
            <a:pPr algn="just" eaLnBrk="0" hangingPunct="0">
              <a:spcBef>
                <a:spcPct val="50000"/>
              </a:spcBef>
            </a:pPr>
            <a:r>
              <a:rPr lang="it-IT" dirty="0">
                <a:solidFill>
                  <a:srgbClr val="002060"/>
                </a:solidFill>
              </a:rPr>
              <a:t>Energia elettrica consumata dalla pompa di calore: 1 kWh</a:t>
            </a:r>
          </a:p>
          <a:p>
            <a:pPr algn="just" eaLnBrk="0" hangingPunct="0">
              <a:spcBef>
                <a:spcPct val="50000"/>
              </a:spcBef>
            </a:pPr>
            <a:r>
              <a:rPr lang="it-IT" dirty="0">
                <a:solidFill>
                  <a:srgbClr val="002060"/>
                </a:solidFill>
              </a:rPr>
              <a:t>Energia resa dal  </a:t>
            </a:r>
            <a:r>
              <a:rPr lang="it-IT" dirty="0" err="1">
                <a:solidFill>
                  <a:srgbClr val="002060"/>
                </a:solidFill>
              </a:rPr>
              <a:t>Fan-coil</a:t>
            </a:r>
            <a:r>
              <a:rPr lang="it-IT" dirty="0">
                <a:solidFill>
                  <a:srgbClr val="002060"/>
                </a:solidFill>
              </a:rPr>
              <a:t>: 4 kWh termici</a:t>
            </a:r>
          </a:p>
          <a:p>
            <a:pPr algn="just" eaLnBrk="0" hangingPunct="0">
              <a:spcBef>
                <a:spcPct val="50000"/>
              </a:spcBef>
            </a:pPr>
            <a:endParaRPr lang="it-IT" dirty="0">
              <a:solidFill>
                <a:srgbClr val="002060"/>
              </a:solidFill>
            </a:endParaRPr>
          </a:p>
          <a:p>
            <a:pPr algn="just" eaLnBrk="0" hangingPunct="0">
              <a:spcBef>
                <a:spcPct val="50000"/>
              </a:spcBef>
            </a:pPr>
            <a:endParaRPr lang="it-IT" dirty="0">
              <a:solidFill>
                <a:srgbClr val="002060"/>
              </a:solidFill>
            </a:endParaRPr>
          </a:p>
          <a:p>
            <a:pPr algn="just" eaLnBrk="0" hangingPunct="0">
              <a:spcBef>
                <a:spcPct val="50000"/>
              </a:spcBef>
            </a:pPr>
            <a:endParaRPr lang="it-IT" sz="1600" dirty="0">
              <a:solidFill>
                <a:srgbClr val="002060"/>
              </a:solidFill>
            </a:endParaRPr>
          </a:p>
          <a:p>
            <a:pPr algn="just" eaLnBrk="0" hangingPunct="0">
              <a:spcBef>
                <a:spcPct val="50000"/>
              </a:spcBef>
            </a:pPr>
            <a:r>
              <a:rPr lang="it-IT" sz="1600" dirty="0">
                <a:solidFill>
                  <a:srgbClr val="002060"/>
                </a:solidFill>
              </a:rPr>
              <a:t>N.B.</a:t>
            </a:r>
          </a:p>
          <a:p>
            <a:pPr algn="just" eaLnBrk="0" hangingPunct="0">
              <a:spcBef>
                <a:spcPct val="50000"/>
              </a:spcBef>
            </a:pPr>
            <a:r>
              <a:rPr lang="it-IT" dirty="0">
                <a:solidFill>
                  <a:srgbClr val="002060"/>
                </a:solidFill>
              </a:rPr>
              <a:t>3 kWh termici sono stati presi gratuitamente dall’ambiente.</a:t>
            </a:r>
          </a:p>
        </p:txBody>
      </p:sp>
      <p:graphicFrame>
        <p:nvGraphicFramePr>
          <p:cNvPr id="1026" name="Object 2"/>
          <p:cNvGraphicFramePr>
            <a:graphicFrameLocks noChangeAspect="1"/>
          </p:cNvGraphicFramePr>
          <p:nvPr/>
        </p:nvGraphicFramePr>
        <p:xfrm>
          <a:off x="3470540" y="4365724"/>
          <a:ext cx="2507456" cy="1079500"/>
        </p:xfrm>
        <a:graphic>
          <a:graphicData uri="http://schemas.openxmlformats.org/presentationml/2006/ole">
            <p:oleObj spid="_x0000_s1559554" name="Equazione" r:id="rId4" imgW="952200" imgH="444240" progId="Equation.3">
              <p:embed/>
            </p:oleObj>
          </a:graphicData>
        </a:graphic>
      </p:graphicFrame>
    </p:spTree>
  </p:cSld>
  <p:clrMapOvr>
    <a:masterClrMapping/>
  </p:clrMapOvr>
  <p:transition>
    <p:pull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p:cNvPicPr>
            <a:picLocks noChangeArrowheads="1"/>
          </p:cNvPicPr>
          <p:nvPr/>
        </p:nvPicPr>
        <p:blipFill>
          <a:blip r:embed="rId3" cstate="print"/>
          <a:srcRect/>
          <a:stretch>
            <a:fillRect/>
          </a:stretch>
        </p:blipFill>
        <p:spPr bwMode="auto">
          <a:xfrm>
            <a:off x="1928664" y="1041276"/>
            <a:ext cx="6019800" cy="3784600"/>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48135" name="Rectangle 7"/>
          <p:cNvSpPr>
            <a:spLocks noChangeArrowheads="1"/>
          </p:cNvSpPr>
          <p:nvPr/>
        </p:nvSpPr>
        <p:spPr bwMode="auto">
          <a:xfrm>
            <a:off x="6817479" y="164856"/>
            <a:ext cx="2504006" cy="739306"/>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lIns="92075" tIns="46038" rIns="92075" bIns="46038">
            <a:spAutoFit/>
          </a:bodyPr>
          <a:lstStyle/>
          <a:p>
            <a:pPr algn="ctr" eaLnBrk="0" hangingPunct="0">
              <a:spcBef>
                <a:spcPct val="50000"/>
              </a:spcBef>
              <a:buFontTx/>
              <a:buNone/>
            </a:pPr>
            <a:r>
              <a:rPr lang="it-IT" sz="2000" b="1" dirty="0" smtClean="0">
                <a:solidFill>
                  <a:srgbClr val="387CBA"/>
                </a:solidFill>
                <a:cs typeface="Times New Roman" pitchFamily="18" charset="0"/>
              </a:rPr>
              <a:t>Tecnologie elettriche</a:t>
            </a:r>
            <a:endParaRPr lang="it-IT" sz="2000" b="1" dirty="0">
              <a:solidFill>
                <a:srgbClr val="387CBA"/>
              </a:solidFill>
              <a:cs typeface="Times New Roman" pitchFamily="18" charset="0"/>
            </a:endParaRPr>
          </a:p>
        </p:txBody>
      </p:sp>
      <p:sp>
        <p:nvSpPr>
          <p:cNvPr id="48136" name="Rectangle 8"/>
          <p:cNvSpPr>
            <a:spLocks noChangeArrowheads="1"/>
          </p:cNvSpPr>
          <p:nvPr/>
        </p:nvSpPr>
        <p:spPr bwMode="auto">
          <a:xfrm>
            <a:off x="648571" y="2747558"/>
            <a:ext cx="1840120" cy="1210204"/>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wrap="square" lIns="92075" tIns="46038" rIns="92075" bIns="46038">
            <a:spAutoFit/>
          </a:bodyPr>
          <a:lstStyle/>
          <a:p>
            <a:pPr algn="ctr">
              <a:spcBef>
                <a:spcPct val="50000"/>
              </a:spcBef>
            </a:pPr>
            <a:r>
              <a:rPr lang="it-IT" sz="1600" b="1" dirty="0">
                <a:solidFill>
                  <a:srgbClr val="000000"/>
                </a:solidFill>
              </a:rPr>
              <a:t>100</a:t>
            </a:r>
          </a:p>
          <a:p>
            <a:pPr algn="ctr">
              <a:spcBef>
                <a:spcPct val="50000"/>
              </a:spcBef>
            </a:pPr>
            <a:r>
              <a:rPr lang="it-IT" sz="1200" b="1" dirty="0">
                <a:solidFill>
                  <a:srgbClr val="000000"/>
                </a:solidFill>
              </a:rPr>
              <a:t>ENERGIA</a:t>
            </a:r>
          </a:p>
          <a:p>
            <a:pPr algn="ctr">
              <a:spcBef>
                <a:spcPct val="50000"/>
              </a:spcBef>
            </a:pPr>
            <a:r>
              <a:rPr lang="it-IT" sz="1200" b="1" dirty="0" smtClean="0">
                <a:solidFill>
                  <a:srgbClr val="000000"/>
                </a:solidFill>
              </a:rPr>
              <a:t>FORNITA</a:t>
            </a:r>
          </a:p>
          <a:p>
            <a:pPr algn="ctr">
              <a:spcBef>
                <a:spcPct val="50000"/>
              </a:spcBef>
            </a:pPr>
            <a:r>
              <a:rPr lang="it-IT" sz="1200" b="1" dirty="0">
                <a:solidFill>
                  <a:srgbClr val="000000"/>
                </a:solidFill>
              </a:rPr>
              <a:t>a</a:t>
            </a:r>
            <a:r>
              <a:rPr lang="it-IT" sz="1200" b="1" dirty="0" smtClean="0">
                <a:solidFill>
                  <a:srgbClr val="000000"/>
                </a:solidFill>
              </a:rPr>
              <a:t>l  motore della PDC</a:t>
            </a:r>
            <a:endParaRPr lang="it-IT" sz="1200" b="1" dirty="0">
              <a:solidFill>
                <a:srgbClr val="000000"/>
              </a:solidFill>
            </a:endParaRPr>
          </a:p>
        </p:txBody>
      </p:sp>
      <p:sp>
        <p:nvSpPr>
          <p:cNvPr id="48137" name="Rectangle 9"/>
          <p:cNvSpPr>
            <a:spLocks noChangeArrowheads="1"/>
          </p:cNvSpPr>
          <p:nvPr/>
        </p:nvSpPr>
        <p:spPr bwMode="auto">
          <a:xfrm>
            <a:off x="7391814" y="2225358"/>
            <a:ext cx="987450" cy="1051699"/>
          </a:xfrm>
          <a:prstGeom prst="rect">
            <a:avLst/>
          </a:prstGeom>
          <a:solidFill>
            <a:srgbClr val="EF840F"/>
          </a:solidFill>
          <a:ln w="9525">
            <a:noFill/>
            <a:miter lim="800000"/>
            <a:headEnd/>
            <a:tailEnd/>
          </a:ln>
          <a:effectLst>
            <a:outerShdw blurRad="50800" dist="38100" dir="2700000" algn="tl" rotWithShape="0">
              <a:prstClr val="black">
                <a:alpha val="40000"/>
              </a:prstClr>
            </a:outerShdw>
          </a:effectLst>
        </p:spPr>
        <p:txBody>
          <a:bodyPr wrap="none" lIns="92075" tIns="46038" rIns="92075" bIns="46038">
            <a:spAutoFit/>
          </a:bodyPr>
          <a:lstStyle/>
          <a:p>
            <a:pPr marL="342900" indent="-342900" algn="ctr">
              <a:spcBef>
                <a:spcPct val="50000"/>
              </a:spcBef>
            </a:pPr>
            <a:r>
              <a:rPr lang="it-IT" sz="1800" b="1" dirty="0" smtClean="0">
                <a:solidFill>
                  <a:schemeClr val="tx1"/>
                </a:solidFill>
              </a:rPr>
              <a:t>360</a:t>
            </a:r>
            <a:endParaRPr lang="it-IT" sz="1800" b="1" dirty="0">
              <a:solidFill>
                <a:schemeClr val="tx1"/>
              </a:solidFill>
            </a:endParaRPr>
          </a:p>
          <a:p>
            <a:pPr marL="342900" indent="-342900" algn="ctr">
              <a:spcBef>
                <a:spcPct val="50000"/>
              </a:spcBef>
            </a:pPr>
            <a:r>
              <a:rPr lang="it-IT" sz="1400" b="1" dirty="0">
                <a:solidFill>
                  <a:schemeClr val="tx1"/>
                </a:solidFill>
              </a:rPr>
              <a:t>ENERGIA</a:t>
            </a:r>
          </a:p>
          <a:p>
            <a:pPr marL="342900" indent="-342900" algn="ctr">
              <a:spcBef>
                <a:spcPct val="50000"/>
              </a:spcBef>
            </a:pPr>
            <a:r>
              <a:rPr lang="it-IT" sz="1400" b="1" dirty="0">
                <a:solidFill>
                  <a:schemeClr val="tx1"/>
                </a:solidFill>
              </a:rPr>
              <a:t>UTILE</a:t>
            </a:r>
          </a:p>
        </p:txBody>
      </p:sp>
      <p:sp>
        <p:nvSpPr>
          <p:cNvPr id="48138" name="Rectangle 10"/>
          <p:cNvSpPr>
            <a:spLocks noChangeArrowheads="1"/>
          </p:cNvSpPr>
          <p:nvPr/>
        </p:nvSpPr>
        <p:spPr bwMode="auto">
          <a:xfrm>
            <a:off x="3294012" y="723720"/>
            <a:ext cx="2141538" cy="637740"/>
          </a:xfrm>
          <a:prstGeom prst="rect">
            <a:avLst/>
          </a:prstGeom>
          <a:solidFill>
            <a:srgbClr val="72A5D4"/>
          </a:solidFill>
          <a:ln w="9525">
            <a:noFill/>
            <a:miter lim="800000"/>
            <a:headEnd/>
            <a:tailEnd/>
          </a:ln>
          <a:effectLst>
            <a:outerShdw blurRad="50800" dist="38100" dir="2700000" algn="tl" rotWithShape="0">
              <a:prstClr val="black">
                <a:alpha val="40000"/>
              </a:prstClr>
            </a:outerShdw>
          </a:effectLst>
        </p:spPr>
        <p:txBody>
          <a:bodyPr lIns="92075" tIns="46038" rIns="92075" bIns="46038">
            <a:spAutoFit/>
          </a:bodyPr>
          <a:lstStyle/>
          <a:p>
            <a:pPr marL="342900" indent="-342900" algn="ctr">
              <a:spcBef>
                <a:spcPct val="50000"/>
              </a:spcBef>
            </a:pPr>
            <a:r>
              <a:rPr lang="it-IT" sz="1600" b="1" dirty="0" smtClean="0">
                <a:solidFill>
                  <a:srgbClr val="000000"/>
                </a:solidFill>
              </a:rPr>
              <a:t>270</a:t>
            </a:r>
            <a:endParaRPr lang="it-IT" sz="1600" b="1" dirty="0">
              <a:solidFill>
                <a:srgbClr val="000000"/>
              </a:solidFill>
            </a:endParaRPr>
          </a:p>
          <a:p>
            <a:pPr marL="342900" indent="-342900" algn="ctr">
              <a:spcBef>
                <a:spcPct val="50000"/>
              </a:spcBef>
            </a:pPr>
            <a:r>
              <a:rPr lang="it-IT" sz="1200" b="1" dirty="0">
                <a:solidFill>
                  <a:srgbClr val="000000"/>
                </a:solidFill>
              </a:rPr>
              <a:t>ENERGIA GRATUITA</a:t>
            </a:r>
          </a:p>
        </p:txBody>
      </p:sp>
      <p:sp>
        <p:nvSpPr>
          <p:cNvPr id="48139" name="Rectangle 11"/>
          <p:cNvSpPr>
            <a:spLocks noChangeArrowheads="1"/>
          </p:cNvSpPr>
          <p:nvPr/>
        </p:nvSpPr>
        <p:spPr bwMode="auto">
          <a:xfrm>
            <a:off x="3398096" y="4300710"/>
            <a:ext cx="851194" cy="637740"/>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lIns="92075" tIns="46038" rIns="92075" bIns="46038">
            <a:spAutoFit/>
          </a:bodyPr>
          <a:lstStyle/>
          <a:p>
            <a:pPr marL="342900" indent="-342900" algn="ctr">
              <a:spcBef>
                <a:spcPct val="50000"/>
              </a:spcBef>
            </a:pPr>
            <a:r>
              <a:rPr lang="it-IT" sz="1600" b="1" dirty="0" smtClean="0">
                <a:solidFill>
                  <a:schemeClr val="tx1"/>
                </a:solidFill>
              </a:rPr>
              <a:t>10</a:t>
            </a:r>
            <a:endParaRPr lang="it-IT" sz="1600" b="1" dirty="0">
              <a:solidFill>
                <a:schemeClr val="tx1"/>
              </a:solidFill>
            </a:endParaRPr>
          </a:p>
          <a:p>
            <a:pPr marL="342900" indent="-342900" algn="ctr">
              <a:spcBef>
                <a:spcPct val="50000"/>
              </a:spcBef>
            </a:pPr>
            <a:r>
              <a:rPr lang="it-IT" sz="1200" b="1" dirty="0">
                <a:solidFill>
                  <a:schemeClr val="tx1"/>
                </a:solidFill>
              </a:rPr>
              <a:t>PERDITE</a:t>
            </a:r>
          </a:p>
        </p:txBody>
      </p:sp>
      <p:grpSp>
        <p:nvGrpSpPr>
          <p:cNvPr id="2" name="Group 13"/>
          <p:cNvGrpSpPr>
            <a:grpSpLocks/>
          </p:cNvGrpSpPr>
          <p:nvPr/>
        </p:nvGrpSpPr>
        <p:grpSpPr bwMode="auto">
          <a:xfrm>
            <a:off x="1832654" y="5164958"/>
            <a:ext cx="5164661" cy="835026"/>
            <a:chOff x="1737" y="3307"/>
            <a:chExt cx="3248" cy="526"/>
          </a:xfrm>
          <a:solidFill>
            <a:schemeClr val="bg1"/>
          </a:solidFill>
          <a:effectLst>
            <a:outerShdw blurRad="50800" dist="38100" dir="2700000" algn="tl" rotWithShape="0">
              <a:prstClr val="black">
                <a:alpha val="40000"/>
              </a:prstClr>
            </a:outerShdw>
          </a:effectLst>
        </p:grpSpPr>
        <p:sp>
          <p:nvSpPr>
            <p:cNvPr id="48130" name="Rectangle 2"/>
            <p:cNvSpPr>
              <a:spLocks noChangeArrowheads="1"/>
            </p:cNvSpPr>
            <p:nvPr/>
          </p:nvSpPr>
          <p:spPr bwMode="auto">
            <a:xfrm>
              <a:off x="3189" y="3307"/>
              <a:ext cx="1042" cy="221"/>
            </a:xfrm>
            <a:prstGeom prst="rect">
              <a:avLst/>
            </a:prstGeom>
            <a:grpFill/>
            <a:ln w="9525">
              <a:noFill/>
              <a:miter lim="800000"/>
              <a:headEnd/>
              <a:tailEnd/>
            </a:ln>
            <a:effectLst/>
          </p:spPr>
          <p:txBody>
            <a:bodyPr wrap="none" lIns="92075" tIns="46038" rIns="92075" bIns="46038">
              <a:spAutoFit/>
            </a:bodyPr>
            <a:lstStyle/>
            <a:p>
              <a:pPr marL="342900" indent="-342900" algn="ctr" eaLnBrk="0" hangingPunct="0"/>
              <a:r>
                <a:rPr lang="it-IT" sz="1600" i="1" dirty="0" smtClean="0">
                  <a:solidFill>
                    <a:schemeClr val="tx1"/>
                  </a:solidFill>
                </a:rPr>
                <a:t>ENERGIA UTILE</a:t>
              </a:r>
              <a:endParaRPr lang="it-IT" sz="1600" i="1" dirty="0">
                <a:solidFill>
                  <a:schemeClr val="tx1"/>
                </a:solidFill>
              </a:endParaRPr>
            </a:p>
          </p:txBody>
        </p:sp>
        <p:sp>
          <p:nvSpPr>
            <p:cNvPr id="48131" name="Rectangle 3"/>
            <p:cNvSpPr>
              <a:spLocks noChangeArrowheads="1"/>
            </p:cNvSpPr>
            <p:nvPr/>
          </p:nvSpPr>
          <p:spPr bwMode="auto">
            <a:xfrm>
              <a:off x="2676" y="3612"/>
              <a:ext cx="1780" cy="221"/>
            </a:xfrm>
            <a:prstGeom prst="rect">
              <a:avLst/>
            </a:prstGeom>
            <a:grpFill/>
            <a:ln w="9525">
              <a:noFill/>
              <a:miter lim="800000"/>
              <a:headEnd/>
              <a:tailEnd/>
            </a:ln>
            <a:effectLst/>
          </p:spPr>
          <p:txBody>
            <a:bodyPr wrap="none" lIns="92075" tIns="46038" rIns="92075" bIns="46038">
              <a:spAutoFit/>
            </a:bodyPr>
            <a:lstStyle/>
            <a:p>
              <a:pPr marL="342900" indent="-342900" algn="l" eaLnBrk="0" hangingPunct="0"/>
              <a:r>
                <a:rPr lang="it-IT" sz="1600" i="1" dirty="0">
                  <a:solidFill>
                    <a:schemeClr val="tx1"/>
                  </a:solidFill>
                </a:rPr>
                <a:t>ENERGIA ELETTRICA SPESA</a:t>
              </a:r>
            </a:p>
          </p:txBody>
        </p:sp>
        <p:sp>
          <p:nvSpPr>
            <p:cNvPr id="48132" name="Rectangle 4"/>
            <p:cNvSpPr>
              <a:spLocks noChangeArrowheads="1"/>
            </p:cNvSpPr>
            <p:nvPr/>
          </p:nvSpPr>
          <p:spPr bwMode="auto">
            <a:xfrm>
              <a:off x="1737" y="3460"/>
              <a:ext cx="618" cy="262"/>
            </a:xfrm>
            <a:prstGeom prst="rect">
              <a:avLst/>
            </a:prstGeom>
            <a:grpFill/>
            <a:ln w="9525">
              <a:noFill/>
              <a:miter lim="800000"/>
              <a:headEnd/>
              <a:tailEnd/>
            </a:ln>
            <a:effectLst/>
          </p:spPr>
          <p:txBody>
            <a:bodyPr wrap="none" lIns="92075" tIns="46038" rIns="92075" bIns="46038">
              <a:spAutoFit/>
            </a:bodyPr>
            <a:lstStyle/>
            <a:p>
              <a:pPr marL="342900" indent="-342900" algn="l" eaLnBrk="0" hangingPunct="0"/>
              <a:r>
                <a:rPr lang="it-IT" sz="2000" b="1" dirty="0">
                  <a:solidFill>
                    <a:srgbClr val="C00000"/>
                  </a:solidFill>
                </a:rPr>
                <a:t>COP =</a:t>
              </a:r>
            </a:p>
          </p:txBody>
        </p:sp>
        <p:sp>
          <p:nvSpPr>
            <p:cNvPr id="48140" name="Line 12"/>
            <p:cNvSpPr>
              <a:spLocks noChangeShapeType="1"/>
            </p:cNvSpPr>
            <p:nvPr/>
          </p:nvSpPr>
          <p:spPr bwMode="auto">
            <a:xfrm>
              <a:off x="2422" y="3595"/>
              <a:ext cx="2563" cy="0"/>
            </a:xfrm>
            <a:prstGeom prst="line">
              <a:avLst/>
            </a:prstGeom>
            <a:grpFill/>
            <a:ln w="28575">
              <a:solidFill>
                <a:srgbClr val="000000"/>
              </a:solidFill>
              <a:round/>
              <a:headEnd/>
              <a:tailEnd/>
            </a:ln>
            <a:effectLst/>
          </p:spPr>
          <p:txBody>
            <a:bodyPr lIns="90488" tIns="44450" rIns="90488" bIns="44450" anchor="ctr"/>
            <a:lstStyle/>
            <a:p>
              <a:endParaRPr lang="it-IT">
                <a:solidFill>
                  <a:srgbClr val="000000"/>
                </a:solidFill>
              </a:endParaRPr>
            </a:p>
          </p:txBody>
        </p:sp>
      </p:grpSp>
      <p:sp>
        <p:nvSpPr>
          <p:cNvPr id="18" name="Rectangle 4"/>
          <p:cNvSpPr>
            <a:spLocks noChangeArrowheads="1"/>
          </p:cNvSpPr>
          <p:nvPr/>
        </p:nvSpPr>
        <p:spPr bwMode="auto">
          <a:xfrm>
            <a:off x="7061777" y="5378755"/>
            <a:ext cx="950581" cy="480774"/>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none" lIns="92075" tIns="46038" rIns="92075" bIns="46038">
            <a:spAutoFit/>
          </a:bodyPr>
          <a:lstStyle/>
          <a:p>
            <a:pPr marL="342900" indent="-342900" algn="l" eaLnBrk="0" hangingPunct="0"/>
            <a:r>
              <a:rPr lang="it-IT" sz="2400" b="1" dirty="0" smtClean="0">
                <a:solidFill>
                  <a:srgbClr val="C00000"/>
                </a:solidFill>
              </a:rPr>
              <a:t>= 3,6</a:t>
            </a:r>
            <a:endParaRPr lang="it-IT" sz="2400" b="1" dirty="0">
              <a:solidFill>
                <a:srgbClr val="C00000"/>
              </a:solidFill>
            </a:endParaRPr>
          </a:p>
        </p:txBody>
      </p:sp>
      <p:sp>
        <p:nvSpPr>
          <p:cNvPr id="19" name="Rettangolo 18"/>
          <p:cNvSpPr/>
          <p:nvPr/>
        </p:nvSpPr>
        <p:spPr>
          <a:xfrm>
            <a:off x="662523" y="467962"/>
            <a:ext cx="2184243" cy="60939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eaLnBrk="0" hangingPunct="0">
              <a:spcBef>
                <a:spcPct val="50000"/>
              </a:spcBef>
              <a:buFontTx/>
              <a:buNone/>
            </a:pPr>
            <a:r>
              <a:rPr lang="it-IT" sz="1600" b="1" dirty="0" smtClean="0">
                <a:solidFill>
                  <a:srgbClr val="C00000"/>
                </a:solidFill>
                <a:cs typeface="Times New Roman" pitchFamily="18" charset="0"/>
              </a:rPr>
              <a:t>LA POMPA </a:t>
            </a:r>
            <a:r>
              <a:rPr lang="it-IT" sz="1600" b="1" dirty="0" err="1" smtClean="0">
                <a:solidFill>
                  <a:srgbClr val="C00000"/>
                </a:solidFill>
                <a:cs typeface="Times New Roman" pitchFamily="18" charset="0"/>
              </a:rPr>
              <a:t>DI</a:t>
            </a:r>
            <a:r>
              <a:rPr lang="it-IT" sz="1600" b="1" dirty="0" smtClean="0">
                <a:solidFill>
                  <a:srgbClr val="C00000"/>
                </a:solidFill>
                <a:cs typeface="Times New Roman" pitchFamily="18" charset="0"/>
              </a:rPr>
              <a:t> CALORE</a:t>
            </a:r>
            <a:endParaRPr lang="it-IT" sz="1600" b="1" dirty="0">
              <a:solidFill>
                <a:srgbClr val="C00000"/>
              </a:solidFill>
              <a:cs typeface="Times New Roman"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3" cstate="print"/>
          <a:srcRect/>
          <a:stretch>
            <a:fillRect/>
          </a:stretch>
        </p:blipFill>
        <p:spPr bwMode="auto">
          <a:xfrm>
            <a:off x="0" y="-1108075"/>
            <a:ext cx="9906000" cy="8208963"/>
          </a:xfrm>
          <a:prstGeom prst="rect">
            <a:avLst/>
          </a:prstGeom>
          <a:noFill/>
          <a:ln w="9525">
            <a:solidFill>
              <a:srgbClr val="FFC000"/>
            </a:solidFill>
            <a:miter lim="800000"/>
            <a:headEnd/>
            <a:tailEnd/>
          </a:ln>
        </p:spPr>
      </p:pic>
      <p:sp>
        <p:nvSpPr>
          <p:cNvPr id="11" name="Rettangolo 10"/>
          <p:cNvSpPr/>
          <p:nvPr/>
        </p:nvSpPr>
        <p:spPr bwMode="auto">
          <a:xfrm>
            <a:off x="272480" y="6451604"/>
            <a:ext cx="9217024" cy="61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
        <p:nvSpPr>
          <p:cNvPr id="10" name="Rettangolo 9"/>
          <p:cNvSpPr/>
          <p:nvPr/>
        </p:nvSpPr>
        <p:spPr bwMode="auto">
          <a:xfrm>
            <a:off x="704528" y="-27384"/>
            <a:ext cx="576064" cy="7839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
        <p:nvSpPr>
          <p:cNvPr id="4" name="Ovale 3"/>
          <p:cNvSpPr/>
          <p:nvPr/>
        </p:nvSpPr>
        <p:spPr bwMode="auto">
          <a:xfrm>
            <a:off x="7604919" y="1700213"/>
            <a:ext cx="1105827" cy="584269"/>
          </a:xfrm>
          <a:prstGeom prst="ellipse">
            <a:avLst/>
          </a:prstGeom>
          <a:noFill/>
          <a:ln w="47625" cap="flat" cmpd="sng" algn="ctr">
            <a:solidFill>
              <a:srgbClr val="C00000"/>
            </a:solidFill>
            <a:prstDash val="solid"/>
            <a:round/>
            <a:headEnd type="none" w="med" len="med"/>
            <a:tailEnd type="none" w="med" len="med"/>
          </a:ln>
          <a:effectLst/>
        </p:spPr>
        <p:txBody>
          <a:bodyPr>
            <a:spAutoFit/>
          </a:bodyPr>
          <a:lstStyle/>
          <a:p>
            <a:pPr marL="571500" indent="-571500">
              <a:defRPr/>
            </a:pPr>
            <a:endParaRPr lang="it-IT">
              <a:effectLst>
                <a:outerShdw blurRad="38100" dist="38100" dir="2700000" algn="tl">
                  <a:srgbClr val="000000">
                    <a:alpha val="43137"/>
                  </a:srgbClr>
                </a:outerShdw>
              </a:effectLst>
            </a:endParaRPr>
          </a:p>
        </p:txBody>
      </p:sp>
      <p:sp>
        <p:nvSpPr>
          <p:cNvPr id="5" name="Ovale 4"/>
          <p:cNvSpPr/>
          <p:nvPr/>
        </p:nvSpPr>
        <p:spPr bwMode="auto">
          <a:xfrm>
            <a:off x="7604919" y="2414588"/>
            <a:ext cx="1105827" cy="584269"/>
          </a:xfrm>
          <a:prstGeom prst="ellipse">
            <a:avLst/>
          </a:prstGeom>
          <a:noFill/>
          <a:ln w="47625" cap="flat" cmpd="sng" algn="ctr">
            <a:solidFill>
              <a:srgbClr val="C00000"/>
            </a:solidFill>
            <a:prstDash val="solid"/>
            <a:round/>
            <a:headEnd type="none" w="med" len="med"/>
            <a:tailEnd type="none" w="med" len="med"/>
          </a:ln>
          <a:effectLst/>
        </p:spPr>
        <p:txBody>
          <a:bodyPr>
            <a:spAutoFit/>
          </a:bodyPr>
          <a:lstStyle/>
          <a:p>
            <a:pPr marL="571500" indent="-571500">
              <a:defRPr/>
            </a:pPr>
            <a:endParaRPr lang="it-IT">
              <a:effectLst>
                <a:outerShdw blurRad="38100" dist="38100" dir="2700000" algn="tl">
                  <a:srgbClr val="000000">
                    <a:alpha val="43137"/>
                  </a:srgbClr>
                </a:outerShdw>
              </a:effectLst>
            </a:endParaRPr>
          </a:p>
        </p:txBody>
      </p:sp>
      <p:sp>
        <p:nvSpPr>
          <p:cNvPr id="6" name="Ovale 5"/>
          <p:cNvSpPr/>
          <p:nvPr/>
        </p:nvSpPr>
        <p:spPr bwMode="auto">
          <a:xfrm>
            <a:off x="7604919" y="5157789"/>
            <a:ext cx="1105827" cy="584269"/>
          </a:xfrm>
          <a:prstGeom prst="ellipse">
            <a:avLst/>
          </a:prstGeom>
          <a:noFill/>
          <a:ln w="47625" cap="flat" cmpd="sng" algn="ctr">
            <a:solidFill>
              <a:srgbClr val="C00000"/>
            </a:solidFill>
            <a:prstDash val="solid"/>
            <a:round/>
            <a:headEnd type="none" w="med" len="med"/>
            <a:tailEnd type="none" w="med" len="med"/>
          </a:ln>
          <a:effectLst/>
        </p:spPr>
        <p:txBody>
          <a:bodyPr>
            <a:spAutoFit/>
          </a:bodyPr>
          <a:lstStyle/>
          <a:p>
            <a:pPr marL="571500" indent="-571500">
              <a:defRPr/>
            </a:pPr>
            <a:endParaRPr lang="it-IT">
              <a:effectLst>
                <a:outerShdw blurRad="38100" dist="38100" dir="2700000" algn="tl">
                  <a:srgbClr val="000000">
                    <a:alpha val="43137"/>
                  </a:srgbClr>
                </a:outerShdw>
              </a:effectLst>
            </a:endParaRPr>
          </a:p>
        </p:txBody>
      </p:sp>
      <p:sp>
        <p:nvSpPr>
          <p:cNvPr id="7" name="Ovale 6"/>
          <p:cNvSpPr/>
          <p:nvPr/>
        </p:nvSpPr>
        <p:spPr bwMode="auto">
          <a:xfrm>
            <a:off x="7604919" y="5805489"/>
            <a:ext cx="1105827" cy="584269"/>
          </a:xfrm>
          <a:prstGeom prst="ellipse">
            <a:avLst/>
          </a:prstGeom>
          <a:noFill/>
          <a:ln w="47625" cap="flat" cmpd="sng" algn="ctr">
            <a:solidFill>
              <a:srgbClr val="C00000"/>
            </a:solidFill>
            <a:prstDash val="solid"/>
            <a:round/>
            <a:headEnd type="none" w="med" len="med"/>
            <a:tailEnd type="none" w="med" len="med"/>
          </a:ln>
          <a:effectLst/>
        </p:spPr>
        <p:txBody>
          <a:bodyPr>
            <a:spAutoFit/>
          </a:bodyPr>
          <a:lstStyle/>
          <a:p>
            <a:pPr marL="571500" indent="-571500">
              <a:defRPr/>
            </a:pPr>
            <a:endParaRPr lang="it-IT">
              <a:effectLst>
                <a:outerShdw blurRad="38100" dist="38100" dir="2700000" algn="tl">
                  <a:srgbClr val="000000">
                    <a:alpha val="43137"/>
                  </a:srgbClr>
                </a:outerShdw>
              </a:effectLst>
            </a:endParaRPr>
          </a:p>
        </p:txBody>
      </p:sp>
      <p:sp>
        <p:nvSpPr>
          <p:cNvPr id="401415" name="CasellaDiTesto 7"/>
          <p:cNvSpPr txBox="1">
            <a:spLocks noChangeArrowheads="1"/>
          </p:cNvSpPr>
          <p:nvPr/>
        </p:nvSpPr>
        <p:spPr bwMode="auto">
          <a:xfrm>
            <a:off x="1180820" y="67696"/>
            <a:ext cx="7560000" cy="770980"/>
          </a:xfrm>
          <a:prstGeom prst="rect">
            <a:avLst/>
          </a:prstGeom>
          <a:solidFill>
            <a:srgbClr val="FFFF99"/>
          </a:solidFill>
          <a:ln w="9525">
            <a:solidFill>
              <a:srgbClr val="C00000"/>
            </a:solidFill>
            <a:miter lim="800000"/>
            <a:headEnd/>
            <a:tailEnd/>
          </a:ln>
        </p:spPr>
        <p:txBody>
          <a:bodyPr>
            <a:spAutoFit/>
          </a:bodyPr>
          <a:lstStyle/>
          <a:p>
            <a:pPr algn="ctr"/>
            <a:r>
              <a:rPr lang="it-IT" sz="1400" dirty="0">
                <a:solidFill>
                  <a:srgbClr val="C00000"/>
                </a:solidFill>
              </a:rPr>
              <a:t>				          	     </a:t>
            </a:r>
            <a:r>
              <a:rPr lang="it-IT" sz="1400" dirty="0" smtClean="0">
                <a:solidFill>
                  <a:srgbClr val="C00000"/>
                </a:solidFill>
              </a:rPr>
              <a:t>      Energia utile ottenuta</a:t>
            </a:r>
            <a:endParaRPr lang="it-IT" sz="1400" dirty="0">
              <a:solidFill>
                <a:srgbClr val="C00000"/>
              </a:solidFill>
            </a:endParaRPr>
          </a:p>
          <a:p>
            <a:pPr algn="ctr"/>
            <a:r>
              <a:rPr lang="it-IT" sz="1400" dirty="0">
                <a:solidFill>
                  <a:srgbClr val="C00000"/>
                </a:solidFill>
              </a:rPr>
              <a:t>Indice minimo di Prestazione delle Pompe di </a:t>
            </a:r>
            <a:r>
              <a:rPr lang="it-IT" sz="1400" dirty="0" smtClean="0">
                <a:solidFill>
                  <a:srgbClr val="C00000"/>
                </a:solidFill>
              </a:rPr>
              <a:t>calore   </a:t>
            </a:r>
            <a:r>
              <a:rPr lang="it-IT" sz="1400" dirty="0">
                <a:solidFill>
                  <a:srgbClr val="C00000"/>
                </a:solidFill>
              </a:rPr>
              <a:t>COP = </a:t>
            </a:r>
            <a:r>
              <a:rPr lang="it-IT" sz="1400" dirty="0" err="1">
                <a:solidFill>
                  <a:srgbClr val="C00000"/>
                </a:solidFill>
              </a:rPr>
              <a:t>-----------------------------------</a:t>
            </a:r>
            <a:endParaRPr lang="it-IT" sz="1400" dirty="0">
              <a:solidFill>
                <a:srgbClr val="C00000"/>
              </a:solidFill>
            </a:endParaRPr>
          </a:p>
          <a:p>
            <a:pPr algn="ctr"/>
            <a:r>
              <a:rPr lang="it-IT" sz="1400" dirty="0">
                <a:solidFill>
                  <a:srgbClr val="C00000"/>
                </a:solidFill>
              </a:rPr>
              <a:t>				                         </a:t>
            </a:r>
            <a:r>
              <a:rPr lang="it-IT" sz="1400" dirty="0" smtClean="0">
                <a:solidFill>
                  <a:srgbClr val="C00000"/>
                </a:solidFill>
              </a:rPr>
              <a:t>    Energia </a:t>
            </a:r>
            <a:r>
              <a:rPr lang="it-IT" sz="1400" dirty="0">
                <a:solidFill>
                  <a:srgbClr val="C00000"/>
                </a:solidFill>
              </a:rPr>
              <a:t>elettrica spesa</a:t>
            </a:r>
          </a:p>
        </p:txBody>
      </p:sp>
      <p:sp>
        <p:nvSpPr>
          <p:cNvPr id="401416" name="CasellaDiTesto 8"/>
          <p:cNvSpPr txBox="1">
            <a:spLocks noChangeArrowheads="1"/>
          </p:cNvSpPr>
          <p:nvPr/>
        </p:nvSpPr>
        <p:spPr bwMode="auto">
          <a:xfrm>
            <a:off x="1173480" y="6436856"/>
            <a:ext cx="7560000" cy="360000"/>
          </a:xfrm>
          <a:prstGeom prst="rect">
            <a:avLst/>
          </a:prstGeom>
          <a:solidFill>
            <a:srgbClr val="FFFF99"/>
          </a:solidFill>
          <a:ln w="9525">
            <a:solidFill>
              <a:srgbClr val="C00000"/>
            </a:solidFill>
            <a:miter lim="800000"/>
            <a:headEnd/>
            <a:tailEnd/>
          </a:ln>
        </p:spPr>
        <p:txBody>
          <a:bodyPr>
            <a:spAutoFit/>
          </a:bodyPr>
          <a:lstStyle/>
          <a:p>
            <a:pPr algn="ctr"/>
            <a:r>
              <a:rPr lang="it-IT" sz="1800" dirty="0">
                <a:solidFill>
                  <a:srgbClr val="C00000"/>
                </a:solidFill>
              </a:rPr>
              <a:t>Efficienza complessiva </a:t>
            </a:r>
            <a:r>
              <a:rPr lang="it-IT" sz="1800" b="0" dirty="0">
                <a:solidFill>
                  <a:srgbClr val="C00000"/>
                </a:solidFill>
              </a:rPr>
              <a:t>= </a:t>
            </a:r>
            <a:r>
              <a:rPr lang="it-IT" dirty="0" smtClean="0">
                <a:solidFill>
                  <a:srgbClr val="C00000"/>
                </a:solidFill>
                <a:latin typeface="Symbol" pitchFamily="18" charset="2"/>
              </a:rPr>
              <a:t>h</a:t>
            </a:r>
            <a:r>
              <a:rPr lang="it-IT" sz="1800" b="0" dirty="0" smtClean="0">
                <a:solidFill>
                  <a:srgbClr val="C00000"/>
                </a:solidFill>
              </a:rPr>
              <a:t> </a:t>
            </a:r>
            <a:r>
              <a:rPr lang="it-IT" sz="1800" dirty="0" err="1" smtClean="0">
                <a:solidFill>
                  <a:srgbClr val="C00000"/>
                </a:solidFill>
              </a:rPr>
              <a:t>Sist</a:t>
            </a:r>
            <a:r>
              <a:rPr lang="it-IT" sz="1800" dirty="0" smtClean="0">
                <a:solidFill>
                  <a:srgbClr val="C00000"/>
                </a:solidFill>
              </a:rPr>
              <a:t>. </a:t>
            </a:r>
            <a:r>
              <a:rPr lang="it-IT" sz="1800" dirty="0" err="1" smtClean="0">
                <a:solidFill>
                  <a:srgbClr val="C00000"/>
                </a:solidFill>
              </a:rPr>
              <a:t>El</a:t>
            </a:r>
            <a:r>
              <a:rPr lang="it-IT" sz="1800" dirty="0" smtClean="0">
                <a:solidFill>
                  <a:srgbClr val="C00000"/>
                </a:solidFill>
              </a:rPr>
              <a:t>. Naz.</a:t>
            </a:r>
            <a:r>
              <a:rPr lang="it-IT" sz="1800" b="0" dirty="0" smtClean="0">
                <a:solidFill>
                  <a:srgbClr val="C00000"/>
                </a:solidFill>
              </a:rPr>
              <a:t> </a:t>
            </a:r>
            <a:r>
              <a:rPr lang="it-IT" sz="1800" b="0" dirty="0">
                <a:solidFill>
                  <a:srgbClr val="C00000"/>
                </a:solidFill>
              </a:rPr>
              <a:t>* COP = </a:t>
            </a:r>
            <a:r>
              <a:rPr lang="it-IT" sz="1800" dirty="0" smtClean="0">
                <a:solidFill>
                  <a:srgbClr val="C00000"/>
                </a:solidFill>
              </a:rPr>
              <a:t>0,46 </a:t>
            </a:r>
            <a:r>
              <a:rPr lang="it-IT" sz="1800" dirty="0">
                <a:solidFill>
                  <a:srgbClr val="C00000"/>
                </a:solidFill>
              </a:rPr>
              <a:t>* COP </a:t>
            </a:r>
            <a:r>
              <a:rPr lang="it-IT" sz="1800" dirty="0" smtClean="0">
                <a:solidFill>
                  <a:srgbClr val="C00000"/>
                </a:solidFill>
              </a:rPr>
              <a:t> !</a:t>
            </a:r>
            <a:endParaRPr lang="it-IT" sz="1800" b="0" dirty="0">
              <a:solidFill>
                <a:srgbClr val="C00000"/>
              </a:solidFill>
            </a:endParaRPr>
          </a:p>
        </p:txBody>
      </p:sp>
      <p:sp>
        <p:nvSpPr>
          <p:cNvPr id="9" name="Rectangle 3"/>
          <p:cNvSpPr>
            <a:spLocks noChangeArrowheads="1"/>
          </p:cNvSpPr>
          <p:nvPr/>
        </p:nvSpPr>
        <p:spPr bwMode="auto">
          <a:xfrm>
            <a:off x="128464" y="-822480"/>
            <a:ext cx="5796707" cy="36304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defRPr/>
            </a:pPr>
            <a:r>
              <a:rPr lang="it-IT" sz="1800" dirty="0">
                <a:solidFill>
                  <a:srgbClr val="002060"/>
                </a:solidFill>
                <a:latin typeface="TimesNewRoman,Italic" charset="0"/>
              </a:rPr>
              <a:t>Sgravi </a:t>
            </a:r>
            <a:r>
              <a:rPr lang="it-IT" sz="1800" dirty="0" smtClean="0">
                <a:solidFill>
                  <a:srgbClr val="002060"/>
                </a:solidFill>
                <a:latin typeface="TimesNewRoman,Italic" charset="0"/>
              </a:rPr>
              <a:t>IRPEF/IRES 55%:   gli </a:t>
            </a:r>
            <a:r>
              <a:rPr lang="it-IT" sz="1800" dirty="0">
                <a:solidFill>
                  <a:srgbClr val="002060"/>
                </a:solidFill>
                <a:latin typeface="TimesNewRoman,Italic" charset="0"/>
              </a:rPr>
              <a:t>interventi ammessi</a:t>
            </a:r>
            <a:endParaRPr lang="it-IT" sz="1800" dirty="0">
              <a:solidFill>
                <a:srgbClr val="002060"/>
              </a:solidFill>
              <a:latin typeface="TimesNewRoman"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01988" y="629841"/>
            <a:ext cx="9468000" cy="572464"/>
          </a:xfrm>
          <a:prstGeom prst="rect">
            <a:avLst/>
          </a:prstGeom>
          <a:solidFill>
            <a:schemeClr val="bg1"/>
          </a:solidFill>
          <a:ln w="22225">
            <a:noFill/>
            <a:miter lim="800000"/>
            <a:headEnd/>
            <a:tailEnd/>
          </a:ln>
          <a:effectLst>
            <a:outerShdw blurRad="50800" dist="38100" dir="2700000" algn="tl" rotWithShape="0">
              <a:prstClr val="black">
                <a:alpha val="40000"/>
              </a:prstClr>
            </a:outerShdw>
          </a:effectLst>
        </p:spPr>
        <p:txBody>
          <a:bodyPr wrap="square">
            <a:spAutoFit/>
          </a:bodyPr>
          <a:lstStyle/>
          <a:p>
            <a:pPr algn="just">
              <a:spcBef>
                <a:spcPct val="50000"/>
              </a:spcBef>
              <a:defRPr/>
            </a:pPr>
            <a:r>
              <a:rPr lang="it-IT" sz="1200" i="1" dirty="0" smtClean="0">
                <a:solidFill>
                  <a:schemeClr val="tx1">
                    <a:lumMod val="75000"/>
                  </a:schemeClr>
                </a:solidFill>
              </a:rPr>
              <a:t>Se </a:t>
            </a:r>
            <a:r>
              <a:rPr lang="it-IT" sz="1200" i="1" dirty="0">
                <a:solidFill>
                  <a:schemeClr val="tx1">
                    <a:lumMod val="75000"/>
                  </a:schemeClr>
                </a:solidFill>
              </a:rPr>
              <a:t>in casa </a:t>
            </a:r>
            <a:r>
              <a:rPr lang="it-IT" sz="1200" i="1" dirty="0" smtClean="0">
                <a:solidFill>
                  <a:schemeClr val="tx1">
                    <a:lumMod val="75000"/>
                  </a:schemeClr>
                </a:solidFill>
              </a:rPr>
              <a:t>si consuma 1 </a:t>
            </a:r>
            <a:r>
              <a:rPr lang="it-IT" sz="1200" i="1" dirty="0">
                <a:solidFill>
                  <a:schemeClr val="tx1">
                    <a:lumMod val="75000"/>
                  </a:schemeClr>
                </a:solidFill>
              </a:rPr>
              <a:t>kWh di energia elettrica, </a:t>
            </a:r>
            <a:r>
              <a:rPr lang="it-IT" sz="1200" i="1" dirty="0" smtClean="0">
                <a:solidFill>
                  <a:schemeClr val="tx1">
                    <a:lumMod val="75000"/>
                  </a:schemeClr>
                </a:solidFill>
              </a:rPr>
              <a:t>in centrale </a:t>
            </a:r>
            <a:r>
              <a:rPr lang="it-IT" sz="1200" i="1" dirty="0">
                <a:solidFill>
                  <a:schemeClr val="tx1">
                    <a:lumMod val="75000"/>
                  </a:schemeClr>
                </a:solidFill>
              </a:rPr>
              <a:t>si </a:t>
            </a:r>
            <a:r>
              <a:rPr lang="it-IT" sz="1200" i="1" dirty="0" smtClean="0">
                <a:solidFill>
                  <a:schemeClr val="tx1">
                    <a:lumMod val="75000"/>
                  </a:schemeClr>
                </a:solidFill>
              </a:rPr>
              <a:t>consuma </a:t>
            </a:r>
            <a:r>
              <a:rPr lang="it-IT" sz="1200" i="1" dirty="0">
                <a:solidFill>
                  <a:schemeClr val="tx1">
                    <a:lumMod val="75000"/>
                  </a:schemeClr>
                </a:solidFill>
              </a:rPr>
              <a:t>circa </a:t>
            </a:r>
            <a:r>
              <a:rPr lang="it-IT" sz="1200" b="0" i="1" dirty="0">
                <a:solidFill>
                  <a:schemeClr val="tx1">
                    <a:lumMod val="75000"/>
                  </a:schemeClr>
                </a:solidFill>
              </a:rPr>
              <a:t>1 kWh / </a:t>
            </a:r>
            <a:r>
              <a:rPr lang="it-IT" sz="1200" b="0" i="1" dirty="0" smtClean="0">
                <a:solidFill>
                  <a:schemeClr val="tx1">
                    <a:lumMod val="75000"/>
                  </a:schemeClr>
                </a:solidFill>
              </a:rPr>
              <a:t>0,46</a:t>
            </a:r>
            <a:r>
              <a:rPr lang="it-IT" sz="1200" b="0" i="1" baseline="30000" dirty="0" smtClean="0">
                <a:solidFill>
                  <a:schemeClr val="tx1">
                    <a:lumMod val="75000"/>
                  </a:schemeClr>
                </a:solidFill>
              </a:rPr>
              <a:t>(*)</a:t>
            </a:r>
            <a:r>
              <a:rPr lang="it-IT" sz="1200" b="0" i="1" dirty="0" smtClean="0">
                <a:solidFill>
                  <a:schemeClr val="tx1">
                    <a:lumMod val="75000"/>
                  </a:schemeClr>
                </a:solidFill>
              </a:rPr>
              <a:t> </a:t>
            </a:r>
            <a:r>
              <a:rPr lang="it-IT" sz="1200" i="1" dirty="0">
                <a:solidFill>
                  <a:schemeClr val="tx1">
                    <a:lumMod val="75000"/>
                  </a:schemeClr>
                </a:solidFill>
              </a:rPr>
              <a:t>= </a:t>
            </a:r>
            <a:r>
              <a:rPr lang="it-IT" sz="1200" i="1" dirty="0" smtClean="0">
                <a:solidFill>
                  <a:schemeClr val="tx1">
                    <a:lumMod val="75000"/>
                  </a:schemeClr>
                </a:solidFill>
              </a:rPr>
              <a:t>2,17 </a:t>
            </a:r>
            <a:r>
              <a:rPr lang="it-IT" sz="1200" i="1" dirty="0">
                <a:solidFill>
                  <a:schemeClr val="tx1">
                    <a:lumMod val="75000"/>
                  </a:schemeClr>
                </a:solidFill>
              </a:rPr>
              <a:t>kWh di energia </a:t>
            </a:r>
            <a:r>
              <a:rPr lang="it-IT" sz="1200" i="1" dirty="0" smtClean="0">
                <a:solidFill>
                  <a:schemeClr val="tx1">
                    <a:lumMod val="75000"/>
                  </a:schemeClr>
                </a:solidFill>
              </a:rPr>
              <a:t>termica.</a:t>
            </a:r>
          </a:p>
          <a:p>
            <a:pPr algn="just">
              <a:spcBef>
                <a:spcPct val="50000"/>
              </a:spcBef>
              <a:defRPr/>
            </a:pPr>
            <a:r>
              <a:rPr lang="it-IT" sz="1200" i="1" dirty="0" smtClean="0">
                <a:solidFill>
                  <a:schemeClr val="tx1">
                    <a:lumMod val="75000"/>
                  </a:schemeClr>
                </a:solidFill>
              </a:rPr>
              <a:t>In altre forma: quando in centrale  consumo 1 kWh termico, al contatore mi arrivano 0,46 kWh elettrici, quindi:</a:t>
            </a:r>
          </a:p>
        </p:txBody>
      </p:sp>
      <p:sp>
        <p:nvSpPr>
          <p:cNvPr id="135171" name="Text Box 3"/>
          <p:cNvSpPr txBox="1">
            <a:spLocks noChangeArrowheads="1"/>
          </p:cNvSpPr>
          <p:nvPr/>
        </p:nvSpPr>
        <p:spPr bwMode="auto">
          <a:xfrm>
            <a:off x="413519" y="4081774"/>
            <a:ext cx="9080500" cy="1363450"/>
          </a:xfrm>
          <a:prstGeom prst="rect">
            <a:avLst/>
          </a:prstGeom>
          <a:solidFill>
            <a:srgbClr val="FFFF99"/>
          </a:solidFill>
          <a:ln w="25400">
            <a:noFill/>
            <a:miter lim="800000"/>
            <a:headEnd/>
            <a:tailEnd/>
          </a:ln>
          <a:effectLst>
            <a:outerShdw blurRad="50800" dist="38100" dir="2700000" algn="tl" rotWithShape="0">
              <a:prstClr val="black">
                <a:alpha val="40000"/>
              </a:prstClr>
            </a:outerShdw>
          </a:effectLst>
        </p:spPr>
        <p:txBody>
          <a:bodyPr>
            <a:spAutoFit/>
          </a:bodyPr>
          <a:lstStyle/>
          <a:p>
            <a:pPr algn="just">
              <a:spcBef>
                <a:spcPct val="50000"/>
              </a:spcBef>
              <a:defRPr/>
            </a:pPr>
            <a:r>
              <a:rPr lang="it-IT" sz="1200" b="0" i="1" dirty="0">
                <a:solidFill>
                  <a:srgbClr val="002060"/>
                </a:solidFill>
              </a:rPr>
              <a:t>Caso </a:t>
            </a:r>
            <a:r>
              <a:rPr lang="it-IT" sz="1200" b="0" i="1" dirty="0" smtClean="0">
                <a:solidFill>
                  <a:srgbClr val="002060"/>
                </a:solidFill>
              </a:rPr>
              <a:t>C:</a:t>
            </a:r>
            <a:r>
              <a:rPr lang="it-IT" sz="1600" b="0" dirty="0" smtClean="0">
                <a:solidFill>
                  <a:srgbClr val="002060"/>
                </a:solidFill>
              </a:rPr>
              <a:t> </a:t>
            </a:r>
            <a:r>
              <a:rPr lang="it-IT" sz="1400" b="1" u="sng" dirty="0" smtClean="0">
                <a:solidFill>
                  <a:srgbClr val="FF0000"/>
                </a:solidFill>
                <a:effectLst>
                  <a:outerShdw blurRad="38100" dist="38100" dir="2700000" algn="tl">
                    <a:srgbClr val="000000">
                      <a:alpha val="43137"/>
                    </a:srgbClr>
                  </a:outerShdw>
                </a:effectLst>
              </a:rPr>
              <a:t>impianto con POMPA </a:t>
            </a:r>
            <a:r>
              <a:rPr lang="it-IT" sz="1400" b="1" u="sng" dirty="0" err="1">
                <a:solidFill>
                  <a:srgbClr val="FF0000"/>
                </a:solidFill>
                <a:effectLst>
                  <a:outerShdw blurRad="38100" dist="38100" dir="2700000" algn="tl">
                    <a:srgbClr val="000000">
                      <a:alpha val="43137"/>
                    </a:srgbClr>
                  </a:outerShdw>
                </a:effectLst>
              </a:rPr>
              <a:t>DI</a:t>
            </a:r>
            <a:r>
              <a:rPr lang="it-IT" sz="1400" b="1" u="sng" dirty="0">
                <a:solidFill>
                  <a:srgbClr val="FF0000"/>
                </a:solidFill>
                <a:effectLst>
                  <a:outerShdw blurRad="38100" dist="38100" dir="2700000" algn="tl">
                    <a:srgbClr val="000000">
                      <a:alpha val="43137"/>
                    </a:srgbClr>
                  </a:outerShdw>
                </a:effectLst>
              </a:rPr>
              <a:t> CALORE</a:t>
            </a:r>
            <a:endParaRPr lang="it-IT" sz="1600" b="1" u="sng" dirty="0">
              <a:solidFill>
                <a:srgbClr val="FF0000"/>
              </a:solidFill>
              <a:effectLst>
                <a:outerShdw blurRad="38100" dist="38100" dir="2700000" algn="tl">
                  <a:srgbClr val="000000">
                    <a:alpha val="43137"/>
                  </a:srgbClr>
                </a:outerShdw>
              </a:effectLst>
            </a:endParaRPr>
          </a:p>
          <a:p>
            <a:pPr algn="just">
              <a:spcBef>
                <a:spcPct val="50000"/>
              </a:spcBef>
              <a:defRPr/>
            </a:pPr>
            <a:r>
              <a:rPr lang="it-IT" sz="1400" b="0" i="1" dirty="0">
                <a:solidFill>
                  <a:srgbClr val="002060"/>
                </a:solidFill>
              </a:rPr>
              <a:t>Nel caso di Pompa di Calore con </a:t>
            </a:r>
            <a:r>
              <a:rPr lang="it-IT" sz="1400" i="1" dirty="0">
                <a:solidFill>
                  <a:srgbClr val="002060"/>
                </a:solidFill>
              </a:rPr>
              <a:t>COP = 4</a:t>
            </a:r>
            <a:r>
              <a:rPr lang="it-IT" sz="1400" b="0" i="1" dirty="0">
                <a:solidFill>
                  <a:srgbClr val="002060"/>
                </a:solidFill>
              </a:rPr>
              <a:t> (… medio </a:t>
            </a:r>
            <a:r>
              <a:rPr lang="it-IT" sz="1400" b="0" i="1" dirty="0" smtClean="0">
                <a:solidFill>
                  <a:srgbClr val="002060"/>
                </a:solidFill>
              </a:rPr>
              <a:t>stagionale dell’impianto)  </a:t>
            </a:r>
            <a:r>
              <a:rPr lang="it-IT" sz="1400" b="0" i="1" dirty="0">
                <a:solidFill>
                  <a:srgbClr val="002060"/>
                </a:solidFill>
              </a:rPr>
              <a:t>per 1 kWh elettrico consumato </a:t>
            </a:r>
            <a:r>
              <a:rPr lang="it-IT" sz="1400" b="0" i="1" dirty="0" smtClean="0">
                <a:solidFill>
                  <a:srgbClr val="002060"/>
                </a:solidFill>
              </a:rPr>
              <a:t>otterrò, </a:t>
            </a:r>
            <a:r>
              <a:rPr lang="it-IT" sz="1400" b="0" i="1" dirty="0">
                <a:solidFill>
                  <a:srgbClr val="002060"/>
                </a:solidFill>
              </a:rPr>
              <a:t>in casa, 4 kWh termici.   La </a:t>
            </a:r>
            <a:r>
              <a:rPr lang="it-IT" sz="1400" b="0" i="1" dirty="0" smtClean="0">
                <a:solidFill>
                  <a:srgbClr val="002060"/>
                </a:solidFill>
              </a:rPr>
              <a:t>efficienza % </a:t>
            </a:r>
            <a:r>
              <a:rPr lang="it-IT" sz="1400" b="0" i="1" dirty="0">
                <a:solidFill>
                  <a:srgbClr val="002060"/>
                </a:solidFill>
              </a:rPr>
              <a:t>complessiva sarà:</a:t>
            </a:r>
            <a:endParaRPr lang="it-IT" sz="1600" b="0" i="1" dirty="0">
              <a:solidFill>
                <a:srgbClr val="002060"/>
              </a:solidFill>
            </a:endParaRPr>
          </a:p>
          <a:p>
            <a:pPr algn="just">
              <a:spcBef>
                <a:spcPts val="0"/>
              </a:spcBef>
              <a:defRPr/>
            </a:pPr>
            <a:r>
              <a:rPr lang="it-IT" sz="2800" i="1" dirty="0" err="1" smtClean="0">
                <a:solidFill>
                  <a:srgbClr val="002060"/>
                </a:solidFill>
                <a:latin typeface="Symbol" pitchFamily="18" charset="2"/>
              </a:rPr>
              <a:t>h</a:t>
            </a:r>
            <a:r>
              <a:rPr lang="it-IT" sz="2000" b="0" i="1" baseline="-25000" dirty="0" err="1" smtClean="0">
                <a:solidFill>
                  <a:srgbClr val="002060"/>
                </a:solidFill>
              </a:rPr>
              <a:t>C</a:t>
            </a:r>
            <a:r>
              <a:rPr lang="it-IT" i="1" dirty="0" smtClean="0">
                <a:solidFill>
                  <a:srgbClr val="002060"/>
                </a:solidFill>
              </a:rPr>
              <a:t> </a:t>
            </a:r>
            <a:r>
              <a:rPr lang="it-IT" i="1" dirty="0">
                <a:solidFill>
                  <a:srgbClr val="002060"/>
                </a:solidFill>
              </a:rPr>
              <a:t>= </a:t>
            </a:r>
            <a:r>
              <a:rPr lang="it-IT" dirty="0" err="1">
                <a:solidFill>
                  <a:srgbClr val="002060"/>
                </a:solidFill>
              </a:rPr>
              <a:t>E</a:t>
            </a:r>
            <a:r>
              <a:rPr lang="it-IT" sz="1600" b="0" dirty="0" err="1">
                <a:solidFill>
                  <a:srgbClr val="002060"/>
                </a:solidFill>
              </a:rPr>
              <a:t>resa</a:t>
            </a:r>
            <a:r>
              <a:rPr lang="it-IT" dirty="0">
                <a:solidFill>
                  <a:srgbClr val="002060"/>
                </a:solidFill>
              </a:rPr>
              <a:t>/</a:t>
            </a:r>
            <a:r>
              <a:rPr lang="it-IT" dirty="0" err="1">
                <a:solidFill>
                  <a:srgbClr val="002060"/>
                </a:solidFill>
              </a:rPr>
              <a:t>E</a:t>
            </a:r>
            <a:r>
              <a:rPr lang="it-IT" sz="1600" b="0" dirty="0" err="1">
                <a:solidFill>
                  <a:srgbClr val="002060"/>
                </a:solidFill>
              </a:rPr>
              <a:t>consum</a:t>
            </a:r>
            <a:r>
              <a:rPr lang="it-IT" dirty="0">
                <a:solidFill>
                  <a:srgbClr val="002060"/>
                </a:solidFill>
              </a:rPr>
              <a:t> </a:t>
            </a:r>
            <a:r>
              <a:rPr lang="it-IT" sz="1100" b="0" dirty="0">
                <a:solidFill>
                  <a:srgbClr val="002060"/>
                </a:solidFill>
              </a:rPr>
              <a:t>* 100 = 4 / </a:t>
            </a:r>
            <a:r>
              <a:rPr lang="it-IT" sz="1100" b="0" dirty="0" smtClean="0">
                <a:solidFill>
                  <a:srgbClr val="002060"/>
                </a:solidFill>
              </a:rPr>
              <a:t>2,17 </a:t>
            </a:r>
            <a:r>
              <a:rPr lang="it-IT" sz="1100" b="0" dirty="0">
                <a:solidFill>
                  <a:srgbClr val="002060"/>
                </a:solidFill>
              </a:rPr>
              <a:t>* 100  </a:t>
            </a:r>
            <a:r>
              <a:rPr lang="it-IT" sz="1600" dirty="0">
                <a:solidFill>
                  <a:srgbClr val="002060"/>
                </a:solidFill>
              </a:rPr>
              <a:t>= </a:t>
            </a:r>
            <a:r>
              <a:rPr lang="it-IT" sz="2400" b="1" u="sng" dirty="0" smtClean="0">
                <a:solidFill>
                  <a:srgbClr val="FF0000"/>
                </a:solidFill>
                <a:effectLst>
                  <a:outerShdw blurRad="38100" dist="38100" dir="2700000" algn="tl">
                    <a:srgbClr val="C0C0C0"/>
                  </a:outerShdw>
                </a:effectLst>
              </a:rPr>
              <a:t>184</a:t>
            </a:r>
            <a:r>
              <a:rPr lang="it-IT" b="1" u="sng" dirty="0" smtClean="0">
                <a:solidFill>
                  <a:srgbClr val="FF0000"/>
                </a:solidFill>
                <a:effectLst>
                  <a:outerShdw blurRad="38100" dist="38100" dir="2700000" algn="tl">
                    <a:srgbClr val="C0C0C0"/>
                  </a:outerShdw>
                </a:effectLst>
              </a:rPr>
              <a:t> %</a:t>
            </a:r>
            <a:endParaRPr lang="it-IT" sz="1800" b="1" u="sng" baseline="30000" dirty="0">
              <a:solidFill>
                <a:srgbClr val="FF0000"/>
              </a:solidFill>
              <a:effectLst>
                <a:outerShdw blurRad="38100" dist="38100" dir="2700000" algn="tl">
                  <a:srgbClr val="C0C0C0"/>
                </a:outerShdw>
              </a:effectLst>
            </a:endParaRPr>
          </a:p>
        </p:txBody>
      </p:sp>
      <p:sp>
        <p:nvSpPr>
          <p:cNvPr id="91140" name="Text Box 4"/>
          <p:cNvSpPr txBox="1">
            <a:spLocks noChangeArrowheads="1"/>
          </p:cNvSpPr>
          <p:nvPr/>
        </p:nvSpPr>
        <p:spPr bwMode="auto">
          <a:xfrm>
            <a:off x="200472" y="5661248"/>
            <a:ext cx="9505056" cy="989117"/>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a:spcBef>
                <a:spcPct val="50000"/>
              </a:spcBef>
              <a:defRPr/>
            </a:pPr>
            <a:r>
              <a:rPr lang="it-IT" sz="1400" b="1" i="1" baseline="30000" dirty="0" smtClean="0">
                <a:solidFill>
                  <a:schemeClr val="tx1">
                    <a:lumMod val="75000"/>
                  </a:schemeClr>
                </a:solidFill>
                <a:latin typeface="Symbol" pitchFamily="18" charset="2"/>
              </a:rPr>
              <a:t>(*)</a:t>
            </a:r>
            <a:r>
              <a:rPr lang="it-IT" sz="1400" b="1" i="1" dirty="0" smtClean="0">
                <a:solidFill>
                  <a:schemeClr val="tx1">
                    <a:lumMod val="75000"/>
                  </a:schemeClr>
                </a:solidFill>
                <a:latin typeface="Symbol" pitchFamily="18" charset="2"/>
              </a:rPr>
              <a:t> </a:t>
            </a:r>
            <a:r>
              <a:rPr lang="it-IT" sz="2000" b="1" i="1" dirty="0" smtClean="0">
                <a:solidFill>
                  <a:schemeClr val="tx1">
                    <a:lumMod val="75000"/>
                  </a:schemeClr>
                </a:solidFill>
                <a:latin typeface="Symbol" pitchFamily="18" charset="2"/>
              </a:rPr>
              <a:t>h</a:t>
            </a:r>
            <a:r>
              <a:rPr lang="it-IT" sz="1400" b="1" i="1" dirty="0" smtClean="0">
                <a:solidFill>
                  <a:schemeClr val="tx1">
                    <a:lumMod val="75000"/>
                  </a:schemeClr>
                </a:solidFill>
              </a:rPr>
              <a:t> </a:t>
            </a:r>
            <a:r>
              <a:rPr lang="it-IT" sz="1400" b="1" i="1" dirty="0" err="1">
                <a:solidFill>
                  <a:schemeClr val="tx1">
                    <a:lumMod val="75000"/>
                  </a:schemeClr>
                </a:solidFill>
              </a:rPr>
              <a:t>el</a:t>
            </a:r>
            <a:r>
              <a:rPr lang="it-IT" sz="1100" b="1" i="1" dirty="0">
                <a:solidFill>
                  <a:schemeClr val="tx1">
                    <a:lumMod val="75000"/>
                  </a:schemeClr>
                </a:solidFill>
              </a:rPr>
              <a:t> </a:t>
            </a:r>
            <a:r>
              <a:rPr lang="it-IT" sz="1200" b="1" i="1" dirty="0">
                <a:solidFill>
                  <a:schemeClr val="tx1">
                    <a:lumMod val="75000"/>
                  </a:schemeClr>
                </a:solidFill>
              </a:rPr>
              <a:t>= </a:t>
            </a:r>
            <a:r>
              <a:rPr lang="it-IT" sz="1200" b="1" i="1" dirty="0" smtClean="0">
                <a:solidFill>
                  <a:schemeClr val="tx1">
                    <a:lumMod val="75000"/>
                  </a:schemeClr>
                </a:solidFill>
              </a:rPr>
              <a:t>0,46 </a:t>
            </a:r>
            <a:r>
              <a:rPr lang="it-IT" sz="1050" i="1" dirty="0">
                <a:solidFill>
                  <a:schemeClr val="tx1">
                    <a:lumMod val="75000"/>
                  </a:schemeClr>
                </a:solidFill>
              </a:rPr>
              <a:t>=  </a:t>
            </a:r>
            <a:r>
              <a:rPr lang="it-IT" sz="1050" b="1" i="1" dirty="0">
                <a:solidFill>
                  <a:schemeClr val="tx1">
                    <a:lumMod val="75000"/>
                  </a:schemeClr>
                </a:solidFill>
              </a:rPr>
              <a:t>Rendimento medio di produzione e trasporto dell’energia elettrica </a:t>
            </a:r>
            <a:r>
              <a:rPr lang="it-IT" sz="1050" b="1" i="1" dirty="0" smtClean="0">
                <a:solidFill>
                  <a:schemeClr val="tx1">
                    <a:lumMod val="75000"/>
                  </a:schemeClr>
                </a:solidFill>
              </a:rPr>
              <a:t>in Italia </a:t>
            </a:r>
            <a:r>
              <a:rPr lang="it-IT" sz="1050" i="1" dirty="0" smtClean="0">
                <a:solidFill>
                  <a:schemeClr val="tx1">
                    <a:lumMod val="75000"/>
                  </a:schemeClr>
                </a:solidFill>
              </a:rPr>
              <a:t>nel 2012 (delibera AEEG 3/2008),</a:t>
            </a:r>
            <a:endParaRPr lang="it-IT" sz="1050" i="1" dirty="0">
              <a:solidFill>
                <a:schemeClr val="tx1">
                  <a:lumMod val="75000"/>
                </a:schemeClr>
              </a:solidFill>
            </a:endParaRPr>
          </a:p>
          <a:p>
            <a:pPr algn="just">
              <a:spcBef>
                <a:spcPct val="50000"/>
              </a:spcBef>
              <a:defRPr/>
            </a:pPr>
            <a:r>
              <a:rPr lang="it-IT" sz="1050" i="1" dirty="0" smtClean="0">
                <a:solidFill>
                  <a:schemeClr val="tx1">
                    <a:lumMod val="75000"/>
                  </a:schemeClr>
                </a:solidFill>
              </a:rPr>
              <a:t>cioè  </a:t>
            </a:r>
            <a:r>
              <a:rPr lang="it-IT" sz="1050" i="1" dirty="0">
                <a:solidFill>
                  <a:schemeClr val="tx1">
                    <a:lumMod val="75000"/>
                  </a:schemeClr>
                </a:solidFill>
              </a:rPr>
              <a:t>1 </a:t>
            </a:r>
            <a:r>
              <a:rPr lang="it-IT" sz="1050" i="1" dirty="0" err="1">
                <a:solidFill>
                  <a:schemeClr val="tx1">
                    <a:lumMod val="75000"/>
                  </a:schemeClr>
                </a:solidFill>
              </a:rPr>
              <a:t>kWh</a:t>
            </a:r>
            <a:r>
              <a:rPr lang="it-IT" sz="1050" i="1" baseline="-25000" dirty="0" err="1">
                <a:solidFill>
                  <a:schemeClr val="tx1">
                    <a:lumMod val="75000"/>
                  </a:schemeClr>
                </a:solidFill>
              </a:rPr>
              <a:t>elettrico</a:t>
            </a:r>
            <a:r>
              <a:rPr lang="it-IT" sz="1050" i="1" dirty="0">
                <a:solidFill>
                  <a:schemeClr val="tx1">
                    <a:lumMod val="75000"/>
                  </a:schemeClr>
                </a:solidFill>
              </a:rPr>
              <a:t> </a:t>
            </a:r>
            <a:r>
              <a:rPr lang="it-IT" sz="1050" i="1" dirty="0" smtClean="0">
                <a:solidFill>
                  <a:schemeClr val="tx1">
                    <a:lumMod val="75000"/>
                  </a:schemeClr>
                </a:solidFill>
              </a:rPr>
              <a:t> consumato (in Media Tensione) richiede 1.870 kcal </a:t>
            </a:r>
            <a:r>
              <a:rPr lang="it-IT" sz="1050" i="1" dirty="0">
                <a:solidFill>
                  <a:schemeClr val="tx1">
                    <a:lumMod val="75000"/>
                  </a:schemeClr>
                </a:solidFill>
              </a:rPr>
              <a:t>in centrale, ossia </a:t>
            </a:r>
            <a:r>
              <a:rPr lang="it-IT" sz="1050" i="1" dirty="0" smtClean="0">
                <a:solidFill>
                  <a:schemeClr val="tx1">
                    <a:lumMod val="75000"/>
                  </a:schemeClr>
                </a:solidFill>
              </a:rPr>
              <a:t>187 </a:t>
            </a:r>
            <a:r>
              <a:rPr lang="it-IT" sz="1050" i="1" dirty="0">
                <a:solidFill>
                  <a:schemeClr val="tx1">
                    <a:lumMod val="75000"/>
                  </a:schemeClr>
                </a:solidFill>
              </a:rPr>
              <a:t>grammi di petrolio </a:t>
            </a:r>
            <a:r>
              <a:rPr lang="it-IT" sz="1050" i="1" dirty="0" smtClean="0">
                <a:solidFill>
                  <a:schemeClr val="tx1">
                    <a:lumMod val="75000"/>
                  </a:schemeClr>
                </a:solidFill>
              </a:rPr>
              <a:t> </a:t>
            </a:r>
            <a:r>
              <a:rPr lang="it-IT" sz="1050" b="1" i="1" dirty="0" smtClean="0">
                <a:solidFill>
                  <a:schemeClr val="tx1">
                    <a:lumMod val="75000"/>
                  </a:schemeClr>
                </a:solidFill>
              </a:rPr>
              <a:t>(PCI = 10.000 kcal/kg).</a:t>
            </a:r>
          </a:p>
          <a:p>
            <a:pPr algn="ctr">
              <a:spcBef>
                <a:spcPts val="0"/>
              </a:spcBef>
              <a:defRPr/>
            </a:pPr>
            <a:r>
              <a:rPr lang="it-IT" sz="1050" b="1" i="1" dirty="0" smtClean="0">
                <a:solidFill>
                  <a:schemeClr val="tx1">
                    <a:lumMod val="75000"/>
                  </a:schemeClr>
                </a:solidFill>
              </a:rPr>
              <a:t> </a:t>
            </a:r>
            <a:r>
              <a:rPr lang="it-IT" sz="1200" b="1" i="1" u="sng" dirty="0" smtClean="0">
                <a:solidFill>
                  <a:schemeClr val="tx1">
                    <a:lumMod val="75000"/>
                  </a:schemeClr>
                </a:solidFill>
              </a:rPr>
              <a:t>In generale, dato il COP,  l’efficienza complessiva del sistema risulta</a:t>
            </a:r>
            <a:r>
              <a:rPr lang="it-IT" sz="1200" b="1" i="1" dirty="0" smtClean="0">
                <a:solidFill>
                  <a:schemeClr val="tx1">
                    <a:lumMod val="75000"/>
                  </a:schemeClr>
                </a:solidFill>
              </a:rPr>
              <a:t>   </a:t>
            </a:r>
            <a:r>
              <a:rPr lang="it-IT" sz="2000" b="1" i="1" dirty="0" err="1" smtClean="0">
                <a:solidFill>
                  <a:schemeClr val="tx1">
                    <a:lumMod val="75000"/>
                  </a:schemeClr>
                </a:solidFill>
                <a:latin typeface="Symbol" pitchFamily="18" charset="2"/>
              </a:rPr>
              <a:t>h</a:t>
            </a:r>
            <a:r>
              <a:rPr lang="it-IT" sz="2000" b="1" i="1" baseline="-25000" dirty="0" err="1" smtClean="0">
                <a:solidFill>
                  <a:schemeClr val="tx1">
                    <a:lumMod val="75000"/>
                  </a:schemeClr>
                </a:solidFill>
              </a:rPr>
              <a:t>C</a:t>
            </a:r>
            <a:r>
              <a:rPr lang="it-IT" sz="1600" b="1" i="1" baseline="-25000" dirty="0" smtClean="0">
                <a:solidFill>
                  <a:schemeClr val="tx1">
                    <a:lumMod val="75000"/>
                  </a:schemeClr>
                </a:solidFill>
              </a:rPr>
              <a:t> </a:t>
            </a:r>
            <a:r>
              <a:rPr lang="it-IT" sz="1600" b="1" i="1" dirty="0" smtClean="0">
                <a:solidFill>
                  <a:schemeClr val="tx1">
                    <a:lumMod val="75000"/>
                  </a:schemeClr>
                </a:solidFill>
              </a:rPr>
              <a:t> </a:t>
            </a:r>
            <a:r>
              <a:rPr lang="it-IT" sz="1050" b="1" i="1" dirty="0" smtClean="0">
                <a:solidFill>
                  <a:schemeClr val="tx1">
                    <a:lumMod val="75000"/>
                  </a:schemeClr>
                </a:solidFill>
              </a:rPr>
              <a:t>=  </a:t>
            </a:r>
            <a:r>
              <a:rPr lang="it-IT" sz="1600" b="1" i="1" dirty="0" smtClean="0">
                <a:solidFill>
                  <a:schemeClr val="tx1">
                    <a:lumMod val="75000"/>
                  </a:schemeClr>
                </a:solidFill>
              </a:rPr>
              <a:t>COP x</a:t>
            </a:r>
            <a:r>
              <a:rPr lang="it-IT" sz="1050" b="1" i="1" dirty="0" smtClean="0">
                <a:solidFill>
                  <a:schemeClr val="tx1">
                    <a:lumMod val="75000"/>
                  </a:schemeClr>
                </a:solidFill>
              </a:rPr>
              <a:t> </a:t>
            </a:r>
            <a:r>
              <a:rPr lang="it-IT" sz="2000" b="1" i="1" dirty="0" err="1" smtClean="0">
                <a:solidFill>
                  <a:schemeClr val="tx1">
                    <a:lumMod val="75000"/>
                  </a:schemeClr>
                </a:solidFill>
                <a:latin typeface="Symbol" pitchFamily="18" charset="2"/>
              </a:rPr>
              <a:t>h</a:t>
            </a:r>
            <a:r>
              <a:rPr lang="it-IT" sz="2000" b="1" i="1" baseline="-25000" dirty="0" err="1" smtClean="0">
                <a:solidFill>
                  <a:schemeClr val="tx1">
                    <a:lumMod val="75000"/>
                  </a:schemeClr>
                </a:solidFill>
              </a:rPr>
              <a:t>el</a:t>
            </a:r>
            <a:endParaRPr lang="it-IT" sz="1050" b="1" i="1" dirty="0">
              <a:solidFill>
                <a:schemeClr val="tx1">
                  <a:lumMod val="75000"/>
                </a:schemeClr>
              </a:solidFill>
            </a:endParaRPr>
          </a:p>
        </p:txBody>
      </p:sp>
      <p:sp>
        <p:nvSpPr>
          <p:cNvPr id="135173" name="Rectangle 5"/>
          <p:cNvSpPr>
            <a:spLocks noChangeArrowheads="1"/>
          </p:cNvSpPr>
          <p:nvPr/>
        </p:nvSpPr>
        <p:spPr bwMode="auto">
          <a:xfrm>
            <a:off x="438919" y="1484784"/>
            <a:ext cx="9080500" cy="1298817"/>
          </a:xfrm>
          <a:prstGeom prst="rect">
            <a:avLst/>
          </a:prstGeom>
          <a:solidFill>
            <a:srgbClr val="FFC000"/>
          </a:solidFill>
          <a:ln w="22225">
            <a:noFill/>
            <a:miter lim="800000"/>
            <a:headEnd/>
            <a:tailEnd/>
          </a:ln>
          <a:effectLst>
            <a:outerShdw blurRad="50800" dist="38100" dir="2700000" algn="tl" rotWithShape="0">
              <a:prstClr val="black">
                <a:alpha val="40000"/>
              </a:prstClr>
            </a:outerShdw>
          </a:effectLst>
        </p:spPr>
        <p:txBody>
          <a:bodyPr>
            <a:spAutoFit/>
          </a:bodyPr>
          <a:lstStyle/>
          <a:p>
            <a:pPr algn="just">
              <a:spcBef>
                <a:spcPct val="50000"/>
              </a:spcBef>
              <a:defRPr/>
            </a:pPr>
            <a:r>
              <a:rPr lang="it-IT" sz="1200" b="0" i="1" dirty="0">
                <a:solidFill>
                  <a:srgbClr val="002060"/>
                </a:solidFill>
              </a:rPr>
              <a:t>Caso A</a:t>
            </a:r>
            <a:r>
              <a:rPr lang="it-IT" sz="1200" b="1" i="1" dirty="0">
                <a:solidFill>
                  <a:srgbClr val="002060"/>
                </a:solidFill>
              </a:rPr>
              <a:t>:</a:t>
            </a:r>
            <a:r>
              <a:rPr lang="it-IT" sz="1600" b="1" dirty="0">
                <a:solidFill>
                  <a:srgbClr val="002060"/>
                </a:solidFill>
              </a:rPr>
              <a:t> </a:t>
            </a:r>
            <a:r>
              <a:rPr lang="it-IT" sz="1400" b="1" dirty="0" smtClean="0">
                <a:solidFill>
                  <a:srgbClr val="FF0000"/>
                </a:solidFill>
                <a:effectLst>
                  <a:outerShdw blurRad="38100" dist="38100" dir="2700000" algn="tl">
                    <a:srgbClr val="000000">
                      <a:alpha val="43137"/>
                    </a:srgbClr>
                  </a:outerShdw>
                </a:effectLst>
              </a:rPr>
              <a:t>STUFA  </a:t>
            </a:r>
            <a:r>
              <a:rPr lang="it-IT" sz="1400" b="1" dirty="0">
                <a:solidFill>
                  <a:srgbClr val="FF0000"/>
                </a:solidFill>
                <a:effectLst>
                  <a:outerShdw blurRad="38100" dist="38100" dir="2700000" algn="tl">
                    <a:srgbClr val="000000">
                      <a:alpha val="43137"/>
                    </a:srgbClr>
                  </a:outerShdw>
                </a:effectLst>
              </a:rPr>
              <a:t>ELETTRICA</a:t>
            </a:r>
            <a:endParaRPr lang="it-IT" sz="1600" b="1" dirty="0">
              <a:solidFill>
                <a:srgbClr val="FF0000"/>
              </a:solidFill>
              <a:effectLst>
                <a:outerShdw blurRad="38100" dist="38100" dir="2700000" algn="tl">
                  <a:srgbClr val="000000">
                    <a:alpha val="43137"/>
                  </a:srgbClr>
                </a:outerShdw>
              </a:effectLst>
            </a:endParaRPr>
          </a:p>
          <a:p>
            <a:pPr algn="just">
              <a:spcBef>
                <a:spcPct val="50000"/>
              </a:spcBef>
              <a:defRPr/>
            </a:pPr>
            <a:r>
              <a:rPr lang="it-IT" sz="1400" b="0" i="1" dirty="0">
                <a:solidFill>
                  <a:srgbClr val="002060"/>
                </a:solidFill>
              </a:rPr>
              <a:t>Se per riscaldare casa utilizzo una stufa elettrica </a:t>
            </a:r>
            <a:r>
              <a:rPr lang="it-IT" sz="1400" b="0" i="1" dirty="0" smtClean="0">
                <a:solidFill>
                  <a:srgbClr val="002060"/>
                </a:solidFill>
              </a:rPr>
              <a:t>per </a:t>
            </a:r>
            <a:r>
              <a:rPr lang="it-IT" sz="1400" i="1" dirty="0" smtClean="0">
                <a:solidFill>
                  <a:srgbClr val="002060"/>
                </a:solidFill>
              </a:rPr>
              <a:t>1 </a:t>
            </a:r>
            <a:r>
              <a:rPr lang="it-IT" sz="1400" i="1" dirty="0">
                <a:solidFill>
                  <a:srgbClr val="002060"/>
                </a:solidFill>
              </a:rPr>
              <a:t>kWh elettrico </a:t>
            </a:r>
            <a:r>
              <a:rPr lang="it-IT" sz="1400" b="0" i="1" dirty="0">
                <a:solidFill>
                  <a:srgbClr val="002060"/>
                </a:solidFill>
              </a:rPr>
              <a:t>consumato otterrò </a:t>
            </a:r>
            <a:r>
              <a:rPr lang="it-IT" sz="1400" i="1" dirty="0">
                <a:solidFill>
                  <a:srgbClr val="002060"/>
                </a:solidFill>
              </a:rPr>
              <a:t>1 kWh termico. </a:t>
            </a:r>
            <a:r>
              <a:rPr lang="it-IT" sz="1400" b="0" i="1" dirty="0">
                <a:solidFill>
                  <a:srgbClr val="002060"/>
                </a:solidFill>
              </a:rPr>
              <a:t>  </a:t>
            </a:r>
            <a:r>
              <a:rPr lang="it-IT" sz="1400" b="0" i="1" dirty="0" smtClean="0">
                <a:solidFill>
                  <a:srgbClr val="002060"/>
                </a:solidFill>
              </a:rPr>
              <a:t>Il rendimento % complessivo del sistema elettrico </a:t>
            </a:r>
            <a:r>
              <a:rPr lang="it-IT" sz="1400" b="0" i="1" dirty="0">
                <a:solidFill>
                  <a:srgbClr val="002060"/>
                </a:solidFill>
              </a:rPr>
              <a:t>sarà:</a:t>
            </a:r>
          </a:p>
          <a:p>
            <a:pPr algn="just">
              <a:spcBef>
                <a:spcPts val="0"/>
              </a:spcBef>
              <a:defRPr/>
            </a:pPr>
            <a:r>
              <a:rPr lang="it-IT" sz="2400" i="1" dirty="0" err="1">
                <a:solidFill>
                  <a:srgbClr val="002060"/>
                </a:solidFill>
                <a:latin typeface="Symbol" pitchFamily="18" charset="2"/>
              </a:rPr>
              <a:t>h</a:t>
            </a:r>
            <a:r>
              <a:rPr lang="it-IT" sz="2400" b="0" i="1" baseline="-25000" dirty="0" err="1">
                <a:solidFill>
                  <a:srgbClr val="002060"/>
                </a:solidFill>
                <a:latin typeface="+mj-lt"/>
              </a:rPr>
              <a:t>A</a:t>
            </a:r>
            <a:r>
              <a:rPr lang="it-IT" sz="1800" i="1" dirty="0">
                <a:solidFill>
                  <a:srgbClr val="002060"/>
                </a:solidFill>
              </a:rPr>
              <a:t> =  </a:t>
            </a:r>
            <a:r>
              <a:rPr lang="it-IT" sz="1800" dirty="0" err="1" smtClean="0">
                <a:solidFill>
                  <a:srgbClr val="002060"/>
                </a:solidFill>
              </a:rPr>
              <a:t>E</a:t>
            </a:r>
            <a:r>
              <a:rPr lang="it-IT" sz="1400" b="0" dirty="0" err="1" smtClean="0">
                <a:solidFill>
                  <a:srgbClr val="002060"/>
                </a:solidFill>
              </a:rPr>
              <a:t>resa</a:t>
            </a:r>
            <a:r>
              <a:rPr lang="it-IT" sz="1400" b="0" dirty="0" smtClean="0">
                <a:solidFill>
                  <a:srgbClr val="002060"/>
                </a:solidFill>
              </a:rPr>
              <a:t> </a:t>
            </a:r>
            <a:r>
              <a:rPr lang="it-IT" sz="1800" dirty="0" smtClean="0">
                <a:solidFill>
                  <a:srgbClr val="002060"/>
                </a:solidFill>
              </a:rPr>
              <a:t>/ </a:t>
            </a:r>
            <a:r>
              <a:rPr lang="it-IT" sz="1800" dirty="0" err="1" smtClean="0">
                <a:solidFill>
                  <a:srgbClr val="002060"/>
                </a:solidFill>
              </a:rPr>
              <a:t>E</a:t>
            </a:r>
            <a:r>
              <a:rPr lang="it-IT" sz="1400" b="0" dirty="0" err="1" smtClean="0">
                <a:solidFill>
                  <a:srgbClr val="002060"/>
                </a:solidFill>
              </a:rPr>
              <a:t>consumata</a:t>
            </a:r>
            <a:r>
              <a:rPr lang="it-IT" sz="1800" dirty="0" smtClean="0">
                <a:solidFill>
                  <a:srgbClr val="002060"/>
                </a:solidFill>
              </a:rPr>
              <a:t> </a:t>
            </a:r>
            <a:r>
              <a:rPr lang="it-IT" sz="1100" b="0" dirty="0">
                <a:solidFill>
                  <a:srgbClr val="002060"/>
                </a:solidFill>
              </a:rPr>
              <a:t>* 100 = 1 / </a:t>
            </a:r>
            <a:r>
              <a:rPr lang="it-IT" sz="1100" b="0" dirty="0" smtClean="0">
                <a:solidFill>
                  <a:srgbClr val="002060"/>
                </a:solidFill>
              </a:rPr>
              <a:t>2,17 </a:t>
            </a:r>
            <a:r>
              <a:rPr lang="it-IT" sz="1100" b="0" dirty="0">
                <a:solidFill>
                  <a:srgbClr val="002060"/>
                </a:solidFill>
              </a:rPr>
              <a:t>* 100   </a:t>
            </a:r>
            <a:r>
              <a:rPr lang="it-IT" sz="1800" dirty="0">
                <a:solidFill>
                  <a:srgbClr val="002060"/>
                </a:solidFill>
              </a:rPr>
              <a:t>=  </a:t>
            </a:r>
            <a:r>
              <a:rPr lang="it-IT" sz="2400" dirty="0" smtClean="0">
                <a:solidFill>
                  <a:srgbClr val="FF0000"/>
                </a:solidFill>
                <a:effectLst>
                  <a:outerShdw blurRad="38100" dist="38100" dir="2700000" algn="tl">
                    <a:srgbClr val="C0C0C0"/>
                  </a:outerShdw>
                </a:effectLst>
              </a:rPr>
              <a:t>46</a:t>
            </a:r>
            <a:r>
              <a:rPr lang="it-IT" dirty="0" smtClean="0">
                <a:solidFill>
                  <a:srgbClr val="FF0000"/>
                </a:solidFill>
                <a:effectLst>
                  <a:outerShdw blurRad="38100" dist="38100" dir="2700000" algn="tl">
                    <a:srgbClr val="C0C0C0"/>
                  </a:outerShdw>
                </a:effectLst>
              </a:rPr>
              <a:t> </a:t>
            </a:r>
            <a:r>
              <a:rPr lang="it-IT" dirty="0">
                <a:solidFill>
                  <a:srgbClr val="FF0000"/>
                </a:solidFill>
                <a:effectLst>
                  <a:outerShdw blurRad="38100" dist="38100" dir="2700000" algn="tl">
                    <a:srgbClr val="C0C0C0"/>
                  </a:outerShdw>
                </a:effectLst>
              </a:rPr>
              <a:t>%</a:t>
            </a:r>
            <a:r>
              <a:rPr lang="it-IT" sz="1600" dirty="0">
                <a:solidFill>
                  <a:srgbClr val="FF0000"/>
                </a:solidFill>
              </a:rPr>
              <a:t>  </a:t>
            </a:r>
            <a:r>
              <a:rPr lang="it-IT" sz="1600" dirty="0">
                <a:solidFill>
                  <a:srgbClr val="002060"/>
                </a:solidFill>
              </a:rPr>
              <a:t>    </a:t>
            </a:r>
            <a:r>
              <a:rPr lang="it-IT" sz="1400" b="0" i="1" dirty="0">
                <a:solidFill>
                  <a:srgbClr val="002060"/>
                </a:solidFill>
              </a:rPr>
              <a:t>(ovviamente!)</a:t>
            </a:r>
            <a:endParaRPr lang="it-IT" sz="1600" b="0" i="1" dirty="0">
              <a:solidFill>
                <a:srgbClr val="002060"/>
              </a:solidFill>
            </a:endParaRPr>
          </a:p>
        </p:txBody>
      </p:sp>
      <p:sp>
        <p:nvSpPr>
          <p:cNvPr id="91142" name="Text Box 6"/>
          <p:cNvSpPr txBox="1">
            <a:spLocks noChangeArrowheads="1"/>
          </p:cNvSpPr>
          <p:nvPr/>
        </p:nvSpPr>
        <p:spPr bwMode="auto">
          <a:xfrm>
            <a:off x="4412940" y="44624"/>
            <a:ext cx="4212468" cy="411651"/>
          </a:xfrm>
          <a:prstGeom prst="rect">
            <a:avLst/>
          </a:prstGeom>
          <a:solidFill>
            <a:srgbClr val="FFFF00"/>
          </a:solidFill>
          <a:ln w="22225">
            <a:noFill/>
            <a:miter lim="800000"/>
            <a:headEnd/>
            <a:tailEnd/>
          </a:ln>
          <a:effectLst>
            <a:outerShdw blurRad="50800" dist="38100" dir="2700000" algn="tl" rotWithShape="0">
              <a:prstClr val="black">
                <a:alpha val="40000"/>
              </a:prstClr>
            </a:outerShdw>
          </a:effectLst>
        </p:spPr>
        <p:txBody>
          <a:bodyPr wrap="square">
            <a:spAutoFit/>
          </a:bodyPr>
          <a:lstStyle/>
          <a:p>
            <a:pPr algn="ctr">
              <a:spcBef>
                <a:spcPct val="50000"/>
              </a:spcBef>
              <a:defRPr/>
            </a:pPr>
            <a:endParaRPr lang="it-IT" sz="100" dirty="0" smtClean="0">
              <a:solidFill>
                <a:schemeClr val="tx1">
                  <a:lumMod val="75000"/>
                </a:schemeClr>
              </a:solidFill>
            </a:endParaRPr>
          </a:p>
          <a:p>
            <a:pPr algn="ctr">
              <a:spcBef>
                <a:spcPts val="600"/>
              </a:spcBef>
              <a:spcAft>
                <a:spcPts val="600"/>
              </a:spcAft>
              <a:defRPr/>
            </a:pPr>
            <a:r>
              <a:rPr lang="it-IT" sz="1400" dirty="0" smtClean="0">
                <a:solidFill>
                  <a:schemeClr val="tx1">
                    <a:lumMod val="75000"/>
                  </a:schemeClr>
                </a:solidFill>
              </a:rPr>
              <a:t>PERCHE</a:t>
            </a:r>
            <a:r>
              <a:rPr lang="it-IT" sz="1400" dirty="0">
                <a:solidFill>
                  <a:schemeClr val="tx1">
                    <a:lumMod val="75000"/>
                  </a:schemeClr>
                </a:solidFill>
              </a:rPr>
              <a:t>’ </a:t>
            </a:r>
            <a:r>
              <a:rPr lang="it-IT" sz="1400" dirty="0" smtClean="0">
                <a:solidFill>
                  <a:schemeClr val="tx1">
                    <a:lumMod val="75000"/>
                  </a:schemeClr>
                </a:solidFill>
              </a:rPr>
              <a:t>LA POMPA </a:t>
            </a:r>
            <a:r>
              <a:rPr lang="it-IT" sz="1400" dirty="0" err="1">
                <a:solidFill>
                  <a:schemeClr val="tx1">
                    <a:lumMod val="75000"/>
                  </a:schemeClr>
                </a:solidFill>
              </a:rPr>
              <a:t>DI</a:t>
            </a:r>
            <a:r>
              <a:rPr lang="it-IT" sz="1400" dirty="0">
                <a:solidFill>
                  <a:schemeClr val="tx1">
                    <a:lumMod val="75000"/>
                  </a:schemeClr>
                </a:solidFill>
              </a:rPr>
              <a:t> </a:t>
            </a:r>
            <a:r>
              <a:rPr lang="it-IT" sz="1400" dirty="0" smtClean="0">
                <a:solidFill>
                  <a:schemeClr val="tx1">
                    <a:lumMod val="75000"/>
                  </a:schemeClr>
                </a:solidFill>
              </a:rPr>
              <a:t>CALORE E’ EFFICIENTE ?</a:t>
            </a:r>
            <a:endParaRPr lang="it-IT" sz="1400" dirty="0">
              <a:solidFill>
                <a:schemeClr val="tx1">
                  <a:lumMod val="75000"/>
                </a:schemeClr>
              </a:solidFill>
            </a:endParaRPr>
          </a:p>
        </p:txBody>
      </p:sp>
      <p:sp>
        <p:nvSpPr>
          <p:cNvPr id="7" name="Rectangle 5"/>
          <p:cNvSpPr>
            <a:spLocks noChangeArrowheads="1"/>
          </p:cNvSpPr>
          <p:nvPr/>
        </p:nvSpPr>
        <p:spPr bwMode="auto">
          <a:xfrm>
            <a:off x="430212" y="3068960"/>
            <a:ext cx="9080500" cy="738664"/>
          </a:xfrm>
          <a:prstGeom prst="rect">
            <a:avLst/>
          </a:prstGeom>
          <a:solidFill>
            <a:srgbClr val="FFE181"/>
          </a:solidFill>
          <a:ln w="22225">
            <a:noFill/>
            <a:miter lim="800000"/>
            <a:headEnd/>
            <a:tailEnd/>
          </a:ln>
          <a:effectLst>
            <a:outerShdw blurRad="50800" dist="38100" dir="2700000" algn="tl" rotWithShape="0">
              <a:prstClr val="black">
                <a:alpha val="40000"/>
              </a:prstClr>
            </a:outerShdw>
          </a:effectLst>
        </p:spPr>
        <p:txBody>
          <a:bodyPr>
            <a:spAutoFit/>
          </a:bodyPr>
          <a:lstStyle/>
          <a:p>
            <a:pPr algn="just">
              <a:spcBef>
                <a:spcPct val="50000"/>
              </a:spcBef>
              <a:defRPr/>
            </a:pPr>
            <a:r>
              <a:rPr lang="it-IT" sz="1200" b="0" i="1" dirty="0">
                <a:solidFill>
                  <a:srgbClr val="002060"/>
                </a:solidFill>
              </a:rPr>
              <a:t>Caso </a:t>
            </a:r>
            <a:r>
              <a:rPr lang="it-IT" sz="1200" b="0" i="1" dirty="0" smtClean="0">
                <a:solidFill>
                  <a:srgbClr val="002060"/>
                </a:solidFill>
              </a:rPr>
              <a:t>B</a:t>
            </a:r>
            <a:r>
              <a:rPr lang="it-IT" sz="1200" b="1" i="1" dirty="0" smtClean="0">
                <a:solidFill>
                  <a:srgbClr val="002060"/>
                </a:solidFill>
              </a:rPr>
              <a:t>:</a:t>
            </a:r>
            <a:r>
              <a:rPr lang="it-IT" sz="1600" b="1" dirty="0" smtClean="0">
                <a:solidFill>
                  <a:srgbClr val="002060"/>
                </a:solidFill>
              </a:rPr>
              <a:t> </a:t>
            </a:r>
            <a:r>
              <a:rPr lang="it-IT" sz="1400" b="1" dirty="0" smtClean="0">
                <a:solidFill>
                  <a:srgbClr val="FF0000"/>
                </a:solidFill>
                <a:effectLst>
                  <a:outerShdw blurRad="38100" dist="38100" dir="2700000" algn="tl">
                    <a:srgbClr val="000000">
                      <a:alpha val="43137"/>
                    </a:srgbClr>
                  </a:outerShdw>
                </a:effectLst>
              </a:rPr>
              <a:t>impianto con CALDAIA A GAS</a:t>
            </a:r>
            <a:endParaRPr lang="it-IT" sz="1600" b="1" dirty="0" smtClean="0">
              <a:solidFill>
                <a:srgbClr val="FF0000"/>
              </a:solidFill>
              <a:effectLst>
                <a:outerShdw blurRad="38100" dist="38100" dir="2700000" algn="tl">
                  <a:srgbClr val="000000">
                    <a:alpha val="43137"/>
                  </a:srgbClr>
                </a:outerShdw>
              </a:effectLst>
            </a:endParaRPr>
          </a:p>
          <a:p>
            <a:pPr algn="just">
              <a:spcBef>
                <a:spcPts val="0"/>
              </a:spcBef>
              <a:defRPr/>
            </a:pPr>
            <a:r>
              <a:rPr lang="it-IT" sz="1400" i="1" dirty="0" smtClean="0">
                <a:solidFill>
                  <a:srgbClr val="002060"/>
                </a:solidFill>
              </a:rPr>
              <a:t>Per un buon impianto di riscaldamento, dotato di caldaia a gas a condensazione , </a:t>
            </a:r>
            <a:r>
              <a:rPr lang="it-IT" sz="2400" i="1" dirty="0" err="1" smtClean="0">
                <a:solidFill>
                  <a:srgbClr val="FF0000"/>
                </a:solidFill>
                <a:latin typeface="Symbol" pitchFamily="18" charset="2"/>
              </a:rPr>
              <a:t>h</a:t>
            </a:r>
            <a:r>
              <a:rPr lang="it-IT" i="1" baseline="-25000" dirty="0" err="1" smtClean="0">
                <a:solidFill>
                  <a:srgbClr val="FF0000"/>
                </a:solidFill>
                <a:latin typeface="+mj-lt"/>
              </a:rPr>
              <a:t>B</a:t>
            </a:r>
            <a:r>
              <a:rPr lang="it-IT" sz="1800" i="1" dirty="0" smtClean="0">
                <a:solidFill>
                  <a:srgbClr val="FF0000"/>
                </a:solidFill>
              </a:rPr>
              <a:t> </a:t>
            </a:r>
            <a:r>
              <a:rPr lang="it-IT" sz="1800" i="1" dirty="0">
                <a:solidFill>
                  <a:srgbClr val="FF0000"/>
                </a:solidFill>
              </a:rPr>
              <a:t>= </a:t>
            </a:r>
            <a:r>
              <a:rPr lang="it-IT" sz="2400" dirty="0" smtClean="0">
                <a:solidFill>
                  <a:srgbClr val="FF0000"/>
                </a:solidFill>
                <a:effectLst>
                  <a:outerShdw blurRad="38100" dist="38100" dir="2700000" algn="tl">
                    <a:srgbClr val="C0C0C0"/>
                  </a:outerShdw>
                </a:effectLst>
              </a:rPr>
              <a:t>86</a:t>
            </a:r>
            <a:r>
              <a:rPr lang="it-IT" dirty="0" smtClean="0">
                <a:solidFill>
                  <a:srgbClr val="FF0000"/>
                </a:solidFill>
                <a:effectLst>
                  <a:outerShdw blurRad="38100" dist="38100" dir="2700000" algn="tl">
                    <a:srgbClr val="C0C0C0"/>
                  </a:outerShdw>
                </a:effectLst>
              </a:rPr>
              <a:t> </a:t>
            </a:r>
            <a:r>
              <a:rPr lang="it-IT" dirty="0">
                <a:solidFill>
                  <a:srgbClr val="FF0000"/>
                </a:solidFill>
                <a:effectLst>
                  <a:outerShdw blurRad="38100" dist="38100" dir="2700000" algn="tl">
                    <a:srgbClr val="C0C0C0"/>
                  </a:outerShdw>
                </a:effectLst>
              </a:rPr>
              <a:t>%</a:t>
            </a:r>
            <a:r>
              <a:rPr lang="it-IT" sz="1600" dirty="0">
                <a:solidFill>
                  <a:srgbClr val="FF0000"/>
                </a:solidFill>
              </a:rPr>
              <a:t> </a:t>
            </a:r>
            <a:endParaRPr lang="it-IT" sz="1600" b="0" i="1" dirty="0">
              <a:solidFill>
                <a:srgbClr val="FF0000"/>
              </a:solidFill>
            </a:endParaRPr>
          </a:p>
        </p:txBody>
      </p:sp>
    </p:spTree>
  </p:cSld>
  <p:clrMapOvr>
    <a:masterClrMapping/>
  </p:clrMapOvr>
  <p:transition>
    <p:pull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ChangeArrowheads="1"/>
          </p:cNvSpPr>
          <p:nvPr/>
        </p:nvSpPr>
        <p:spPr bwMode="auto">
          <a:xfrm>
            <a:off x="1640681" y="1790700"/>
            <a:ext cx="9906000" cy="415498"/>
          </a:xfrm>
          <a:prstGeom prst="rect">
            <a:avLst/>
          </a:prstGeom>
          <a:noFill/>
          <a:ln w="9525">
            <a:noFill/>
            <a:miter lim="800000"/>
            <a:headEnd/>
            <a:tailEnd/>
          </a:ln>
          <a:effectLst/>
        </p:spPr>
        <p:txBody>
          <a:bodyPr>
            <a:spAutoFit/>
          </a:bodyPr>
          <a:lstStyle/>
          <a:p>
            <a:pPr>
              <a:defRPr/>
            </a:pPr>
            <a:endParaRPr lang="it-IT">
              <a:effectLst>
                <a:outerShdw blurRad="38100" dist="38100" dir="2700000" algn="tl">
                  <a:srgbClr val="000000">
                    <a:alpha val="43137"/>
                  </a:srgbClr>
                </a:outerShdw>
              </a:effectLst>
            </a:endParaRPr>
          </a:p>
        </p:txBody>
      </p:sp>
      <p:sp>
        <p:nvSpPr>
          <p:cNvPr id="368643" name="Rectangle 3"/>
          <p:cNvSpPr>
            <a:spLocks noChangeArrowheads="1"/>
          </p:cNvSpPr>
          <p:nvPr/>
        </p:nvSpPr>
        <p:spPr bwMode="auto">
          <a:xfrm>
            <a:off x="1640681" y="1790700"/>
            <a:ext cx="9906000" cy="415498"/>
          </a:xfrm>
          <a:prstGeom prst="rect">
            <a:avLst/>
          </a:prstGeom>
          <a:noFill/>
          <a:ln w="9525">
            <a:noFill/>
            <a:miter lim="800000"/>
            <a:headEnd/>
            <a:tailEnd/>
          </a:ln>
          <a:effectLst/>
        </p:spPr>
        <p:txBody>
          <a:bodyPr>
            <a:spAutoFit/>
          </a:bodyPr>
          <a:lstStyle/>
          <a:p>
            <a:pPr>
              <a:defRPr/>
            </a:pPr>
            <a:endParaRPr lang="it-IT">
              <a:effectLst>
                <a:outerShdw blurRad="38100" dist="38100" dir="2700000" algn="tl">
                  <a:srgbClr val="000000">
                    <a:alpha val="43137"/>
                  </a:srgbClr>
                </a:outerShdw>
              </a:effectLst>
            </a:endParaRPr>
          </a:p>
        </p:txBody>
      </p:sp>
      <p:pic>
        <p:nvPicPr>
          <p:cNvPr id="40964" name="Picture 4" descr="C:\Documenti\next energy\ASSBOLD.TIF"/>
          <p:cNvPicPr>
            <a:picLocks noChangeAspect="1" noChangeArrowheads="1"/>
          </p:cNvPicPr>
          <p:nvPr/>
        </p:nvPicPr>
        <p:blipFill>
          <a:blip r:embed="rId3" cstate="print"/>
          <a:srcRect/>
          <a:stretch>
            <a:fillRect/>
          </a:stretch>
        </p:blipFill>
        <p:spPr bwMode="auto">
          <a:xfrm>
            <a:off x="5361869" y="1589088"/>
            <a:ext cx="4079819" cy="2625730"/>
          </a:xfrm>
          <a:prstGeom prst="rect">
            <a:avLst/>
          </a:prstGeom>
          <a:noFill/>
          <a:ln w="9525">
            <a:solidFill>
              <a:schemeClr val="accent2"/>
            </a:solidFill>
            <a:miter lim="800000"/>
            <a:headEnd/>
            <a:tailEnd/>
          </a:ln>
          <a:effectLst>
            <a:outerShdw blurRad="50800" dist="38100" dir="2700000" algn="tl" rotWithShape="0">
              <a:prstClr val="black">
                <a:alpha val="40000"/>
              </a:prstClr>
            </a:outerShdw>
          </a:effectLst>
        </p:spPr>
      </p:pic>
      <p:sp>
        <p:nvSpPr>
          <p:cNvPr id="404485" name="Rectangle 6"/>
          <p:cNvSpPr>
            <a:spLocks noChangeArrowheads="1"/>
          </p:cNvSpPr>
          <p:nvPr/>
        </p:nvSpPr>
        <p:spPr bwMode="auto">
          <a:xfrm>
            <a:off x="320296" y="4397069"/>
            <a:ext cx="9241216" cy="2128275"/>
          </a:xfrm>
          <a:prstGeom prst="rect">
            <a:avLst/>
          </a:prstGeom>
          <a:solidFill>
            <a:schemeClr val="bg1">
              <a:alpha val="50195"/>
            </a:schemeClr>
          </a:solidFill>
          <a:ln w="25400">
            <a:noFill/>
            <a:miter lim="800000"/>
            <a:headEnd/>
            <a:tailEnd/>
          </a:ln>
          <a:effectLst>
            <a:outerShdw blurRad="50800" dist="38100" dir="2700000" algn="tl" rotWithShape="0">
              <a:prstClr val="black">
                <a:alpha val="40000"/>
              </a:prstClr>
            </a:outerShdw>
          </a:effectLst>
        </p:spPr>
        <p:txBody>
          <a:bodyPr wrap="square">
            <a:spAutoFit/>
          </a:bodyPr>
          <a:lstStyle/>
          <a:p>
            <a:pPr algn="just"/>
            <a:r>
              <a:rPr lang="en-US" sz="1800" dirty="0" smtClean="0"/>
              <a:t>The absorption chillers do not use electric compressors to cycle refrigerator but pumps or circulators.</a:t>
            </a:r>
            <a:endParaRPr lang="en-GB" sz="1800" dirty="0">
              <a:solidFill>
                <a:srgbClr val="CC0000"/>
              </a:solidFill>
            </a:endParaRPr>
          </a:p>
          <a:p>
            <a:pPr algn="ctr"/>
            <a:r>
              <a:rPr lang="en-US" sz="1800" dirty="0" smtClean="0"/>
              <a:t>Consequence:</a:t>
            </a:r>
          </a:p>
          <a:p>
            <a:pPr algn="just"/>
            <a:r>
              <a:rPr lang="en-US" sz="1800" dirty="0" smtClean="0"/>
              <a:t/>
            </a:r>
            <a:br>
              <a:rPr lang="en-US" sz="1800" dirty="0" smtClean="0"/>
            </a:br>
            <a:r>
              <a:rPr lang="en-US" sz="1800" dirty="0" smtClean="0"/>
              <a:t>A group of 500 kW compressors refrigerators, on average, absorbs a power supply of 170/180 kW while an absorption chiller (500 kW refrigerators) absorbs only 4.5 kW of electrical power (but it needs about 900 kW of heat!).</a:t>
            </a:r>
            <a:endParaRPr lang="en-GB" sz="1800" u="sng" dirty="0">
              <a:solidFill>
                <a:srgbClr val="CC0000"/>
              </a:solidFill>
            </a:endParaRPr>
          </a:p>
        </p:txBody>
      </p:sp>
      <p:pic>
        <p:nvPicPr>
          <p:cNvPr id="40966" name="Picture 7" descr="C:\Documenti\next energy\COMPBOLD.TIF"/>
          <p:cNvPicPr>
            <a:picLocks noChangeAspect="1" noChangeArrowheads="1"/>
          </p:cNvPicPr>
          <p:nvPr/>
        </p:nvPicPr>
        <p:blipFill>
          <a:blip r:embed="rId4" cstate="print"/>
          <a:srcRect/>
          <a:stretch>
            <a:fillRect/>
          </a:stretch>
        </p:blipFill>
        <p:spPr bwMode="auto">
          <a:xfrm>
            <a:off x="386921" y="1589088"/>
            <a:ext cx="4360495" cy="2625730"/>
          </a:xfrm>
          <a:prstGeom prst="rect">
            <a:avLst/>
          </a:prstGeom>
          <a:noFill/>
          <a:ln w="9525">
            <a:solidFill>
              <a:schemeClr val="accent2"/>
            </a:solidFill>
            <a:miter lim="800000"/>
            <a:headEnd/>
            <a:tailEnd/>
          </a:ln>
          <a:effectLst>
            <a:outerShdw blurRad="50800" dist="38100" dir="2700000" algn="tl" rotWithShape="0">
              <a:prstClr val="black">
                <a:alpha val="40000"/>
              </a:prstClr>
            </a:outerShdw>
          </a:effectLst>
        </p:spPr>
      </p:pic>
      <p:sp>
        <p:nvSpPr>
          <p:cNvPr id="40967" name="Text Box 3"/>
          <p:cNvSpPr txBox="1">
            <a:spLocks noChangeArrowheads="1"/>
          </p:cNvSpPr>
          <p:nvPr/>
        </p:nvSpPr>
        <p:spPr bwMode="auto">
          <a:xfrm>
            <a:off x="2188479" y="260648"/>
            <a:ext cx="5202579" cy="480131"/>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a:defRPr/>
            </a:pPr>
            <a:r>
              <a:rPr lang="en-GB" sz="2400" dirty="0" smtClean="0">
                <a:solidFill>
                  <a:srgbClr val="002060"/>
                </a:solidFill>
                <a:latin typeface="Arial" charset="0"/>
              </a:rPr>
              <a:t>FRIGORIFERI AD ASSORBIMENTO</a:t>
            </a:r>
            <a:endParaRPr lang="en-GB" sz="2400" dirty="0">
              <a:solidFill>
                <a:srgbClr val="002060"/>
              </a:solidFill>
              <a:latin typeface="Arial" charset="0"/>
            </a:endParaRPr>
          </a:p>
        </p:txBody>
      </p:sp>
      <p:sp>
        <p:nvSpPr>
          <p:cNvPr id="10" name="Text Box 4"/>
          <p:cNvSpPr txBox="1">
            <a:spLocks noChangeArrowheads="1"/>
          </p:cNvSpPr>
          <p:nvPr/>
        </p:nvSpPr>
        <p:spPr bwMode="auto">
          <a:xfrm>
            <a:off x="743892" y="1028686"/>
            <a:ext cx="3688953" cy="391710"/>
          </a:xfrm>
          <a:prstGeom prst="rect">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a:spAutoFit/>
          </a:bodyPr>
          <a:lstStyle/>
          <a:p>
            <a:pPr algn="ctr">
              <a:defRPr/>
            </a:pPr>
            <a:r>
              <a:rPr lang="it-IT" dirty="0" err="1" smtClean="0">
                <a:solidFill>
                  <a:srgbClr val="CC0000"/>
                </a:solidFill>
              </a:rPr>
              <a:t>Compression</a:t>
            </a:r>
            <a:r>
              <a:rPr lang="it-IT" dirty="0" smtClean="0">
                <a:solidFill>
                  <a:srgbClr val="CC0000"/>
                </a:solidFill>
              </a:rPr>
              <a:t> </a:t>
            </a:r>
            <a:r>
              <a:rPr lang="it-IT" dirty="0" err="1" smtClean="0">
                <a:solidFill>
                  <a:srgbClr val="CC0000"/>
                </a:solidFill>
              </a:rPr>
              <a:t>refrigeration</a:t>
            </a:r>
            <a:endParaRPr lang="it-IT" dirty="0">
              <a:solidFill>
                <a:srgbClr val="CC0000"/>
              </a:solidFill>
            </a:endParaRPr>
          </a:p>
        </p:txBody>
      </p:sp>
      <p:sp>
        <p:nvSpPr>
          <p:cNvPr id="11" name="Text Box 4"/>
          <p:cNvSpPr txBox="1">
            <a:spLocks noChangeArrowheads="1"/>
          </p:cNvSpPr>
          <p:nvPr/>
        </p:nvSpPr>
        <p:spPr bwMode="auto">
          <a:xfrm>
            <a:off x="5572125" y="1038762"/>
            <a:ext cx="3688954" cy="391710"/>
          </a:xfrm>
          <a:prstGeom prst="rect">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a:spAutoFit/>
          </a:bodyPr>
          <a:lstStyle/>
          <a:p>
            <a:pPr algn="ctr">
              <a:defRPr/>
            </a:pPr>
            <a:r>
              <a:rPr lang="it-IT" dirty="0" err="1" smtClean="0">
                <a:solidFill>
                  <a:srgbClr val="CC0000"/>
                </a:solidFill>
              </a:rPr>
              <a:t>Absorption</a:t>
            </a:r>
            <a:r>
              <a:rPr lang="it-IT" dirty="0" smtClean="0">
                <a:solidFill>
                  <a:srgbClr val="CC0000"/>
                </a:solidFill>
              </a:rPr>
              <a:t> </a:t>
            </a:r>
            <a:r>
              <a:rPr lang="it-IT" dirty="0" err="1" smtClean="0">
                <a:solidFill>
                  <a:srgbClr val="CC0000"/>
                </a:solidFill>
              </a:rPr>
              <a:t>refrigerator</a:t>
            </a:r>
            <a:endParaRPr lang="it-IT" dirty="0">
              <a:solidFill>
                <a:srgbClr val="CC0000"/>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a:off x="1640681" y="1790700"/>
            <a:ext cx="9906000" cy="415498"/>
          </a:xfrm>
          <a:prstGeom prst="rect">
            <a:avLst/>
          </a:prstGeom>
          <a:noFill/>
          <a:ln w="9525">
            <a:noFill/>
            <a:miter lim="800000"/>
            <a:headEnd/>
            <a:tailEnd/>
          </a:ln>
        </p:spPr>
        <p:txBody>
          <a:bodyPr>
            <a:spAutoFit/>
          </a:bodyPr>
          <a:lstStyle/>
          <a:p>
            <a:endParaRPr lang="it-IT"/>
          </a:p>
        </p:txBody>
      </p:sp>
      <p:sp>
        <p:nvSpPr>
          <p:cNvPr id="411651" name="Rectangle 3"/>
          <p:cNvSpPr>
            <a:spLocks noChangeArrowheads="1"/>
          </p:cNvSpPr>
          <p:nvPr/>
        </p:nvSpPr>
        <p:spPr bwMode="auto">
          <a:xfrm>
            <a:off x="1916162" y="332656"/>
            <a:ext cx="6277198" cy="391197"/>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spcBef>
                <a:spcPct val="50000"/>
              </a:spcBef>
            </a:pPr>
            <a:r>
              <a:rPr lang="en-GB" dirty="0">
                <a:solidFill>
                  <a:srgbClr val="002060"/>
                </a:solidFill>
              </a:rPr>
              <a:t>CICLO REFRIGERANTE AD ASSORBIMENTO</a:t>
            </a:r>
            <a:endParaRPr lang="it-IT" dirty="0">
              <a:solidFill>
                <a:srgbClr val="002060"/>
              </a:solidFill>
            </a:endParaRPr>
          </a:p>
        </p:txBody>
      </p:sp>
      <p:sp>
        <p:nvSpPr>
          <p:cNvPr id="411652" name="Text Box 4"/>
          <p:cNvSpPr txBox="1">
            <a:spLocks noChangeArrowheads="1"/>
          </p:cNvSpPr>
          <p:nvPr/>
        </p:nvSpPr>
        <p:spPr bwMode="auto">
          <a:xfrm>
            <a:off x="1274324" y="6369050"/>
            <a:ext cx="5190844" cy="331373"/>
          </a:xfrm>
          <a:prstGeom prst="rect">
            <a:avLst/>
          </a:prstGeom>
          <a:noFill/>
          <a:ln w="9525">
            <a:noFill/>
            <a:miter lim="800000"/>
            <a:headEnd/>
            <a:tailEnd/>
          </a:ln>
        </p:spPr>
        <p:txBody>
          <a:bodyPr wrap="none">
            <a:spAutoFit/>
          </a:bodyPr>
          <a:lstStyle/>
          <a:p>
            <a:pPr marL="457200" indent="-457200" eaLnBrk="0" hangingPunct="0"/>
            <a:r>
              <a:rPr lang="it-IT" sz="1600" i="1" dirty="0">
                <a:solidFill>
                  <a:srgbClr val="002060"/>
                </a:solidFill>
              </a:rPr>
              <a:t>Acqua-Bromuro di litio  produttore YAZAKI (Maya)</a:t>
            </a:r>
          </a:p>
        </p:txBody>
      </p:sp>
      <p:sp>
        <p:nvSpPr>
          <p:cNvPr id="411653" name="Rectangle 5"/>
          <p:cNvSpPr>
            <a:spLocks noChangeArrowheads="1"/>
          </p:cNvSpPr>
          <p:nvPr/>
        </p:nvSpPr>
        <p:spPr bwMode="auto">
          <a:xfrm>
            <a:off x="2373313" y="1633538"/>
            <a:ext cx="9906000" cy="415498"/>
          </a:xfrm>
          <a:prstGeom prst="rect">
            <a:avLst/>
          </a:prstGeom>
          <a:noFill/>
          <a:ln w="9525">
            <a:noFill/>
            <a:miter lim="800000"/>
            <a:headEnd/>
            <a:tailEnd/>
          </a:ln>
        </p:spPr>
        <p:txBody>
          <a:bodyPr>
            <a:spAutoFit/>
          </a:bodyPr>
          <a:lstStyle/>
          <a:p>
            <a:endParaRPr lang="it-IT"/>
          </a:p>
        </p:txBody>
      </p:sp>
      <p:pic>
        <p:nvPicPr>
          <p:cNvPr id="411654" name="Picture 6" descr="file:///D:/Fonti%20rinnovabili%20e%20URE/Cicli%20assorbimento/CLIMAPROJECT%20-%20Yazaki_file/wfc10.gif"/>
          <p:cNvPicPr>
            <a:picLocks noChangeAspect="1" noChangeArrowheads="1"/>
          </p:cNvPicPr>
          <p:nvPr/>
        </p:nvPicPr>
        <p:blipFill>
          <a:blip r:embed="rId3" r:link="rId4" cstate="print"/>
          <a:srcRect/>
          <a:stretch>
            <a:fillRect/>
          </a:stretch>
        </p:blipFill>
        <p:spPr bwMode="auto">
          <a:xfrm>
            <a:off x="1403350" y="1306513"/>
            <a:ext cx="7099300" cy="4941887"/>
          </a:xfrm>
          <a:prstGeom prst="rect">
            <a:avLst/>
          </a:prstGeom>
          <a:noFill/>
          <a:ln w="9525">
            <a:solidFill>
              <a:srgbClr val="000099"/>
            </a:solidFill>
            <a:miter lim="800000"/>
            <a:headEnd/>
            <a:tailEnd/>
          </a:ln>
          <a:effectLst>
            <a:outerShdw blurRad="50800" dist="38100" dir="2700000" algn="tl" rotWithShape="0">
              <a:prstClr val="black">
                <a:alpha val="40000"/>
              </a:prstClr>
            </a:outerShdw>
          </a:effectLst>
        </p:spPr>
      </p:pic>
    </p:spTree>
  </p:cSld>
  <p:clrMapOvr>
    <a:masterClrMapping/>
  </p:clrMapOvr>
  <p:transition>
    <p:pull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ChangeArrowheads="1"/>
          </p:cNvSpPr>
          <p:nvPr/>
        </p:nvSpPr>
        <p:spPr bwMode="auto">
          <a:xfrm>
            <a:off x="1640681" y="1790700"/>
            <a:ext cx="9906000" cy="415498"/>
          </a:xfrm>
          <a:prstGeom prst="rect">
            <a:avLst/>
          </a:prstGeom>
          <a:noFill/>
          <a:ln w="9525">
            <a:noFill/>
            <a:miter lim="800000"/>
            <a:headEnd/>
            <a:tailEnd/>
          </a:ln>
        </p:spPr>
        <p:txBody>
          <a:bodyPr>
            <a:spAutoFit/>
          </a:bodyPr>
          <a:lstStyle/>
          <a:p>
            <a:endParaRPr lang="it-IT"/>
          </a:p>
        </p:txBody>
      </p:sp>
      <p:sp>
        <p:nvSpPr>
          <p:cNvPr id="405507" name="Rectangle 3"/>
          <p:cNvSpPr>
            <a:spLocks noChangeArrowheads="1"/>
          </p:cNvSpPr>
          <p:nvPr/>
        </p:nvSpPr>
        <p:spPr bwMode="auto">
          <a:xfrm>
            <a:off x="1640681" y="1790700"/>
            <a:ext cx="9906000" cy="415498"/>
          </a:xfrm>
          <a:prstGeom prst="rect">
            <a:avLst/>
          </a:prstGeom>
          <a:noFill/>
          <a:ln w="9525">
            <a:noFill/>
            <a:miter lim="800000"/>
            <a:headEnd/>
            <a:tailEnd/>
          </a:ln>
        </p:spPr>
        <p:txBody>
          <a:bodyPr>
            <a:spAutoFit/>
          </a:bodyPr>
          <a:lstStyle/>
          <a:p>
            <a:endParaRPr lang="it-IT"/>
          </a:p>
        </p:txBody>
      </p:sp>
      <p:sp>
        <p:nvSpPr>
          <p:cNvPr id="405508" name="Text Box 4"/>
          <p:cNvSpPr txBox="1">
            <a:spLocks noChangeArrowheads="1"/>
          </p:cNvSpPr>
          <p:nvPr/>
        </p:nvSpPr>
        <p:spPr bwMode="auto">
          <a:xfrm>
            <a:off x="1375834" y="404664"/>
            <a:ext cx="6853370" cy="391197"/>
          </a:xfrm>
          <a:prstGeom prst="rect">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a:spAutoFit/>
          </a:bodyPr>
          <a:lstStyle/>
          <a:p>
            <a:r>
              <a:rPr lang="it-IT">
                <a:solidFill>
                  <a:srgbClr val="002060"/>
                </a:solidFill>
              </a:rPr>
              <a:t>Il primo FRIGORIFERO è stato ad ASSORBIMENTO !</a:t>
            </a:r>
          </a:p>
        </p:txBody>
      </p:sp>
      <p:sp>
        <p:nvSpPr>
          <p:cNvPr id="405509" name="Rectangle 5"/>
          <p:cNvSpPr>
            <a:spLocks noChangeArrowheads="1"/>
          </p:cNvSpPr>
          <p:nvPr/>
        </p:nvSpPr>
        <p:spPr bwMode="auto">
          <a:xfrm>
            <a:off x="2110185" y="1738313"/>
            <a:ext cx="9906000" cy="415498"/>
          </a:xfrm>
          <a:prstGeom prst="rect">
            <a:avLst/>
          </a:prstGeom>
          <a:noFill/>
          <a:ln w="9525">
            <a:noFill/>
            <a:miter lim="800000"/>
            <a:headEnd/>
            <a:tailEnd/>
          </a:ln>
        </p:spPr>
        <p:txBody>
          <a:bodyPr>
            <a:spAutoFit/>
          </a:bodyPr>
          <a:lstStyle/>
          <a:p>
            <a:endParaRPr lang="it-IT"/>
          </a:p>
        </p:txBody>
      </p:sp>
      <p:pic>
        <p:nvPicPr>
          <p:cNvPr id="77830" name="Picture 6" descr="C:\Documenti\Archivio 1\Systema\Immagini\Carrè.jpg"/>
          <p:cNvPicPr>
            <a:picLocks noChangeAspect="1" noChangeArrowheads="1"/>
          </p:cNvPicPr>
          <p:nvPr/>
        </p:nvPicPr>
        <p:blipFill>
          <a:blip r:embed="rId3" cstate="print"/>
          <a:srcRect/>
          <a:stretch>
            <a:fillRect/>
          </a:stretch>
        </p:blipFill>
        <p:spPr bwMode="auto">
          <a:xfrm>
            <a:off x="1320801" y="2182068"/>
            <a:ext cx="7174740" cy="4559300"/>
          </a:xfrm>
          <a:prstGeom prst="rect">
            <a:avLst/>
          </a:prstGeom>
          <a:noFill/>
          <a:ln w="9525">
            <a:noFill/>
            <a:miter lim="800000"/>
            <a:headEnd/>
            <a:tailEnd/>
          </a:ln>
          <a:scene3d>
            <a:camera prst="orthographicFront"/>
            <a:lightRig rig="threePt" dir="t"/>
          </a:scene3d>
          <a:sp3d>
            <a:bevelT/>
          </a:sp3d>
        </p:spPr>
      </p:pic>
      <p:sp>
        <p:nvSpPr>
          <p:cNvPr id="405511" name="Rectangle 7"/>
          <p:cNvSpPr>
            <a:spLocks noChangeArrowheads="1"/>
          </p:cNvSpPr>
          <p:nvPr/>
        </p:nvSpPr>
        <p:spPr bwMode="auto">
          <a:xfrm>
            <a:off x="0" y="1482725"/>
            <a:ext cx="9906000" cy="415498"/>
          </a:xfrm>
          <a:prstGeom prst="rect">
            <a:avLst/>
          </a:prstGeom>
          <a:noFill/>
          <a:ln w="9525">
            <a:noFill/>
            <a:miter lim="800000"/>
            <a:headEnd/>
            <a:tailEnd/>
          </a:ln>
        </p:spPr>
        <p:txBody>
          <a:bodyPr>
            <a:spAutoFit/>
          </a:bodyPr>
          <a:lstStyle/>
          <a:p>
            <a:endParaRPr lang="it-IT"/>
          </a:p>
        </p:txBody>
      </p:sp>
      <p:sp>
        <p:nvSpPr>
          <p:cNvPr id="77832" name="Rectangle 8"/>
          <p:cNvSpPr>
            <a:spLocks noChangeArrowheads="1"/>
          </p:cNvSpPr>
          <p:nvPr/>
        </p:nvSpPr>
        <p:spPr bwMode="auto">
          <a:xfrm>
            <a:off x="390044" y="1316411"/>
            <a:ext cx="9087459" cy="609398"/>
          </a:xfrm>
          <a:prstGeom prst="rect">
            <a:avLst/>
          </a:prstGeom>
          <a:solidFill>
            <a:schemeClr val="bg1"/>
          </a:solidFill>
          <a:ln w="9525">
            <a:noFill/>
            <a:miter lim="800000"/>
            <a:headEnd/>
            <a:tailEnd/>
          </a:ln>
          <a:effectLst>
            <a:glow rad="63500">
              <a:schemeClr val="accent4">
                <a:satMod val="175000"/>
                <a:alpha val="40000"/>
              </a:schemeClr>
            </a:glow>
            <a:outerShdw blurRad="50800" dist="38100" dir="2700000" algn="tl" rotWithShape="0">
              <a:prstClr val="black">
                <a:alpha val="40000"/>
              </a:prstClr>
            </a:outerShdw>
          </a:effectLst>
        </p:spPr>
        <p:txBody>
          <a:bodyPr>
            <a:spAutoFit/>
          </a:bodyPr>
          <a:lstStyle/>
          <a:p>
            <a:pPr algn="ctr">
              <a:defRPr/>
            </a:pPr>
            <a:r>
              <a:rPr lang="en-GB" sz="1600" b="0" dirty="0" err="1">
                <a:solidFill>
                  <a:srgbClr val="002060"/>
                </a:solidFill>
                <a:latin typeface="Arial" pitchFamily="34" charset="0"/>
                <a:cs typeface="Arial" pitchFamily="34" charset="0"/>
              </a:rPr>
              <a:t>Ideato</a:t>
            </a:r>
            <a:r>
              <a:rPr lang="en-GB" sz="1600" b="0" dirty="0">
                <a:solidFill>
                  <a:srgbClr val="002060"/>
                </a:solidFill>
                <a:latin typeface="Arial" pitchFamily="34" charset="0"/>
                <a:cs typeface="Arial" pitchFamily="34" charset="0"/>
              </a:rPr>
              <a:t> </a:t>
            </a:r>
            <a:r>
              <a:rPr lang="en-GB" sz="1600" b="0" dirty="0" err="1">
                <a:solidFill>
                  <a:srgbClr val="002060"/>
                </a:solidFill>
                <a:latin typeface="Arial" pitchFamily="34" charset="0"/>
                <a:cs typeface="Arial" pitchFamily="34" charset="0"/>
              </a:rPr>
              <a:t>alla</a:t>
            </a:r>
            <a:r>
              <a:rPr lang="en-GB" sz="1600" b="0" dirty="0">
                <a:solidFill>
                  <a:srgbClr val="002060"/>
                </a:solidFill>
                <a:latin typeface="Arial" pitchFamily="34" charset="0"/>
                <a:cs typeface="Arial" pitchFamily="34" charset="0"/>
              </a:rPr>
              <a:t> fine del 1700 e </a:t>
            </a:r>
            <a:r>
              <a:rPr lang="en-GB" sz="1600" b="0" dirty="0" err="1">
                <a:solidFill>
                  <a:srgbClr val="002060"/>
                </a:solidFill>
                <a:latin typeface="Arial" pitchFamily="34" charset="0"/>
                <a:cs typeface="Arial" pitchFamily="34" charset="0"/>
              </a:rPr>
              <a:t>studiato</a:t>
            </a:r>
            <a:r>
              <a:rPr lang="en-GB" sz="1600" b="0" dirty="0">
                <a:solidFill>
                  <a:srgbClr val="002060"/>
                </a:solidFill>
                <a:latin typeface="Arial" pitchFamily="34" charset="0"/>
                <a:cs typeface="Arial" pitchFamily="34" charset="0"/>
              </a:rPr>
              <a:t> </a:t>
            </a:r>
            <a:r>
              <a:rPr lang="en-GB" sz="1600" b="0" dirty="0" err="1">
                <a:solidFill>
                  <a:srgbClr val="002060"/>
                </a:solidFill>
                <a:latin typeface="Arial" pitchFamily="34" charset="0"/>
                <a:cs typeface="Arial" pitchFamily="34" charset="0"/>
              </a:rPr>
              <a:t>da</a:t>
            </a:r>
            <a:r>
              <a:rPr lang="en-GB" sz="1600" b="0" dirty="0">
                <a:solidFill>
                  <a:srgbClr val="002060"/>
                </a:solidFill>
                <a:latin typeface="Arial" pitchFamily="34" charset="0"/>
                <a:cs typeface="Arial" pitchFamily="34" charset="0"/>
              </a:rPr>
              <a:t> Michael Faraday, fu </a:t>
            </a:r>
            <a:r>
              <a:rPr lang="en-GB" sz="1600" b="0" dirty="0" err="1">
                <a:solidFill>
                  <a:srgbClr val="002060"/>
                </a:solidFill>
                <a:latin typeface="Arial" pitchFamily="34" charset="0"/>
                <a:cs typeface="Arial" pitchFamily="34" charset="0"/>
              </a:rPr>
              <a:t>sviluppato</a:t>
            </a:r>
            <a:r>
              <a:rPr lang="en-GB" sz="1600" b="0" dirty="0">
                <a:solidFill>
                  <a:srgbClr val="002060"/>
                </a:solidFill>
                <a:latin typeface="Arial" pitchFamily="34" charset="0"/>
                <a:cs typeface="Arial" pitchFamily="34" charset="0"/>
              </a:rPr>
              <a:t> </a:t>
            </a:r>
            <a:r>
              <a:rPr lang="en-GB" sz="1600" b="0" dirty="0" err="1">
                <a:solidFill>
                  <a:srgbClr val="002060"/>
                </a:solidFill>
                <a:latin typeface="Arial" pitchFamily="34" charset="0"/>
                <a:cs typeface="Arial" pitchFamily="34" charset="0"/>
              </a:rPr>
              <a:t>da</a:t>
            </a:r>
            <a:r>
              <a:rPr lang="en-GB" sz="1600" b="0" dirty="0">
                <a:solidFill>
                  <a:srgbClr val="002060"/>
                </a:solidFill>
                <a:latin typeface="Arial" pitchFamily="34" charset="0"/>
                <a:cs typeface="Arial" pitchFamily="34" charset="0"/>
              </a:rPr>
              <a:t> Ferdinand </a:t>
            </a:r>
            <a:r>
              <a:rPr lang="en-GB" sz="1600" b="0" dirty="0" err="1">
                <a:solidFill>
                  <a:srgbClr val="002060"/>
                </a:solidFill>
                <a:latin typeface="Arial" pitchFamily="34" charset="0"/>
                <a:cs typeface="Arial" pitchFamily="34" charset="0"/>
              </a:rPr>
              <a:t>Carrè</a:t>
            </a:r>
            <a:r>
              <a:rPr lang="en-GB" sz="1600" b="0" dirty="0">
                <a:solidFill>
                  <a:srgbClr val="002060"/>
                </a:solidFill>
                <a:latin typeface="Arial" pitchFamily="34" charset="0"/>
                <a:cs typeface="Arial" pitchFamily="34" charset="0"/>
              </a:rPr>
              <a:t> </a:t>
            </a:r>
            <a:r>
              <a:rPr lang="en-GB" sz="1600" b="0" dirty="0" err="1">
                <a:solidFill>
                  <a:srgbClr val="002060"/>
                </a:solidFill>
                <a:latin typeface="Arial" pitchFamily="34" charset="0"/>
                <a:cs typeface="Arial" pitchFamily="34" charset="0"/>
              </a:rPr>
              <a:t>che</a:t>
            </a:r>
            <a:r>
              <a:rPr lang="en-GB" sz="1600" b="0" dirty="0">
                <a:solidFill>
                  <a:srgbClr val="002060"/>
                </a:solidFill>
                <a:latin typeface="Arial" pitchFamily="34" charset="0"/>
                <a:cs typeface="Arial" pitchFamily="34" charset="0"/>
              </a:rPr>
              <a:t> </a:t>
            </a:r>
            <a:r>
              <a:rPr lang="en-GB" sz="1600" b="0" dirty="0" err="1">
                <a:solidFill>
                  <a:srgbClr val="002060"/>
                </a:solidFill>
                <a:latin typeface="Arial" pitchFamily="34" charset="0"/>
                <a:cs typeface="Arial" pitchFamily="34" charset="0"/>
              </a:rPr>
              <a:t>nel</a:t>
            </a:r>
            <a:r>
              <a:rPr lang="en-GB" sz="1600" b="0" dirty="0">
                <a:solidFill>
                  <a:srgbClr val="002060"/>
                </a:solidFill>
                <a:latin typeface="Arial" pitchFamily="34" charset="0"/>
                <a:cs typeface="Arial" pitchFamily="34" charset="0"/>
              </a:rPr>
              <a:t> 1859 </a:t>
            </a:r>
            <a:r>
              <a:rPr lang="en-GB" sz="1600" b="0" dirty="0" err="1">
                <a:solidFill>
                  <a:srgbClr val="002060"/>
                </a:solidFill>
                <a:latin typeface="Arial" pitchFamily="34" charset="0"/>
                <a:cs typeface="Arial" pitchFamily="34" charset="0"/>
              </a:rPr>
              <a:t>realizzò</a:t>
            </a:r>
            <a:r>
              <a:rPr lang="en-GB" sz="1600" b="0" dirty="0">
                <a:solidFill>
                  <a:srgbClr val="002060"/>
                </a:solidFill>
                <a:latin typeface="Arial" pitchFamily="34" charset="0"/>
                <a:cs typeface="Arial" pitchFamily="34" charset="0"/>
              </a:rPr>
              <a:t> </a:t>
            </a:r>
            <a:r>
              <a:rPr lang="en-GB" sz="1600" b="0" dirty="0" err="1">
                <a:solidFill>
                  <a:srgbClr val="002060"/>
                </a:solidFill>
                <a:latin typeface="Arial" pitchFamily="34" charset="0"/>
                <a:cs typeface="Arial" pitchFamily="34" charset="0"/>
              </a:rPr>
              <a:t>una</a:t>
            </a:r>
            <a:r>
              <a:rPr lang="en-GB" sz="1600" b="0" dirty="0">
                <a:solidFill>
                  <a:srgbClr val="002060"/>
                </a:solidFill>
                <a:latin typeface="Arial" pitchFamily="34" charset="0"/>
                <a:cs typeface="Arial" pitchFamily="34" charset="0"/>
              </a:rPr>
              <a:t> </a:t>
            </a:r>
            <a:r>
              <a:rPr lang="en-GB" sz="1600" b="0" dirty="0" err="1">
                <a:solidFill>
                  <a:srgbClr val="002060"/>
                </a:solidFill>
                <a:latin typeface="Arial" pitchFamily="34" charset="0"/>
                <a:cs typeface="Arial" pitchFamily="34" charset="0"/>
              </a:rPr>
              <a:t>macchina</a:t>
            </a:r>
            <a:r>
              <a:rPr lang="en-GB" sz="1600" b="0" dirty="0">
                <a:solidFill>
                  <a:srgbClr val="002060"/>
                </a:solidFill>
                <a:latin typeface="Arial" pitchFamily="34" charset="0"/>
                <a:cs typeface="Arial" pitchFamily="34" charset="0"/>
              </a:rPr>
              <a:t> ad </a:t>
            </a:r>
            <a:r>
              <a:rPr lang="en-GB" sz="1600" b="0" dirty="0" err="1">
                <a:solidFill>
                  <a:srgbClr val="002060"/>
                </a:solidFill>
                <a:latin typeface="Arial" pitchFamily="34" charset="0"/>
                <a:cs typeface="Arial" pitchFamily="34" charset="0"/>
              </a:rPr>
              <a:t>assorbimento</a:t>
            </a:r>
            <a:r>
              <a:rPr lang="en-GB" sz="1600" b="0" dirty="0">
                <a:solidFill>
                  <a:srgbClr val="002060"/>
                </a:solidFill>
                <a:latin typeface="Arial" pitchFamily="34" charset="0"/>
                <a:cs typeface="Arial" pitchFamily="34" charset="0"/>
              </a:rPr>
              <a:t> per la </a:t>
            </a:r>
            <a:r>
              <a:rPr lang="en-GB" sz="1600" b="0" dirty="0" err="1">
                <a:solidFill>
                  <a:srgbClr val="002060"/>
                </a:solidFill>
                <a:latin typeface="Arial" pitchFamily="34" charset="0"/>
                <a:cs typeface="Arial" pitchFamily="34" charset="0"/>
              </a:rPr>
              <a:t>fabbricazione</a:t>
            </a:r>
            <a:r>
              <a:rPr lang="en-GB" sz="1600" b="0" dirty="0">
                <a:solidFill>
                  <a:srgbClr val="002060"/>
                </a:solidFill>
                <a:latin typeface="Arial" pitchFamily="34" charset="0"/>
                <a:cs typeface="Arial" pitchFamily="34" charset="0"/>
              </a:rPr>
              <a:t> del </a:t>
            </a:r>
            <a:r>
              <a:rPr lang="en-GB" sz="1600" b="0" dirty="0" err="1">
                <a:solidFill>
                  <a:srgbClr val="002060"/>
                </a:solidFill>
                <a:latin typeface="Arial" pitchFamily="34" charset="0"/>
                <a:cs typeface="Arial" pitchFamily="34" charset="0"/>
              </a:rPr>
              <a:t>ghiaccio</a:t>
            </a:r>
            <a:r>
              <a:rPr lang="en-GB" sz="1600" b="0" dirty="0">
                <a:solidFill>
                  <a:srgbClr val="002060"/>
                </a:solidFill>
                <a:latin typeface="Arial" pitchFamily="34" charset="0"/>
                <a:cs typeface="Arial" pitchFamily="34" charset="0"/>
              </a:rPr>
              <a:t>.</a:t>
            </a:r>
            <a:endParaRPr lang="en-GB" sz="1600" b="0" dirty="0">
              <a:solidFill>
                <a:srgbClr val="002060"/>
              </a:solidFill>
            </a:endParaRPr>
          </a:p>
        </p:txBody>
      </p:sp>
    </p:spTree>
  </p:cSld>
  <p:clrMapOvr>
    <a:masterClrMapping/>
  </p:clrMapOvr>
  <p:transition>
    <p:pull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ChangeArrowheads="1"/>
          </p:cNvSpPr>
          <p:nvPr/>
        </p:nvSpPr>
        <p:spPr bwMode="auto">
          <a:xfrm>
            <a:off x="1640681" y="1790700"/>
            <a:ext cx="9906000" cy="415498"/>
          </a:xfrm>
          <a:prstGeom prst="rect">
            <a:avLst/>
          </a:prstGeom>
          <a:noFill/>
          <a:ln w="9525">
            <a:noFill/>
            <a:miter lim="800000"/>
            <a:headEnd/>
            <a:tailEnd/>
          </a:ln>
        </p:spPr>
        <p:txBody>
          <a:bodyPr>
            <a:spAutoFit/>
          </a:bodyPr>
          <a:lstStyle/>
          <a:p>
            <a:endParaRPr lang="it-IT"/>
          </a:p>
        </p:txBody>
      </p:sp>
      <p:sp>
        <p:nvSpPr>
          <p:cNvPr id="407555" name="Rectangle 3"/>
          <p:cNvSpPr>
            <a:spLocks noChangeArrowheads="1"/>
          </p:cNvSpPr>
          <p:nvPr/>
        </p:nvSpPr>
        <p:spPr bwMode="auto">
          <a:xfrm>
            <a:off x="1640681" y="1790700"/>
            <a:ext cx="9906000" cy="415498"/>
          </a:xfrm>
          <a:prstGeom prst="rect">
            <a:avLst/>
          </a:prstGeom>
          <a:noFill/>
          <a:ln w="9525">
            <a:noFill/>
            <a:miter lim="800000"/>
            <a:headEnd/>
            <a:tailEnd/>
          </a:ln>
        </p:spPr>
        <p:txBody>
          <a:bodyPr>
            <a:spAutoFit/>
          </a:bodyPr>
          <a:lstStyle/>
          <a:p>
            <a:endParaRPr lang="it-IT"/>
          </a:p>
        </p:txBody>
      </p:sp>
      <p:sp>
        <p:nvSpPr>
          <p:cNvPr id="407556" name="Text Box 4"/>
          <p:cNvSpPr txBox="1">
            <a:spLocks noChangeArrowheads="1"/>
          </p:cNvSpPr>
          <p:nvPr/>
        </p:nvSpPr>
        <p:spPr bwMode="auto">
          <a:xfrm>
            <a:off x="1597904" y="692696"/>
            <a:ext cx="6811480" cy="391197"/>
          </a:xfrm>
          <a:prstGeom prst="rect">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none">
            <a:spAutoFit/>
          </a:bodyPr>
          <a:lstStyle/>
          <a:p>
            <a:r>
              <a:rPr lang="it-IT" dirty="0">
                <a:solidFill>
                  <a:srgbClr val="002060"/>
                </a:solidFill>
              </a:rPr>
              <a:t>MISCELE USATE NELLE MACCHINE AD ASSORBIMENTO</a:t>
            </a:r>
          </a:p>
        </p:txBody>
      </p:sp>
      <p:sp>
        <p:nvSpPr>
          <p:cNvPr id="407557" name="Text Box 5"/>
          <p:cNvSpPr txBox="1">
            <a:spLocks noChangeArrowheads="1"/>
          </p:cNvSpPr>
          <p:nvPr/>
        </p:nvSpPr>
        <p:spPr bwMode="auto">
          <a:xfrm>
            <a:off x="1568450" y="4097104"/>
            <a:ext cx="6851650" cy="1708160"/>
          </a:xfrm>
          <a:prstGeom prst="rect">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a:spAutoFit/>
          </a:bodyPr>
          <a:lstStyle/>
          <a:p>
            <a:pPr algn="ctr"/>
            <a:r>
              <a:rPr lang="it-IT">
                <a:solidFill>
                  <a:srgbClr val="002060"/>
                </a:solidFill>
              </a:rPr>
              <a:t>(H</a:t>
            </a:r>
            <a:r>
              <a:rPr lang="it-IT" baseline="-25000">
                <a:solidFill>
                  <a:srgbClr val="002060"/>
                </a:solidFill>
              </a:rPr>
              <a:t>2</a:t>
            </a:r>
            <a:r>
              <a:rPr lang="it-IT">
                <a:solidFill>
                  <a:srgbClr val="002060"/>
                </a:solidFill>
              </a:rPr>
              <a:t>O + LiBr)</a:t>
            </a:r>
          </a:p>
          <a:p>
            <a:pPr algn="ctr"/>
            <a:r>
              <a:rPr lang="it-IT">
                <a:solidFill>
                  <a:srgbClr val="002060"/>
                </a:solidFill>
              </a:rPr>
              <a:t>ACQUA E BROMURO DI LITIO</a:t>
            </a:r>
          </a:p>
          <a:p>
            <a:pPr algn="ctr"/>
            <a:endParaRPr lang="it-IT">
              <a:solidFill>
                <a:srgbClr val="002060"/>
              </a:solidFill>
            </a:endParaRPr>
          </a:p>
          <a:p>
            <a:pPr algn="ctr"/>
            <a:r>
              <a:rPr lang="it-IT">
                <a:solidFill>
                  <a:srgbClr val="002060"/>
                </a:solidFill>
              </a:rPr>
              <a:t>(fluido refrigerante l’Acqua)</a:t>
            </a:r>
          </a:p>
          <a:p>
            <a:pPr algn="ctr"/>
            <a:r>
              <a:rPr lang="it-IT">
                <a:solidFill>
                  <a:srgbClr val="002060"/>
                </a:solidFill>
              </a:rPr>
              <a:t>Solo per temperature maggiori di 0 °C</a:t>
            </a:r>
          </a:p>
        </p:txBody>
      </p:sp>
      <p:sp>
        <p:nvSpPr>
          <p:cNvPr id="407558" name="Text Box 6"/>
          <p:cNvSpPr txBox="1">
            <a:spLocks noChangeArrowheads="1"/>
          </p:cNvSpPr>
          <p:nvPr/>
        </p:nvSpPr>
        <p:spPr bwMode="auto">
          <a:xfrm>
            <a:off x="1568450" y="1985728"/>
            <a:ext cx="6851650" cy="1384995"/>
          </a:xfrm>
          <a:prstGeom prst="rect">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a:spAutoFit/>
          </a:bodyPr>
          <a:lstStyle/>
          <a:p>
            <a:pPr algn="ctr"/>
            <a:r>
              <a:rPr lang="it-IT" dirty="0">
                <a:solidFill>
                  <a:srgbClr val="002060"/>
                </a:solidFill>
              </a:rPr>
              <a:t>(H</a:t>
            </a:r>
            <a:r>
              <a:rPr lang="it-IT" baseline="-25000" dirty="0">
                <a:solidFill>
                  <a:srgbClr val="002060"/>
                </a:solidFill>
              </a:rPr>
              <a:t>2</a:t>
            </a:r>
            <a:r>
              <a:rPr lang="it-IT" dirty="0">
                <a:solidFill>
                  <a:srgbClr val="002060"/>
                </a:solidFill>
              </a:rPr>
              <a:t>O + NH</a:t>
            </a:r>
            <a:r>
              <a:rPr lang="it-IT" baseline="-25000" dirty="0">
                <a:solidFill>
                  <a:srgbClr val="002060"/>
                </a:solidFill>
              </a:rPr>
              <a:t>3</a:t>
            </a:r>
            <a:r>
              <a:rPr lang="it-IT" dirty="0">
                <a:solidFill>
                  <a:srgbClr val="002060"/>
                </a:solidFill>
              </a:rPr>
              <a:t>)</a:t>
            </a:r>
          </a:p>
          <a:p>
            <a:pPr algn="ctr"/>
            <a:r>
              <a:rPr lang="it-IT" dirty="0">
                <a:solidFill>
                  <a:srgbClr val="002060"/>
                </a:solidFill>
              </a:rPr>
              <a:t>ACQUA E AMMONIACA</a:t>
            </a:r>
          </a:p>
          <a:p>
            <a:pPr algn="ctr"/>
            <a:endParaRPr lang="it-IT" dirty="0">
              <a:solidFill>
                <a:srgbClr val="002060"/>
              </a:solidFill>
            </a:endParaRPr>
          </a:p>
          <a:p>
            <a:pPr algn="ctr"/>
            <a:r>
              <a:rPr lang="it-IT" dirty="0">
                <a:solidFill>
                  <a:srgbClr val="002060"/>
                </a:solidFill>
              </a:rPr>
              <a:t>(Fluido refrigerante l’Ammoniaca)</a:t>
            </a:r>
          </a:p>
        </p:txBody>
      </p:sp>
    </p:spTree>
  </p:cSld>
  <p:clrMapOvr>
    <a:masterClrMapping/>
  </p:clrMapOvr>
  <p:transition>
    <p:pull dir="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4946" name="Picture 2" descr="http://www.zigersnead.com/blog/wp-content/uploads/2008/04/cogen-shematic.jpg">
            <a:hlinkClick r:id="rId2"/>
          </p:cNvPr>
          <p:cNvPicPr>
            <a:picLocks noChangeAspect="1" noChangeArrowheads="1"/>
          </p:cNvPicPr>
          <p:nvPr/>
        </p:nvPicPr>
        <p:blipFill>
          <a:blip r:embed="rId3" cstate="print"/>
          <a:srcRect/>
          <a:stretch>
            <a:fillRect/>
          </a:stretch>
        </p:blipFill>
        <p:spPr bwMode="auto">
          <a:xfrm>
            <a:off x="3876228" y="2564904"/>
            <a:ext cx="5959008" cy="3944864"/>
          </a:xfrm>
          <a:prstGeom prst="rect">
            <a:avLst/>
          </a:prstGeom>
          <a:noFill/>
          <a:effectLst>
            <a:outerShdw blurRad="50800" dist="38100" dir="2700000" algn="tl" rotWithShape="0">
              <a:prstClr val="black">
                <a:alpha val="40000"/>
              </a:prstClr>
            </a:outerShdw>
          </a:effectLst>
        </p:spPr>
      </p:pic>
      <p:pic>
        <p:nvPicPr>
          <p:cNvPr id="1234954" name="Picture 10" descr="http://cogeneration.tedom.com/images/big/obr_1036.jpg">
            <a:hlinkClick r:id="rId4"/>
          </p:cNvPr>
          <p:cNvPicPr>
            <a:picLocks noChangeAspect="1" noChangeArrowheads="1"/>
          </p:cNvPicPr>
          <p:nvPr/>
        </p:nvPicPr>
        <p:blipFill>
          <a:blip r:embed="rId5" cstate="print"/>
          <a:srcRect/>
          <a:stretch>
            <a:fillRect/>
          </a:stretch>
        </p:blipFill>
        <p:spPr bwMode="auto">
          <a:xfrm>
            <a:off x="25488" y="4283"/>
            <a:ext cx="5143536" cy="3384376"/>
          </a:xfrm>
          <a:prstGeom prst="rect">
            <a:avLst/>
          </a:prstGeom>
          <a:noFill/>
          <a:effectLst>
            <a:outerShdw blurRad="50800" dist="38100" dir="2700000" algn="tl" rotWithShape="0">
              <a:prstClr val="black">
                <a:alpha val="40000"/>
              </a:prstClr>
            </a:outerShdw>
          </a:effectLst>
        </p:spPr>
      </p:pic>
      <p:sp>
        <p:nvSpPr>
          <p:cNvPr id="9" name="Rettangolo 8"/>
          <p:cNvSpPr/>
          <p:nvPr/>
        </p:nvSpPr>
        <p:spPr bwMode="auto">
          <a:xfrm>
            <a:off x="95216" y="87613"/>
            <a:ext cx="785818" cy="2857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
        <p:nvSpPr>
          <p:cNvPr id="10" name="Rettangolo 9"/>
          <p:cNvSpPr/>
          <p:nvPr/>
        </p:nvSpPr>
        <p:spPr bwMode="auto">
          <a:xfrm>
            <a:off x="3643409" y="860823"/>
            <a:ext cx="633418" cy="133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5000"/>
              </a:lnSpc>
              <a:spcBef>
                <a:spcPct val="0"/>
              </a:spcBef>
              <a:spcAft>
                <a:spcPct val="0"/>
              </a:spcAft>
              <a:buClrTx/>
              <a:buSzTx/>
              <a:buFontTx/>
              <a:buNone/>
              <a:tabLst/>
            </a:pPr>
            <a:endParaRPr kumimoji="0" lang="it-IT" sz="2000" b="0" i="0" u="none" strike="noStrike" cap="none" normalizeH="0" baseline="0" smtClean="0">
              <a:ln>
                <a:noFill/>
              </a:ln>
              <a:solidFill>
                <a:srgbClr val="003E74"/>
              </a:solidFill>
              <a:effectLst/>
              <a:latin typeface="Lucida Sans" pitchFamily="34" charset="0"/>
              <a:cs typeface="Arial" charset="0"/>
            </a:endParaRPr>
          </a:p>
        </p:txBody>
      </p:sp>
      <p:sp>
        <p:nvSpPr>
          <p:cNvPr id="11" name="Rectangle 7"/>
          <p:cNvSpPr>
            <a:spLocks noChangeArrowheads="1"/>
          </p:cNvSpPr>
          <p:nvPr/>
        </p:nvSpPr>
        <p:spPr bwMode="auto">
          <a:xfrm>
            <a:off x="6238884" y="169591"/>
            <a:ext cx="2714644" cy="119109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defRPr/>
            </a:pPr>
            <a:r>
              <a:rPr lang="it-IT" sz="1400" b="1" dirty="0" smtClean="0">
                <a:solidFill>
                  <a:schemeClr val="tx1">
                    <a:lumMod val="50000"/>
                  </a:schemeClr>
                </a:solidFill>
              </a:rPr>
              <a:t>COGENERAZIONE</a:t>
            </a:r>
          </a:p>
          <a:p>
            <a:pPr algn="ctr">
              <a:defRPr/>
            </a:pPr>
            <a:r>
              <a:rPr lang="it-IT" sz="1400" dirty="0" smtClean="0">
                <a:solidFill>
                  <a:schemeClr val="tx1">
                    <a:lumMod val="50000"/>
                  </a:schemeClr>
                </a:solidFill>
              </a:rPr>
              <a:t>Produzione combinata di energia elettrica (o meccanica) e di calore</a:t>
            </a:r>
          </a:p>
          <a:p>
            <a:pPr algn="ctr">
              <a:defRPr/>
            </a:pPr>
            <a:r>
              <a:rPr lang="it-IT" sz="1200" i="1" dirty="0" err="1" smtClean="0">
                <a:solidFill>
                  <a:schemeClr val="tx1">
                    <a:lumMod val="50000"/>
                  </a:schemeClr>
                </a:solidFill>
              </a:rPr>
              <a:t>Combined</a:t>
            </a:r>
            <a:r>
              <a:rPr lang="it-IT" sz="1200" i="1" dirty="0" smtClean="0">
                <a:solidFill>
                  <a:schemeClr val="tx1">
                    <a:lumMod val="50000"/>
                  </a:schemeClr>
                </a:solidFill>
              </a:rPr>
              <a:t> </a:t>
            </a:r>
            <a:r>
              <a:rPr lang="it-IT" sz="1200" i="1" dirty="0" err="1" smtClean="0">
                <a:solidFill>
                  <a:schemeClr val="tx1">
                    <a:lumMod val="50000"/>
                  </a:schemeClr>
                </a:solidFill>
              </a:rPr>
              <a:t>Heat</a:t>
            </a:r>
            <a:r>
              <a:rPr lang="it-IT" sz="1200" i="1" dirty="0" smtClean="0">
                <a:solidFill>
                  <a:schemeClr val="tx1">
                    <a:lumMod val="50000"/>
                  </a:schemeClr>
                </a:solidFill>
              </a:rPr>
              <a:t> and </a:t>
            </a:r>
            <a:r>
              <a:rPr lang="it-IT" sz="1200" i="1" dirty="0" err="1" smtClean="0">
                <a:solidFill>
                  <a:schemeClr val="tx1">
                    <a:lumMod val="50000"/>
                  </a:schemeClr>
                </a:solidFill>
              </a:rPr>
              <a:t>Power</a:t>
            </a:r>
            <a:r>
              <a:rPr lang="it-IT" sz="1200" b="1" i="1" dirty="0" smtClean="0">
                <a:solidFill>
                  <a:schemeClr val="tx1">
                    <a:lumMod val="50000"/>
                  </a:schemeClr>
                </a:solidFill>
              </a:rPr>
              <a:t> </a:t>
            </a:r>
            <a:r>
              <a:rPr lang="it-IT" sz="1200" i="1" dirty="0" smtClean="0">
                <a:solidFill>
                  <a:schemeClr val="tx1">
                    <a:lumMod val="50000"/>
                  </a:schemeClr>
                </a:solidFill>
              </a:rPr>
              <a:t>(CHP)</a:t>
            </a:r>
            <a:endParaRPr lang="it-IT" sz="1000" i="1" dirty="0" smtClean="0">
              <a:solidFill>
                <a:schemeClr val="tx1">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a:stretch>
            <a:fillRect/>
          </a:stretch>
        </p:blipFill>
        <p:spPr bwMode="auto">
          <a:xfrm>
            <a:off x="0" y="-7938"/>
            <a:ext cx="9906000" cy="6873876"/>
          </a:xfrm>
          <a:prstGeom prst="rect">
            <a:avLst/>
          </a:prstGeom>
          <a:noFill/>
          <a:ln w="9525">
            <a:noFill/>
            <a:miter lim="800000"/>
            <a:headEnd/>
            <a:tailEnd/>
          </a:ln>
        </p:spPr>
      </p:pic>
      <p:sp>
        <p:nvSpPr>
          <p:cNvPr id="3" name="Ovale 2"/>
          <p:cNvSpPr/>
          <p:nvPr/>
        </p:nvSpPr>
        <p:spPr bwMode="auto">
          <a:xfrm>
            <a:off x="194471" y="5581035"/>
            <a:ext cx="1989000" cy="584269"/>
          </a:xfrm>
          <a:prstGeom prst="ellipse">
            <a:avLst/>
          </a:prstGeom>
          <a:noFill/>
          <a:ln w="38100" cap="flat" cmpd="sng" algn="ctr">
            <a:solidFill>
              <a:srgbClr val="FF0000"/>
            </a:solidFill>
            <a:prstDash val="solid"/>
            <a:round/>
            <a:headEnd type="none" w="med" len="med"/>
            <a:tailEnd type="none" w="med" len="med"/>
          </a:ln>
          <a:effectLst/>
        </p:spPr>
        <p:txBody>
          <a:bodyPr>
            <a:spAutoFit/>
          </a:bodyPr>
          <a:lstStyle/>
          <a:p>
            <a:pPr marL="571500" indent="-571500">
              <a:defRPr/>
            </a:pPr>
            <a:endParaRPr lang="it-IT">
              <a:effectLst>
                <a:outerShdw blurRad="38100" dist="38100" dir="2700000" algn="tl">
                  <a:srgbClr val="000000">
                    <a:alpha val="43137"/>
                  </a:srgbClr>
                </a:outerShdw>
              </a:effectLst>
            </a:endParaRPr>
          </a:p>
        </p:txBody>
      </p:sp>
      <p:sp>
        <p:nvSpPr>
          <p:cNvPr id="4" name="Ovale 3"/>
          <p:cNvSpPr/>
          <p:nvPr/>
        </p:nvSpPr>
        <p:spPr bwMode="auto">
          <a:xfrm>
            <a:off x="1" y="836712"/>
            <a:ext cx="2087827" cy="584269"/>
          </a:xfrm>
          <a:prstGeom prst="ellipse">
            <a:avLst/>
          </a:prstGeom>
          <a:noFill/>
          <a:ln w="38100" cap="flat" cmpd="sng" algn="ctr">
            <a:solidFill>
              <a:srgbClr val="FF0000"/>
            </a:solidFill>
            <a:prstDash val="solid"/>
            <a:round/>
            <a:headEnd type="none" w="med" len="med"/>
            <a:tailEnd type="none" w="med" len="med"/>
          </a:ln>
          <a:effectLst/>
        </p:spPr>
        <p:txBody>
          <a:bodyPr wrap="square">
            <a:spAutoFit/>
          </a:bodyPr>
          <a:lstStyle/>
          <a:p>
            <a:pPr marL="571500" indent="-571500">
              <a:defRPr/>
            </a:pPr>
            <a:endParaRPr lang="it-IT">
              <a:effectLst>
                <a:outerShdw blurRad="38100" dist="38100" dir="2700000" algn="tl">
                  <a:srgbClr val="000000">
                    <a:alpha val="43137"/>
                  </a:srgbClr>
                </a:outerShdw>
              </a:effectLst>
            </a:endParaRPr>
          </a:p>
        </p:txBody>
      </p:sp>
      <p:sp>
        <p:nvSpPr>
          <p:cNvPr id="6" name="Rettangolo 5"/>
          <p:cNvSpPr/>
          <p:nvPr/>
        </p:nvSpPr>
        <p:spPr>
          <a:xfrm>
            <a:off x="3080792" y="44624"/>
            <a:ext cx="6006773" cy="41549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r>
              <a:rPr lang="it-IT" dirty="0"/>
              <a:t>FATTORI </a:t>
            </a:r>
            <a:r>
              <a:rPr lang="it-IT" dirty="0" err="1"/>
              <a:t>DI</a:t>
            </a:r>
            <a:r>
              <a:rPr lang="it-IT" dirty="0"/>
              <a:t> CONVERSIONE </a:t>
            </a:r>
            <a:r>
              <a:rPr lang="it-IT" dirty="0" smtClean="0"/>
              <a:t>e </a:t>
            </a:r>
            <a:r>
              <a:rPr lang="it-IT" dirty="0"/>
              <a:t>UNITA’ </a:t>
            </a:r>
            <a:r>
              <a:rPr lang="it-IT" dirty="0" err="1"/>
              <a:t>DI</a:t>
            </a:r>
            <a:r>
              <a:rPr lang="it-IT" dirty="0"/>
              <a:t> MISURA</a:t>
            </a:r>
            <a:endParaRPr lang="it-IT"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reginnovations.org/wp-content/uploads/2013/03/nergy-and-exergy-efficiency-of-a-building-internal-combustion-engine-trigeneration-system-under-two-different-operational-strategies.jpg">
            <a:hlinkClick r:id="rId2"/>
          </p:cNvPr>
          <p:cNvPicPr>
            <a:picLocks noChangeAspect="1" noChangeArrowheads="1"/>
          </p:cNvPicPr>
          <p:nvPr/>
        </p:nvPicPr>
        <p:blipFill>
          <a:blip r:embed="rId3" cstate="print"/>
          <a:srcRect/>
          <a:stretch>
            <a:fillRect/>
          </a:stretch>
        </p:blipFill>
        <p:spPr bwMode="auto">
          <a:xfrm>
            <a:off x="3130473" y="71414"/>
            <a:ext cx="6516000" cy="3811152"/>
          </a:xfrm>
          <a:prstGeom prst="rect">
            <a:avLst/>
          </a:prstGeom>
          <a:noFill/>
          <a:effectLst>
            <a:outerShdw blurRad="50800" dist="38100" dir="2700000" algn="tl" rotWithShape="0">
              <a:prstClr val="black">
                <a:alpha val="40000"/>
              </a:prstClr>
            </a:outerShdw>
          </a:effectLst>
        </p:spPr>
      </p:pic>
      <p:pic>
        <p:nvPicPr>
          <p:cNvPr id="1238018" name="Picture 2" descr="http://www.g-tet.com/uploadedfiles/image/co-trigen3.jpg">
            <a:hlinkClick r:id="rId4"/>
          </p:cNvPr>
          <p:cNvPicPr>
            <a:picLocks noChangeAspect="1" noChangeArrowheads="1"/>
          </p:cNvPicPr>
          <p:nvPr/>
        </p:nvPicPr>
        <p:blipFill>
          <a:blip r:embed="rId5" cstate="print"/>
          <a:srcRect/>
          <a:stretch>
            <a:fillRect/>
          </a:stretch>
        </p:blipFill>
        <p:spPr bwMode="auto">
          <a:xfrm>
            <a:off x="5165600" y="4003566"/>
            <a:ext cx="4500594" cy="2663938"/>
          </a:xfrm>
          <a:prstGeom prst="rect">
            <a:avLst/>
          </a:prstGeom>
          <a:noFill/>
          <a:effectLst>
            <a:outerShdw blurRad="50800" dist="38100" dir="2700000" algn="tl" rotWithShape="0">
              <a:prstClr val="black">
                <a:alpha val="40000"/>
              </a:prstClr>
            </a:outerShdw>
          </a:effectLst>
        </p:spPr>
      </p:pic>
      <p:pic>
        <p:nvPicPr>
          <p:cNvPr id="1238020" name="Picture 4" descr="http://www.cityofsydney.nsw.gov.au/__data/assets/image/0013/124321/Trigeneration.jpg">
            <a:hlinkClick r:id="rId6"/>
          </p:cNvPr>
          <p:cNvPicPr>
            <a:picLocks noChangeAspect="1" noChangeArrowheads="1"/>
          </p:cNvPicPr>
          <p:nvPr/>
        </p:nvPicPr>
        <p:blipFill>
          <a:blip r:embed="rId7" cstate="print"/>
          <a:srcRect/>
          <a:stretch>
            <a:fillRect/>
          </a:stretch>
        </p:blipFill>
        <p:spPr bwMode="auto">
          <a:xfrm>
            <a:off x="225900" y="4000504"/>
            <a:ext cx="4724400" cy="2667000"/>
          </a:xfrm>
          <a:prstGeom prst="rect">
            <a:avLst/>
          </a:prstGeom>
          <a:noFill/>
          <a:effectLst>
            <a:outerShdw blurRad="50800" dist="38100" dir="2700000" algn="tl" rotWithShape="0">
              <a:prstClr val="black">
                <a:alpha val="40000"/>
              </a:prstClr>
            </a:outerShdw>
          </a:effectLst>
        </p:spPr>
      </p:pic>
      <p:sp>
        <p:nvSpPr>
          <p:cNvPr id="7" name="Rectangle 7"/>
          <p:cNvSpPr>
            <a:spLocks noChangeArrowheads="1"/>
          </p:cNvSpPr>
          <p:nvPr/>
        </p:nvSpPr>
        <p:spPr bwMode="auto">
          <a:xfrm>
            <a:off x="166654" y="1098285"/>
            <a:ext cx="2714644" cy="54476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defRPr/>
            </a:pPr>
            <a:r>
              <a:rPr lang="it-IT" sz="1400" dirty="0" err="1" smtClean="0">
                <a:solidFill>
                  <a:schemeClr val="tx1">
                    <a:lumMod val="50000"/>
                  </a:schemeClr>
                </a:solidFill>
              </a:rPr>
              <a:t>Combined</a:t>
            </a:r>
            <a:r>
              <a:rPr lang="it-IT" sz="1400" dirty="0" smtClean="0">
                <a:solidFill>
                  <a:schemeClr val="tx1">
                    <a:lumMod val="50000"/>
                  </a:schemeClr>
                </a:solidFill>
              </a:rPr>
              <a:t> </a:t>
            </a:r>
            <a:r>
              <a:rPr lang="it-IT" sz="1400" dirty="0" err="1" smtClean="0">
                <a:solidFill>
                  <a:schemeClr val="tx1">
                    <a:lumMod val="50000"/>
                  </a:schemeClr>
                </a:solidFill>
              </a:rPr>
              <a:t>Heating</a:t>
            </a:r>
            <a:r>
              <a:rPr lang="it-IT" sz="1400" dirty="0" smtClean="0">
                <a:solidFill>
                  <a:schemeClr val="tx1">
                    <a:lumMod val="50000"/>
                  </a:schemeClr>
                </a:solidFill>
              </a:rPr>
              <a:t>/</a:t>
            </a:r>
            <a:r>
              <a:rPr lang="it-IT" sz="1400" dirty="0" err="1" smtClean="0">
                <a:solidFill>
                  <a:schemeClr val="tx1">
                    <a:lumMod val="50000"/>
                  </a:schemeClr>
                </a:solidFill>
              </a:rPr>
              <a:t>Cooling</a:t>
            </a:r>
            <a:r>
              <a:rPr lang="it-IT" sz="1400" dirty="0" smtClean="0">
                <a:solidFill>
                  <a:schemeClr val="tx1">
                    <a:lumMod val="50000"/>
                  </a:schemeClr>
                </a:solidFill>
              </a:rPr>
              <a:t> and </a:t>
            </a:r>
            <a:r>
              <a:rPr lang="it-IT" sz="1400" dirty="0" err="1" smtClean="0">
                <a:solidFill>
                  <a:schemeClr val="tx1">
                    <a:lumMod val="50000"/>
                  </a:schemeClr>
                </a:solidFill>
              </a:rPr>
              <a:t>Power</a:t>
            </a:r>
            <a:endParaRPr lang="it-IT" sz="1050" dirty="0" smtClean="0">
              <a:solidFill>
                <a:schemeClr val="tx1">
                  <a:lumMod val="50000"/>
                </a:schemeClr>
              </a:solidFill>
            </a:endParaRPr>
          </a:p>
        </p:txBody>
      </p:sp>
      <p:sp>
        <p:nvSpPr>
          <p:cNvPr id="8" name="Rectangle 7"/>
          <p:cNvSpPr>
            <a:spLocks noChangeArrowheads="1"/>
          </p:cNvSpPr>
          <p:nvPr/>
        </p:nvSpPr>
        <p:spPr bwMode="auto">
          <a:xfrm>
            <a:off x="166654" y="2241293"/>
            <a:ext cx="2714644" cy="54476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defRPr/>
            </a:pPr>
            <a:r>
              <a:rPr lang="it-IT" sz="1400" dirty="0" err="1" smtClean="0">
                <a:solidFill>
                  <a:schemeClr val="tx1">
                    <a:lumMod val="50000"/>
                  </a:schemeClr>
                </a:solidFill>
              </a:rPr>
              <a:t>Cooling</a:t>
            </a:r>
            <a:r>
              <a:rPr lang="it-IT" sz="1400" dirty="0" smtClean="0">
                <a:solidFill>
                  <a:schemeClr val="tx1">
                    <a:lumMod val="50000"/>
                  </a:schemeClr>
                </a:solidFill>
              </a:rPr>
              <a:t>, </a:t>
            </a:r>
            <a:r>
              <a:rPr lang="it-IT" sz="1400" dirty="0" err="1" smtClean="0">
                <a:solidFill>
                  <a:schemeClr val="tx1">
                    <a:lumMod val="50000"/>
                  </a:schemeClr>
                </a:solidFill>
              </a:rPr>
              <a:t>Heating</a:t>
            </a:r>
            <a:r>
              <a:rPr lang="it-IT" sz="1400" dirty="0" smtClean="0">
                <a:solidFill>
                  <a:schemeClr val="tx1">
                    <a:lumMod val="50000"/>
                  </a:schemeClr>
                </a:solidFill>
              </a:rPr>
              <a:t> and </a:t>
            </a:r>
            <a:r>
              <a:rPr lang="it-IT" sz="1400" dirty="0" err="1" smtClean="0">
                <a:solidFill>
                  <a:schemeClr val="tx1">
                    <a:lumMod val="50000"/>
                  </a:schemeClr>
                </a:solidFill>
              </a:rPr>
              <a:t>Power</a:t>
            </a:r>
            <a:endParaRPr lang="it-IT" sz="1400" dirty="0" smtClean="0">
              <a:solidFill>
                <a:schemeClr val="tx1">
                  <a:lumMod val="50000"/>
                </a:schemeClr>
              </a:solidFill>
            </a:endParaRPr>
          </a:p>
          <a:p>
            <a:pPr algn="ctr">
              <a:defRPr/>
            </a:pPr>
            <a:r>
              <a:rPr lang="it-IT" sz="1400" dirty="0" smtClean="0">
                <a:solidFill>
                  <a:schemeClr val="tx1">
                    <a:lumMod val="50000"/>
                  </a:schemeClr>
                </a:solidFill>
              </a:rPr>
              <a:t>(CHP ?)</a:t>
            </a:r>
            <a:endParaRPr lang="it-IT" sz="1050" dirty="0" smtClean="0">
              <a:solidFill>
                <a:schemeClr val="tx1">
                  <a:lumMod val="50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136577" y="188640"/>
            <a:ext cx="7632847" cy="395302"/>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wrap="square"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Differimento</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delle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lavorazione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e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dei</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carichi</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elettrici</a:t>
            </a:r>
            <a:endParaRPr lang="en-GB" dirty="0">
              <a:solidFill>
                <a:schemeClr val="accent4">
                  <a:lumMod val="50000"/>
                </a:schemeClr>
              </a:solidFill>
              <a:effectLst>
                <a:outerShdw blurRad="38100" dist="38100" dir="2700000" algn="tl">
                  <a:srgbClr val="000000">
                    <a:alpha val="43137"/>
                  </a:srgbClr>
                </a:outerShdw>
              </a:effectLst>
              <a:latin typeface="Arial" charset="0"/>
              <a:cs typeface="Arial Unicode MS" pitchFamily="32" charset="0"/>
            </a:endParaRPr>
          </a:p>
        </p:txBody>
      </p:sp>
      <p:pic>
        <p:nvPicPr>
          <p:cNvPr id="1052674" name="Picture 2"/>
          <p:cNvPicPr>
            <a:picLocks noChangeAspect="1" noChangeArrowheads="1"/>
          </p:cNvPicPr>
          <p:nvPr/>
        </p:nvPicPr>
        <p:blipFill>
          <a:blip r:embed="rId3" cstate="print"/>
          <a:srcRect/>
          <a:stretch>
            <a:fillRect/>
          </a:stretch>
        </p:blipFill>
        <p:spPr bwMode="auto">
          <a:xfrm>
            <a:off x="162720" y="764704"/>
            <a:ext cx="4358232" cy="3048339"/>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052675" name="Picture 3"/>
          <p:cNvPicPr>
            <a:picLocks noChangeAspect="1" noChangeArrowheads="1"/>
          </p:cNvPicPr>
          <p:nvPr/>
        </p:nvPicPr>
        <p:blipFill>
          <a:blip r:embed="rId4" cstate="print"/>
          <a:srcRect/>
          <a:stretch>
            <a:fillRect/>
          </a:stretch>
        </p:blipFill>
        <p:spPr bwMode="auto">
          <a:xfrm>
            <a:off x="4762391" y="836712"/>
            <a:ext cx="4727113" cy="2976331"/>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052676" name="Picture 4"/>
          <p:cNvPicPr>
            <a:picLocks noChangeAspect="1" noChangeArrowheads="1"/>
          </p:cNvPicPr>
          <p:nvPr/>
        </p:nvPicPr>
        <p:blipFill>
          <a:blip r:embed="rId5" cstate="print"/>
          <a:srcRect/>
          <a:stretch>
            <a:fillRect/>
          </a:stretch>
        </p:blipFill>
        <p:spPr bwMode="auto">
          <a:xfrm>
            <a:off x="5169024" y="3933056"/>
            <a:ext cx="3960440" cy="2738658"/>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052677" name="Picture 5"/>
          <p:cNvPicPr>
            <a:picLocks noChangeAspect="1" noChangeArrowheads="1"/>
          </p:cNvPicPr>
          <p:nvPr/>
        </p:nvPicPr>
        <p:blipFill>
          <a:blip r:embed="rId6" cstate="print"/>
          <a:srcRect/>
          <a:stretch>
            <a:fillRect/>
          </a:stretch>
        </p:blipFill>
        <p:spPr bwMode="auto">
          <a:xfrm>
            <a:off x="440829" y="4119342"/>
            <a:ext cx="4080123" cy="22957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698" name="Picture 2"/>
          <p:cNvPicPr>
            <a:picLocks noChangeAspect="1" noChangeArrowheads="1"/>
          </p:cNvPicPr>
          <p:nvPr/>
        </p:nvPicPr>
        <p:blipFill>
          <a:blip r:embed="rId3" cstate="print"/>
          <a:srcRect/>
          <a:stretch>
            <a:fillRect/>
          </a:stretch>
        </p:blipFill>
        <p:spPr bwMode="auto">
          <a:xfrm>
            <a:off x="1228725" y="1031329"/>
            <a:ext cx="7448550" cy="51339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5" name="Text Box 2"/>
          <p:cNvSpPr txBox="1">
            <a:spLocks noChangeArrowheads="1"/>
          </p:cNvSpPr>
          <p:nvPr/>
        </p:nvSpPr>
        <p:spPr bwMode="auto">
          <a:xfrm>
            <a:off x="1136577" y="188640"/>
            <a:ext cx="7632847" cy="395302"/>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wrap="square"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Differimento</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delle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lavorazione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e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dei</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carichi</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elettrici</a:t>
            </a:r>
            <a:endParaRPr lang="en-GB" dirty="0">
              <a:solidFill>
                <a:schemeClr val="accent4">
                  <a:lumMod val="50000"/>
                </a:schemeClr>
              </a:solidFill>
              <a:effectLst>
                <a:outerShdw blurRad="38100" dist="38100" dir="2700000" algn="tl">
                  <a:srgbClr val="000000">
                    <a:alpha val="43137"/>
                  </a:srgbClr>
                </a:outerShdw>
              </a:effectLst>
              <a:latin typeface="Arial" charset="0"/>
              <a:cs typeface="Arial Unicode MS" pitchFamily="32"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41096" y="131001"/>
            <a:ext cx="9220416" cy="417679"/>
          </a:xfrm>
          <a:prstGeom prst="rect">
            <a:avLst/>
          </a:prstGeom>
          <a:solidFill>
            <a:srgbClr val="FFFF99"/>
          </a:solidFill>
          <a:ln w="9525">
            <a:noFill/>
            <a:round/>
            <a:headEnd/>
            <a:tailEnd/>
          </a:ln>
          <a:effectLst>
            <a:outerShdw blurRad="50800" dist="38100" dir="2700000" algn="tl" rotWithShape="0">
              <a:prstClr val="black">
                <a:alpha val="40000"/>
              </a:prstClr>
            </a:outerShdw>
          </a:effectLst>
        </p:spPr>
        <p:txBody>
          <a:bodyPr wrap="square" lIns="90000" tIns="46800" rIns="90000" bIns="46800">
            <a:spAutoFit/>
          </a:bodyPr>
          <a:lstStyle/>
          <a:p>
            <a:pPr algn="ctr">
              <a:spcBef>
                <a:spcPts val="1125"/>
              </a:spcBef>
              <a:buClr>
                <a:srgbClr val="CCCC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Regolazione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delle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portare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tramite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variazione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del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numero</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di</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giri</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delle</a:t>
            </a:r>
            <a:r>
              <a:rPr lang="en-GB" dirty="0" smtClean="0">
                <a:solidFill>
                  <a:srgbClr val="C00000"/>
                </a:solidFill>
                <a:effectLst>
                  <a:outerShdw blurRad="38100" dist="38100" dir="2700000" algn="tl">
                    <a:srgbClr val="000000">
                      <a:alpha val="43137"/>
                    </a:srgbClr>
                  </a:outerShdw>
                </a:effectLst>
                <a:latin typeface="Arial" charset="0"/>
                <a:cs typeface="Arial Unicode MS" pitchFamily="32" charset="0"/>
              </a:rPr>
              <a:t> </a:t>
            </a:r>
            <a:r>
              <a:rPr lang="en-GB" dirty="0" err="1" smtClean="0">
                <a:solidFill>
                  <a:srgbClr val="C00000"/>
                </a:solidFill>
                <a:effectLst>
                  <a:outerShdw blurRad="38100" dist="38100" dir="2700000" algn="tl">
                    <a:srgbClr val="000000">
                      <a:alpha val="43137"/>
                    </a:srgbClr>
                  </a:outerShdw>
                </a:effectLst>
                <a:latin typeface="Arial" charset="0"/>
                <a:cs typeface="Arial Unicode MS" pitchFamily="32" charset="0"/>
              </a:rPr>
              <a:t>pompe</a:t>
            </a:r>
            <a:endParaRPr lang="en-GB" dirty="0">
              <a:solidFill>
                <a:schemeClr val="accent4">
                  <a:lumMod val="50000"/>
                </a:schemeClr>
              </a:solidFill>
              <a:effectLst>
                <a:outerShdw blurRad="38100" dist="38100" dir="2700000" algn="tl">
                  <a:srgbClr val="000000">
                    <a:alpha val="43137"/>
                  </a:srgbClr>
                </a:outerShdw>
              </a:effectLst>
              <a:latin typeface="Arial" charset="0"/>
              <a:cs typeface="Arial Unicode MS" pitchFamily="32" charset="0"/>
            </a:endParaRPr>
          </a:p>
        </p:txBody>
      </p:sp>
      <p:pic>
        <p:nvPicPr>
          <p:cNvPr id="1054723" name="Picture 3"/>
          <p:cNvPicPr>
            <a:picLocks noChangeAspect="1" noChangeArrowheads="1"/>
          </p:cNvPicPr>
          <p:nvPr/>
        </p:nvPicPr>
        <p:blipFill>
          <a:blip r:embed="rId3" cstate="print"/>
          <a:srcRect/>
          <a:stretch>
            <a:fillRect/>
          </a:stretch>
        </p:blipFill>
        <p:spPr bwMode="auto">
          <a:xfrm>
            <a:off x="309656" y="764704"/>
            <a:ext cx="4495634" cy="2808312"/>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054724" name="Picture 4"/>
          <p:cNvPicPr>
            <a:picLocks noChangeAspect="1" noChangeArrowheads="1"/>
          </p:cNvPicPr>
          <p:nvPr/>
        </p:nvPicPr>
        <p:blipFill>
          <a:blip r:embed="rId4" cstate="print"/>
          <a:srcRect/>
          <a:stretch>
            <a:fillRect/>
          </a:stretch>
        </p:blipFill>
        <p:spPr bwMode="auto">
          <a:xfrm>
            <a:off x="5203930" y="737408"/>
            <a:ext cx="4326143" cy="2836993"/>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054725" name="Picture 5"/>
          <p:cNvPicPr>
            <a:picLocks noChangeAspect="1" noChangeArrowheads="1"/>
          </p:cNvPicPr>
          <p:nvPr/>
        </p:nvPicPr>
        <p:blipFill>
          <a:blip r:embed="rId5" cstate="print"/>
          <a:srcRect/>
          <a:stretch>
            <a:fillRect/>
          </a:stretch>
        </p:blipFill>
        <p:spPr bwMode="auto">
          <a:xfrm>
            <a:off x="2360712" y="3713352"/>
            <a:ext cx="5203798" cy="2996952"/>
          </a:xfrm>
          <a:prstGeom prst="rect">
            <a:avLst/>
          </a:prstGeom>
          <a:noFill/>
          <a:ln w="9525">
            <a:noFill/>
            <a:miter lim="800000"/>
            <a:headEnd/>
            <a:tailEnd/>
          </a:ln>
          <a:effectLst>
            <a:outerShdw blurRad="50800" dist="38100" dir="5400000" algn="t"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6946" y="115889"/>
            <a:ext cx="9672108" cy="6657207"/>
          </a:xfrm>
          <a:prstGeom prst="rect">
            <a:avLst/>
          </a:prstGeom>
          <a:solidFill>
            <a:schemeClr val="bg1"/>
          </a:solidFill>
        </p:spPr>
        <p:txBody>
          <a:bodyPr>
            <a:spAutoFit/>
          </a:bodyPr>
          <a:lstStyle/>
          <a:p>
            <a:pPr algn="ctr">
              <a:defRPr/>
            </a:pPr>
            <a:r>
              <a:rPr lang="it-IT" sz="1600" b="0" dirty="0"/>
              <a:t>DIRETTIVA  2010/31/UE  DEL PARLAMENTO EUROPEO E DEL CONSIGLIO </a:t>
            </a:r>
          </a:p>
          <a:p>
            <a:pPr algn="ctr">
              <a:defRPr/>
            </a:pPr>
            <a:r>
              <a:rPr lang="it-IT" sz="1400" b="0" dirty="0"/>
              <a:t>Miglioramento della prestazione energetica degli edifici all’interno dell’Unione</a:t>
            </a:r>
          </a:p>
          <a:p>
            <a:pPr algn="ctr">
              <a:defRPr/>
            </a:pPr>
            <a:r>
              <a:rPr lang="it-IT" sz="1200" b="0" i="1" dirty="0"/>
              <a:t>(rifusione 19 maggio 2010  della Direttiva 2002/91/CE  -  GUUE 18 giugno 2010)</a:t>
            </a:r>
            <a:endParaRPr lang="it-IT" sz="1400" b="0" i="1" dirty="0"/>
          </a:p>
          <a:p>
            <a:pPr algn="just">
              <a:defRPr/>
            </a:pPr>
            <a:endParaRPr lang="it-IT" sz="1600" cap="small" dirty="0"/>
          </a:p>
          <a:p>
            <a:pPr algn="just">
              <a:defRPr/>
            </a:pPr>
            <a:r>
              <a:rPr lang="it-IT" sz="1800" cap="small" dirty="0">
                <a:solidFill>
                  <a:srgbClr val="C00000"/>
                </a:solidFill>
              </a:rPr>
              <a:t>Direttive riguardo a:</a:t>
            </a:r>
          </a:p>
          <a:p>
            <a:pPr algn="just">
              <a:defRPr/>
            </a:pPr>
            <a:endParaRPr lang="it-IT" sz="1600" b="0" i="1" dirty="0"/>
          </a:p>
          <a:p>
            <a:pPr marL="361950" indent="-361950" algn="just">
              <a:spcAft>
                <a:spcPts val="0"/>
              </a:spcAft>
              <a:tabLst>
                <a:tab pos="361950" algn="l"/>
              </a:tabLst>
              <a:defRPr/>
            </a:pPr>
            <a:r>
              <a:rPr lang="it-IT" sz="1800" cap="small" dirty="0"/>
              <a:t>a)</a:t>
            </a:r>
            <a:r>
              <a:rPr lang="it-IT" sz="1800" b="0" cap="small" dirty="0"/>
              <a:t>	</a:t>
            </a:r>
            <a:r>
              <a:rPr lang="it-IT" sz="1800" b="0" i="1" cap="small" dirty="0"/>
              <a:t>metodologia europea comune per il calcolo della prestazione energetica</a:t>
            </a:r>
            <a:r>
              <a:rPr lang="it-IT" sz="1800" b="0" cap="small" dirty="0"/>
              <a:t>;</a:t>
            </a:r>
          </a:p>
          <a:p>
            <a:pPr marL="361950" indent="-361950" algn="just">
              <a:spcAft>
                <a:spcPts val="0"/>
              </a:spcAft>
              <a:tabLst>
                <a:tab pos="361950" algn="l"/>
              </a:tabLst>
              <a:defRPr/>
            </a:pPr>
            <a:endParaRPr lang="it-IT" sz="1800" b="0" cap="small" dirty="0"/>
          </a:p>
          <a:p>
            <a:pPr marL="361950" indent="-361950" algn="just">
              <a:spcAft>
                <a:spcPts val="0"/>
              </a:spcAft>
              <a:tabLst>
                <a:tab pos="361950" algn="l"/>
              </a:tabLst>
              <a:defRPr/>
            </a:pPr>
            <a:r>
              <a:rPr lang="it-IT" sz="1800" cap="small" dirty="0"/>
              <a:t>b)</a:t>
            </a:r>
            <a:r>
              <a:rPr lang="it-IT" sz="1800" b="0" cap="small" dirty="0"/>
              <a:t>	</a:t>
            </a:r>
            <a:r>
              <a:rPr lang="it-IT" sz="1800" b="0" i="1" cap="small" dirty="0"/>
              <a:t>requisiti minimi di edifici e unità immobiliari di nuova costruzione; </a:t>
            </a:r>
          </a:p>
          <a:p>
            <a:pPr marL="361950" indent="-361950" algn="just">
              <a:tabLst>
                <a:tab pos="361950" algn="l"/>
              </a:tabLst>
              <a:defRPr/>
            </a:pPr>
            <a:r>
              <a:rPr lang="it-IT" sz="1800" i="1" cap="small" dirty="0"/>
              <a:t>c)</a:t>
            </a:r>
            <a:r>
              <a:rPr lang="it-IT" sz="1800" b="0" i="1" cap="small" dirty="0"/>
              <a:t>	applicazione di requisiti minimi alla prestazione energetica di</a:t>
            </a:r>
            <a:r>
              <a:rPr lang="it-IT" sz="1800" b="0" cap="small" dirty="0"/>
              <a:t>: </a:t>
            </a:r>
          </a:p>
          <a:p>
            <a:pPr marL="631825" indent="-269875" algn="just">
              <a:defRPr/>
            </a:pPr>
            <a:r>
              <a:rPr lang="it-IT" sz="1600" b="0" i="1" dirty="0"/>
              <a:t>- 	edifici esistenti, unità immobiliari ed elementi edilizi sottoposti a ristrutturazioni importanti; </a:t>
            </a:r>
          </a:p>
          <a:p>
            <a:pPr marL="631825" indent="-269875" algn="just">
              <a:defRPr/>
            </a:pPr>
            <a:r>
              <a:rPr lang="it-IT" sz="1600" b="0" i="1" dirty="0"/>
              <a:t>-	elementi edilizi incidenti sulla prestazione energetica dell’involucro (rinnovamento o sostituzione);</a:t>
            </a:r>
          </a:p>
          <a:p>
            <a:pPr marL="631825" indent="-269875" algn="just">
              <a:defRPr/>
            </a:pPr>
            <a:r>
              <a:rPr lang="it-IT" sz="1600" b="0" i="1" dirty="0"/>
              <a:t>-	sistemi tecnici (installazione, sostituzione, o miglioramento);</a:t>
            </a:r>
          </a:p>
          <a:p>
            <a:pPr marL="631825" indent="-269875" algn="just">
              <a:defRPr/>
            </a:pPr>
            <a:endParaRPr lang="it-IT" sz="1600" b="0" i="1" dirty="0"/>
          </a:p>
          <a:p>
            <a:pPr marL="361950" indent="-361950" algn="just">
              <a:spcBef>
                <a:spcPts val="1200"/>
              </a:spcBef>
              <a:spcAft>
                <a:spcPts val="0"/>
              </a:spcAft>
              <a:defRPr/>
            </a:pPr>
            <a:r>
              <a:rPr lang="it-IT" sz="1800" cap="small" dirty="0"/>
              <a:t>d)</a:t>
            </a:r>
            <a:r>
              <a:rPr lang="it-IT" sz="1800" b="0" cap="small" dirty="0"/>
              <a:t>	</a:t>
            </a:r>
            <a:r>
              <a:rPr lang="it-IT" sz="2400" cap="small" dirty="0"/>
              <a:t>piani nazionali per edifici a energia quasi zero</a:t>
            </a:r>
            <a:r>
              <a:rPr lang="it-IT" sz="1800" b="0" cap="small" dirty="0"/>
              <a:t>; </a:t>
            </a:r>
          </a:p>
          <a:p>
            <a:pPr marL="361950" indent="-361950" algn="just">
              <a:spcBef>
                <a:spcPts val="600"/>
              </a:spcBef>
              <a:spcAft>
                <a:spcPts val="0"/>
              </a:spcAft>
              <a:defRPr/>
            </a:pPr>
            <a:endParaRPr lang="it-IT" sz="1800" b="0" cap="small" dirty="0"/>
          </a:p>
          <a:p>
            <a:pPr marL="361950" indent="-361950" algn="just">
              <a:spcAft>
                <a:spcPts val="0"/>
              </a:spcAft>
              <a:defRPr/>
            </a:pPr>
            <a:r>
              <a:rPr lang="it-IT" sz="1800" cap="small" dirty="0"/>
              <a:t>e)</a:t>
            </a:r>
            <a:r>
              <a:rPr lang="it-IT" sz="1800" b="0" cap="small" dirty="0"/>
              <a:t>	</a:t>
            </a:r>
            <a:r>
              <a:rPr lang="it-IT" sz="1800" b="0" i="1" cap="small" dirty="0"/>
              <a:t>Certificati di </a:t>
            </a:r>
            <a:r>
              <a:rPr lang="it-IT" sz="1800" i="1" cap="small" dirty="0"/>
              <a:t>PRESTAZIONE</a:t>
            </a:r>
            <a:r>
              <a:rPr lang="it-IT" sz="1800" b="0" i="1" cap="small" dirty="0"/>
              <a:t> energetica degli edifici o delle unità immobiliari</a:t>
            </a:r>
            <a:r>
              <a:rPr lang="it-IT" sz="1800" b="0" cap="small" dirty="0"/>
              <a:t>; </a:t>
            </a:r>
          </a:p>
          <a:p>
            <a:pPr marL="361950" indent="-361950" algn="just">
              <a:spcAft>
                <a:spcPts val="0"/>
              </a:spcAft>
              <a:defRPr/>
            </a:pPr>
            <a:endParaRPr lang="it-IT" sz="1800" b="0" cap="small" dirty="0"/>
          </a:p>
          <a:p>
            <a:pPr marL="361950" indent="-361950" algn="just">
              <a:spcAft>
                <a:spcPts val="0"/>
              </a:spcAft>
              <a:defRPr/>
            </a:pPr>
            <a:r>
              <a:rPr lang="it-IT" sz="1800" cap="small" dirty="0"/>
              <a:t>f)</a:t>
            </a:r>
            <a:r>
              <a:rPr lang="it-IT" sz="1800" b="0" cap="small" dirty="0"/>
              <a:t>	</a:t>
            </a:r>
            <a:r>
              <a:rPr lang="it-IT" sz="1800" b="0" i="1" cap="small" dirty="0"/>
              <a:t>ispezione periodica impianti di riscaldamento e condizionamento d’aria</a:t>
            </a:r>
            <a:r>
              <a:rPr lang="it-IT" sz="1800" b="0" cap="small" dirty="0"/>
              <a:t>; </a:t>
            </a:r>
          </a:p>
          <a:p>
            <a:pPr marL="361950" indent="-361950" algn="just">
              <a:spcAft>
                <a:spcPts val="0"/>
              </a:spcAft>
              <a:defRPr/>
            </a:pPr>
            <a:endParaRPr lang="it-IT" sz="1800" b="0" cap="small" dirty="0"/>
          </a:p>
          <a:p>
            <a:pPr marL="361950" indent="-361950" algn="just">
              <a:spcAft>
                <a:spcPts val="0"/>
              </a:spcAft>
              <a:defRPr/>
            </a:pPr>
            <a:r>
              <a:rPr lang="it-IT" sz="1800" cap="small" dirty="0"/>
              <a:t>g)</a:t>
            </a:r>
            <a:r>
              <a:rPr lang="it-IT" sz="1800" b="0" cap="small" dirty="0"/>
              <a:t>	</a:t>
            </a:r>
            <a:r>
              <a:rPr lang="it-IT" sz="1800" b="0" i="1" cap="small" dirty="0"/>
              <a:t>controlli indipendenti attestati di prestazione energetica e rapporti di ispezione</a:t>
            </a:r>
            <a:r>
              <a:rPr lang="it-IT" sz="1800" b="0" cap="small" dirty="0"/>
              <a:t>.</a:t>
            </a:r>
          </a:p>
        </p:txBody>
      </p:sp>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0260" y="792367"/>
            <a:ext cx="9594717" cy="5876993"/>
          </a:xfrm>
          <a:prstGeom prst="rect">
            <a:avLst/>
          </a:prstGeom>
          <a:solidFill>
            <a:schemeClr val="bg1"/>
          </a:solidFill>
        </p:spPr>
        <p:txBody>
          <a:bodyPr>
            <a:spAutoFit/>
          </a:bodyPr>
          <a:lstStyle/>
          <a:p>
            <a:pPr algn="ctr">
              <a:defRPr/>
            </a:pPr>
            <a:r>
              <a:rPr lang="it-IT" sz="1600" b="0" dirty="0"/>
              <a:t>DIRETTIVA  2010/31/UE  DEL PARLAMENTO EUROPEO E DEL CONSIGLIO </a:t>
            </a:r>
          </a:p>
          <a:p>
            <a:pPr algn="ctr">
              <a:defRPr/>
            </a:pPr>
            <a:r>
              <a:rPr lang="it-IT" sz="1400" b="0" dirty="0"/>
              <a:t>Miglioramento della prestazione energetica degli edifici all’interno dell’Unione</a:t>
            </a:r>
          </a:p>
          <a:p>
            <a:pPr algn="ctr">
              <a:defRPr/>
            </a:pPr>
            <a:r>
              <a:rPr lang="it-IT" sz="1200" b="0" i="1" dirty="0"/>
              <a:t>(rifusione 19 maggio 2010  della Direttiva 2002/91/CE  -  GUUE 18 giugno 2010)</a:t>
            </a:r>
            <a:endParaRPr lang="it-IT" sz="1400" b="0" i="1" dirty="0"/>
          </a:p>
          <a:p>
            <a:pPr algn="ctr">
              <a:defRPr/>
            </a:pPr>
            <a:endParaRPr lang="it-IT" sz="1600" cap="small" dirty="0"/>
          </a:p>
          <a:p>
            <a:pPr algn="ctr">
              <a:defRPr/>
            </a:pPr>
            <a:r>
              <a:rPr lang="it-IT" sz="1800" cap="small" dirty="0">
                <a:solidFill>
                  <a:srgbClr val="C00000"/>
                </a:solidFill>
              </a:rPr>
              <a:t>Alcune definizioni</a:t>
            </a:r>
          </a:p>
          <a:p>
            <a:pPr marL="361950" indent="-361950" algn="l">
              <a:spcAft>
                <a:spcPts val="0"/>
              </a:spcAft>
              <a:tabLst>
                <a:tab pos="361950" algn="l"/>
              </a:tabLst>
              <a:defRPr/>
            </a:pPr>
            <a:r>
              <a:rPr lang="it-IT" sz="1800" cap="small" dirty="0" smtClean="0"/>
              <a:t>Edificio </a:t>
            </a:r>
            <a:r>
              <a:rPr lang="it-IT" sz="1800" cap="small" dirty="0"/>
              <a:t>a energia quasi zero</a:t>
            </a:r>
          </a:p>
          <a:p>
            <a:pPr marL="361950" indent="-361950" algn="l">
              <a:spcAft>
                <a:spcPts val="0"/>
              </a:spcAft>
              <a:tabLst>
                <a:tab pos="361950" algn="l"/>
              </a:tabLst>
              <a:defRPr/>
            </a:pPr>
            <a:r>
              <a:rPr lang="it-IT" sz="1800" dirty="0"/>
              <a:t>	</a:t>
            </a:r>
            <a:r>
              <a:rPr lang="it-IT" sz="1600" i="1" dirty="0"/>
              <a:t>edificio ad altissima prestazione energetica, il cui fabbisogno energetico, molto basso o quasi nullo, dovrebbe essere coperto in misura molto significativa da </a:t>
            </a:r>
            <a:r>
              <a:rPr lang="it-IT" sz="1600" i="1" dirty="0">
                <a:solidFill>
                  <a:srgbClr val="C00000"/>
                </a:solidFill>
              </a:rPr>
              <a:t>energia da fonti rinnovabili compresa quella prodotta in loco o nelle vicinanze</a:t>
            </a:r>
            <a:r>
              <a:rPr lang="it-IT" sz="1600" b="0" i="1" dirty="0"/>
              <a:t>; </a:t>
            </a:r>
          </a:p>
          <a:p>
            <a:pPr marL="361950" indent="-361950" algn="l">
              <a:spcAft>
                <a:spcPts val="0"/>
              </a:spcAft>
              <a:tabLst>
                <a:tab pos="361950" algn="l"/>
              </a:tabLst>
              <a:defRPr/>
            </a:pPr>
            <a:endParaRPr lang="it-IT" sz="1600" b="0" i="1" cap="small" dirty="0"/>
          </a:p>
          <a:p>
            <a:pPr marL="361950" indent="-361950" algn="l">
              <a:spcAft>
                <a:spcPts val="0"/>
              </a:spcAft>
              <a:defRPr/>
            </a:pPr>
            <a:endParaRPr lang="it-IT" sz="1800" b="0" i="1" dirty="0"/>
          </a:p>
          <a:p>
            <a:pPr algn="l">
              <a:defRPr/>
            </a:pPr>
            <a:r>
              <a:rPr lang="it-IT" sz="1800" cap="small" dirty="0"/>
              <a:t>Ristrutturazione importante</a:t>
            </a:r>
            <a:endParaRPr lang="it-IT" sz="1800" b="0" dirty="0"/>
          </a:p>
          <a:p>
            <a:pPr marL="631825" indent="-269875" algn="l">
              <a:buFontTx/>
              <a:buChar char="-"/>
              <a:defRPr/>
            </a:pPr>
            <a:r>
              <a:rPr lang="it-IT" sz="1600" b="0" i="1" dirty="0"/>
              <a:t>se il costo complessivo della ristrutturazione per quanto riguarda l’involucro dell’edificio o i sistemi tecnici per l’edilizia supera il 25 % del valore dell’edificio, escluso il valore del terreno sul quale questo è situato;</a:t>
            </a:r>
          </a:p>
          <a:p>
            <a:pPr marL="631825" indent="-269875" algn="l">
              <a:defRPr/>
            </a:pPr>
            <a:r>
              <a:rPr lang="it-IT" sz="1600" dirty="0"/>
              <a:t>oppure </a:t>
            </a:r>
            <a:r>
              <a:rPr lang="it-IT" sz="1600" b="0" dirty="0"/>
              <a:t>(gli Stati sceglieranno fra le due opzioni)</a:t>
            </a:r>
            <a:endParaRPr lang="it-IT" sz="1600" dirty="0"/>
          </a:p>
          <a:p>
            <a:pPr marL="631825" indent="-269875" algn="l">
              <a:buFontTx/>
              <a:buChar char="-"/>
              <a:defRPr/>
            </a:pPr>
            <a:r>
              <a:rPr lang="it-IT" sz="1600" b="0" i="1" dirty="0"/>
              <a:t>se la ristrutturazione riguarda più del 25 % della superficie dell’involucro dell’edificio;</a:t>
            </a:r>
          </a:p>
          <a:p>
            <a:pPr marL="631825" indent="-269875" algn="l">
              <a:buFontTx/>
              <a:buChar char="-"/>
              <a:defRPr/>
            </a:pPr>
            <a:endParaRPr lang="it-IT" sz="1600" b="0" i="1" dirty="0"/>
          </a:p>
          <a:p>
            <a:pPr algn="l">
              <a:defRPr/>
            </a:pPr>
            <a:r>
              <a:rPr lang="it-IT" sz="1800" i="1" cap="small" dirty="0"/>
              <a:t>Attestato di </a:t>
            </a:r>
            <a:r>
              <a:rPr lang="it-IT" i="1" cap="small" dirty="0">
                <a:solidFill>
                  <a:srgbClr val="C00000"/>
                </a:solidFill>
              </a:rPr>
              <a:t>prestazione</a:t>
            </a:r>
            <a:r>
              <a:rPr lang="it-IT" sz="1800" i="1" cap="small" dirty="0"/>
              <a:t> energetica</a:t>
            </a:r>
          </a:p>
          <a:p>
            <a:pPr marL="361950" algn="l">
              <a:defRPr/>
            </a:pPr>
            <a:r>
              <a:rPr lang="it-IT" sz="1600" b="0" i="1" dirty="0"/>
              <a:t>documento riconosciuto da uno Stato membro o da una persona giuridica da esso designata in cui figura il valore risultante dal calcolo della prestazione energetica di un edificio o di un’unità immobiliare, effettuato seguendo una metodologia </a:t>
            </a:r>
            <a:r>
              <a:rPr lang="it-IT" sz="1600" b="0" i="1" dirty="0" err="1"/>
              <a:t>……</a:t>
            </a:r>
            <a:r>
              <a:rPr lang="it-IT" sz="1600" b="0" i="1" dirty="0"/>
              <a:t>.</a:t>
            </a:r>
            <a:endParaRPr lang="it-IT" sz="1600" b="0" i="1" cap="small" dirty="0"/>
          </a:p>
        </p:txBody>
      </p:sp>
    </p:spTree>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cstate="print"/>
          <a:srcRect/>
          <a:stretch>
            <a:fillRect/>
          </a:stretch>
        </p:blipFill>
        <p:spPr bwMode="auto">
          <a:xfrm>
            <a:off x="3236648" y="-3175"/>
            <a:ext cx="6631517" cy="4152900"/>
          </a:xfrm>
          <a:prstGeom prst="rect">
            <a:avLst/>
          </a:prstGeom>
          <a:noFill/>
          <a:ln w="9525">
            <a:noFill/>
            <a:miter lim="800000"/>
            <a:headEnd/>
            <a:tailEnd/>
          </a:ln>
        </p:spPr>
      </p:pic>
      <p:pic>
        <p:nvPicPr>
          <p:cNvPr id="278531" name="Picture 4"/>
          <p:cNvPicPr>
            <a:picLocks noChangeAspect="1" noChangeArrowheads="1"/>
          </p:cNvPicPr>
          <p:nvPr/>
        </p:nvPicPr>
        <p:blipFill>
          <a:blip r:embed="rId4" cstate="print"/>
          <a:srcRect/>
          <a:stretch>
            <a:fillRect/>
          </a:stretch>
        </p:blipFill>
        <p:spPr bwMode="auto">
          <a:xfrm>
            <a:off x="1" y="3051176"/>
            <a:ext cx="6980635" cy="3806825"/>
          </a:xfrm>
          <a:prstGeom prst="rect">
            <a:avLst/>
          </a:prstGeom>
          <a:noFill/>
          <a:ln w="9525">
            <a:noFill/>
            <a:miter lim="800000"/>
            <a:headEnd/>
            <a:tailEnd/>
          </a:ln>
        </p:spPr>
      </p:pic>
      <p:sp>
        <p:nvSpPr>
          <p:cNvPr id="5" name="Rettangolo 4"/>
          <p:cNvSpPr/>
          <p:nvPr/>
        </p:nvSpPr>
        <p:spPr>
          <a:xfrm>
            <a:off x="85016" y="192713"/>
            <a:ext cx="3120347" cy="2629181"/>
          </a:xfrm>
          <a:prstGeom prst="rect">
            <a:avLst/>
          </a:prstGeom>
          <a:solidFill>
            <a:srgbClr val="FFFF99"/>
          </a:solidFill>
          <a:scene3d>
            <a:camera prst="orthographicFront"/>
            <a:lightRig rig="threePt" dir="t"/>
          </a:scene3d>
          <a:sp3d>
            <a:bevelT/>
          </a:sp3d>
        </p:spPr>
        <p:txBody>
          <a:bodyPr>
            <a:spAutoFit/>
          </a:bodyPr>
          <a:lstStyle/>
          <a:p>
            <a:pPr algn="l">
              <a:defRPr/>
            </a:pPr>
            <a:endParaRPr lang="it-IT" sz="400" b="0" dirty="0">
              <a:solidFill>
                <a:srgbClr val="002060"/>
              </a:solidFill>
            </a:endParaRPr>
          </a:p>
          <a:p>
            <a:pPr algn="ctr">
              <a:defRPr/>
            </a:pPr>
            <a:r>
              <a:rPr lang="it-IT" sz="1800" b="0" dirty="0">
                <a:solidFill>
                  <a:srgbClr val="002060"/>
                </a:solidFill>
              </a:rPr>
              <a:t>Edificio a energia</a:t>
            </a:r>
          </a:p>
          <a:p>
            <a:pPr algn="ctr">
              <a:defRPr/>
            </a:pPr>
            <a:r>
              <a:rPr lang="it-IT" sz="1800" b="0" dirty="0">
                <a:solidFill>
                  <a:srgbClr val="002060"/>
                </a:solidFill>
              </a:rPr>
              <a:t>quasi zero  =  ?</a:t>
            </a:r>
          </a:p>
          <a:p>
            <a:pPr algn="l">
              <a:defRPr/>
            </a:pPr>
            <a:endParaRPr lang="it-IT" sz="1800" b="0" dirty="0">
              <a:solidFill>
                <a:srgbClr val="002060"/>
              </a:solidFill>
            </a:endParaRPr>
          </a:p>
          <a:p>
            <a:pPr algn="l">
              <a:defRPr/>
            </a:pPr>
            <a:r>
              <a:rPr lang="it-IT" sz="1800" b="0" dirty="0">
                <a:solidFill>
                  <a:srgbClr val="002060"/>
                </a:solidFill>
              </a:rPr>
              <a:t>Consumi da considerare?</a:t>
            </a:r>
          </a:p>
          <a:p>
            <a:pPr algn="l">
              <a:defRPr/>
            </a:pPr>
            <a:endParaRPr lang="it-IT" sz="1800" b="0" dirty="0">
              <a:solidFill>
                <a:srgbClr val="002060"/>
              </a:solidFill>
            </a:endParaRPr>
          </a:p>
          <a:p>
            <a:pPr algn="l">
              <a:defRPr/>
            </a:pPr>
            <a:r>
              <a:rPr lang="it-IT" sz="1800" b="0" dirty="0">
                <a:solidFill>
                  <a:srgbClr val="002060"/>
                </a:solidFill>
              </a:rPr>
              <a:t>Autosufficienza propria ?</a:t>
            </a:r>
          </a:p>
          <a:p>
            <a:pPr algn="l">
              <a:defRPr/>
            </a:pPr>
            <a:r>
              <a:rPr lang="it-IT" sz="1800" b="0" dirty="0">
                <a:solidFill>
                  <a:srgbClr val="002060"/>
                </a:solidFill>
              </a:rPr>
              <a:t>… o a livello locale ?</a:t>
            </a:r>
          </a:p>
          <a:p>
            <a:pPr algn="l">
              <a:defRPr/>
            </a:pPr>
            <a:r>
              <a:rPr lang="it-IT" sz="1800" b="0" dirty="0">
                <a:solidFill>
                  <a:srgbClr val="002060"/>
                </a:solidFill>
              </a:rPr>
              <a:t>… o nelle vicinanze ?</a:t>
            </a:r>
          </a:p>
          <a:p>
            <a:pPr algn="l">
              <a:defRPr/>
            </a:pPr>
            <a:endParaRPr lang="it-IT" sz="400" b="0" dirty="0">
              <a:solidFill>
                <a:srgbClr val="002060"/>
              </a:solidFill>
            </a:endParaRPr>
          </a:p>
        </p:txBody>
      </p:sp>
      <p:sp>
        <p:nvSpPr>
          <p:cNvPr id="9" name="Rettangolo 8"/>
          <p:cNvSpPr/>
          <p:nvPr/>
        </p:nvSpPr>
        <p:spPr>
          <a:xfrm>
            <a:off x="7059234" y="4509121"/>
            <a:ext cx="2768757" cy="1931041"/>
          </a:xfrm>
          <a:prstGeom prst="rect">
            <a:avLst/>
          </a:prstGeom>
          <a:solidFill>
            <a:srgbClr val="FFFF99"/>
          </a:solidFill>
          <a:scene3d>
            <a:camera prst="orthographicFront"/>
            <a:lightRig rig="threePt" dir="t"/>
          </a:scene3d>
          <a:sp3d>
            <a:bevelT/>
          </a:sp3d>
        </p:spPr>
        <p:txBody>
          <a:bodyPr>
            <a:spAutoFit/>
          </a:bodyPr>
          <a:lstStyle/>
          <a:p>
            <a:pPr algn="l">
              <a:defRPr/>
            </a:pPr>
            <a:endParaRPr lang="it-IT" sz="300" i="1" dirty="0">
              <a:solidFill>
                <a:schemeClr val="accent6">
                  <a:lumMod val="50000"/>
                </a:schemeClr>
              </a:solidFill>
            </a:endParaRPr>
          </a:p>
          <a:p>
            <a:pPr>
              <a:defRPr/>
            </a:pPr>
            <a:r>
              <a:rPr lang="it-IT" sz="1600" dirty="0">
                <a:solidFill>
                  <a:schemeClr val="accent6">
                    <a:lumMod val="50000"/>
                  </a:schemeClr>
                </a:solidFill>
              </a:rPr>
              <a:t>L’edificio consuma ma gli impianti  concorrono a gestire produzione, consumo e flusso, locali, di energia.</a:t>
            </a:r>
          </a:p>
          <a:p>
            <a:pPr>
              <a:defRPr/>
            </a:pPr>
            <a:endParaRPr lang="it-IT" sz="1600" dirty="0">
              <a:solidFill>
                <a:schemeClr val="accent6">
                  <a:lumMod val="50000"/>
                </a:schemeClr>
              </a:solidFill>
            </a:endParaRPr>
          </a:p>
          <a:p>
            <a:pPr algn="ctr">
              <a:defRPr/>
            </a:pPr>
            <a:r>
              <a:rPr lang="it-IT" sz="1600" dirty="0">
                <a:solidFill>
                  <a:schemeClr val="accent6">
                    <a:lumMod val="50000"/>
                  </a:schemeClr>
                </a:solidFill>
              </a:rPr>
              <a:t>(Smart </a:t>
            </a:r>
            <a:r>
              <a:rPr lang="it-IT" sz="1600" dirty="0" err="1">
                <a:solidFill>
                  <a:schemeClr val="accent6">
                    <a:lumMod val="50000"/>
                  </a:schemeClr>
                </a:solidFill>
              </a:rPr>
              <a:t>energy</a:t>
            </a:r>
            <a:r>
              <a:rPr lang="it-IT" sz="1600" dirty="0">
                <a:solidFill>
                  <a:schemeClr val="accent6">
                    <a:lumMod val="50000"/>
                  </a:schemeClr>
                </a:solidFill>
              </a:rPr>
              <a:t> building)</a:t>
            </a:r>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50838" y="1159668"/>
            <a:ext cx="9204325" cy="4573588"/>
          </a:xfrm>
          <a:prstGeom prst="rect">
            <a:avLst/>
          </a:prstGeom>
          <a:solidFill>
            <a:schemeClr val="bg1"/>
          </a:solidFill>
          <a:ln w="12700" algn="ctr">
            <a:noFill/>
            <a:miter lim="800000"/>
            <a:headEnd/>
            <a:tailEnd/>
          </a:ln>
        </p:spPr>
        <p:txBody>
          <a:bodyPr anchor="ctr">
            <a:spAutoFit/>
          </a:bodyPr>
          <a:lstStyle/>
          <a:p>
            <a:pPr marL="342900" indent="-342900" algn="just" defTabSz="449263">
              <a:lnSpc>
                <a:spcPct val="93000"/>
              </a:lnSpc>
              <a:buClr>
                <a:srgbClr val="000000"/>
              </a:buClr>
              <a:buSzPct val="100000"/>
              <a:buFont typeface="Arial" pitchFamily="34" charset="0"/>
              <a:buNone/>
              <a:tabLst>
                <a:tab pos="679450" algn="l"/>
              </a:tabLst>
            </a:pPr>
            <a:endParaRPr lang="en-GB" sz="2800" dirty="0">
              <a:solidFill>
                <a:schemeClr val="accent2"/>
              </a:solidFill>
              <a:latin typeface="Arial" pitchFamily="34" charset="0"/>
              <a:ea typeface="Arial Unicode MS" pitchFamily="34" charset="-128"/>
              <a:cs typeface="Arial Unicode MS" pitchFamily="34" charset="-128"/>
            </a:endParaRPr>
          </a:p>
          <a:p>
            <a:pPr marL="342900" indent="-342900" algn="just" defTabSz="449263">
              <a:lnSpc>
                <a:spcPct val="93000"/>
              </a:lnSpc>
              <a:buClr>
                <a:srgbClr val="000000"/>
              </a:buClr>
              <a:buSzPct val="100000"/>
              <a:buFont typeface="Arial" pitchFamily="34" charset="0"/>
              <a:buNone/>
              <a:tabLst>
                <a:tab pos="679450" algn="l"/>
              </a:tabLst>
            </a:pPr>
            <a:r>
              <a:rPr lang="en-GB" sz="3600" dirty="0" err="1">
                <a:solidFill>
                  <a:schemeClr val="accent2"/>
                </a:solidFill>
                <a:latin typeface="Arial" pitchFamily="34" charset="0"/>
                <a:ea typeface="Arial Unicode MS" pitchFamily="34" charset="-128"/>
                <a:cs typeface="Arial Unicode MS" pitchFamily="34" charset="-128"/>
              </a:rPr>
              <a:t>Fabbisogno</a:t>
            </a:r>
            <a:r>
              <a:rPr lang="en-GB" sz="3600" dirty="0">
                <a:solidFill>
                  <a:schemeClr val="accent2"/>
                </a:solidFill>
                <a:latin typeface="Arial" pitchFamily="34" charset="0"/>
                <a:ea typeface="Arial Unicode MS" pitchFamily="34" charset="-128"/>
                <a:cs typeface="Arial Unicode MS" pitchFamily="34" charset="-128"/>
              </a:rPr>
              <a:t> </a:t>
            </a:r>
            <a:r>
              <a:rPr lang="en-GB" sz="3600" dirty="0" err="1">
                <a:solidFill>
                  <a:schemeClr val="accent2"/>
                </a:solidFill>
                <a:latin typeface="Arial" pitchFamily="34" charset="0"/>
                <a:ea typeface="Arial Unicode MS" pitchFamily="34" charset="-128"/>
                <a:cs typeface="Arial Unicode MS" pitchFamily="34" charset="-128"/>
              </a:rPr>
              <a:t>annuo</a:t>
            </a:r>
            <a:r>
              <a:rPr lang="en-GB" sz="3600" dirty="0">
                <a:solidFill>
                  <a:schemeClr val="accent2"/>
                </a:solidFill>
                <a:latin typeface="Arial" pitchFamily="34" charset="0"/>
                <a:ea typeface="Arial Unicode MS" pitchFamily="34" charset="-128"/>
                <a:cs typeface="Arial Unicode MS" pitchFamily="34" charset="-128"/>
              </a:rPr>
              <a:t> </a:t>
            </a:r>
            <a:r>
              <a:rPr lang="en-GB" sz="3600" dirty="0" err="1">
                <a:solidFill>
                  <a:schemeClr val="accent2"/>
                </a:solidFill>
                <a:latin typeface="Arial" pitchFamily="34" charset="0"/>
                <a:ea typeface="Arial Unicode MS" pitchFamily="34" charset="-128"/>
                <a:cs typeface="Arial Unicode MS" pitchFamily="34" charset="-128"/>
              </a:rPr>
              <a:t>di</a:t>
            </a:r>
            <a:r>
              <a:rPr lang="en-GB" sz="3600" dirty="0">
                <a:solidFill>
                  <a:schemeClr val="accent2"/>
                </a:solidFill>
                <a:latin typeface="Arial" pitchFamily="34" charset="0"/>
                <a:ea typeface="Arial Unicode MS" pitchFamily="34" charset="-128"/>
                <a:cs typeface="Arial Unicode MS" pitchFamily="34" charset="-128"/>
              </a:rPr>
              <a:t> </a:t>
            </a:r>
            <a:r>
              <a:rPr lang="en-GB" sz="3600" u="sng" dirty="0" err="1">
                <a:solidFill>
                  <a:srgbClr val="CC0000"/>
                </a:solidFill>
                <a:latin typeface="Arial" pitchFamily="34" charset="0"/>
                <a:ea typeface="Arial Unicode MS" pitchFamily="34" charset="-128"/>
                <a:cs typeface="Arial Unicode MS" pitchFamily="34" charset="-128"/>
              </a:rPr>
              <a:t>energia</a:t>
            </a:r>
            <a:r>
              <a:rPr lang="en-GB" sz="3600" u="sng" dirty="0">
                <a:solidFill>
                  <a:srgbClr val="CC0000"/>
                </a:solidFill>
                <a:latin typeface="Arial" pitchFamily="34" charset="0"/>
                <a:ea typeface="Arial Unicode MS" pitchFamily="34" charset="-128"/>
                <a:cs typeface="Arial Unicode MS" pitchFamily="34" charset="-128"/>
              </a:rPr>
              <a:t> </a:t>
            </a:r>
            <a:r>
              <a:rPr lang="en-GB" sz="3600" u="sng" dirty="0" err="1">
                <a:solidFill>
                  <a:srgbClr val="CC0000"/>
                </a:solidFill>
                <a:latin typeface="Arial" pitchFamily="34" charset="0"/>
                <a:ea typeface="Arial Unicode MS" pitchFamily="34" charset="-128"/>
                <a:cs typeface="Arial Unicode MS" pitchFamily="34" charset="-128"/>
              </a:rPr>
              <a:t>primaria</a:t>
            </a:r>
            <a:r>
              <a:rPr lang="en-GB" sz="3600" dirty="0">
                <a:solidFill>
                  <a:schemeClr val="accent2"/>
                </a:solidFill>
                <a:latin typeface="Arial" pitchFamily="34" charset="0"/>
                <a:ea typeface="Arial Unicode MS" pitchFamily="34" charset="-128"/>
                <a:cs typeface="Arial Unicode MS" pitchFamily="34" charset="-128"/>
              </a:rPr>
              <a:t> per la </a:t>
            </a:r>
            <a:r>
              <a:rPr lang="en-GB" sz="3600" dirty="0" err="1">
                <a:solidFill>
                  <a:schemeClr val="accent2"/>
                </a:solidFill>
                <a:latin typeface="Arial" pitchFamily="34" charset="0"/>
                <a:ea typeface="Arial Unicode MS" pitchFamily="34" charset="-128"/>
                <a:cs typeface="Arial Unicode MS" pitchFamily="34" charset="-128"/>
              </a:rPr>
              <a:t>climatizzazione</a:t>
            </a:r>
            <a:r>
              <a:rPr lang="en-GB" sz="3600" dirty="0">
                <a:solidFill>
                  <a:schemeClr val="accent2"/>
                </a:solidFill>
                <a:latin typeface="Arial" pitchFamily="34" charset="0"/>
                <a:ea typeface="Arial Unicode MS" pitchFamily="34" charset="-128"/>
                <a:cs typeface="Arial Unicode MS" pitchFamily="34" charset="-128"/>
              </a:rPr>
              <a:t> </a:t>
            </a:r>
            <a:r>
              <a:rPr lang="en-GB" sz="3600" dirty="0" err="1">
                <a:solidFill>
                  <a:schemeClr val="accent2"/>
                </a:solidFill>
                <a:latin typeface="Arial" pitchFamily="34" charset="0"/>
                <a:ea typeface="Arial Unicode MS" pitchFamily="34" charset="-128"/>
                <a:cs typeface="Arial Unicode MS" pitchFamily="34" charset="-128"/>
              </a:rPr>
              <a:t>invernale</a:t>
            </a:r>
            <a:endParaRPr lang="en-GB" sz="3600" dirty="0">
              <a:solidFill>
                <a:schemeClr val="accent2"/>
              </a:solidFill>
              <a:latin typeface="Arial" pitchFamily="34" charset="0"/>
              <a:ea typeface="Arial Unicode MS" pitchFamily="34" charset="-128"/>
              <a:cs typeface="Arial Unicode MS" pitchFamily="34" charset="-128"/>
            </a:endParaRPr>
          </a:p>
          <a:p>
            <a:pPr marL="342900" indent="-342900" algn="just" defTabSz="449263">
              <a:lnSpc>
                <a:spcPct val="93000"/>
              </a:lnSpc>
              <a:buClr>
                <a:srgbClr val="000000"/>
              </a:buClr>
              <a:buSzPct val="100000"/>
              <a:buFont typeface="Arial" pitchFamily="34" charset="0"/>
              <a:buNone/>
              <a:tabLst>
                <a:tab pos="679450" algn="l"/>
              </a:tabLst>
            </a:pPr>
            <a:endParaRPr lang="en-GB" sz="3600" dirty="0">
              <a:solidFill>
                <a:schemeClr val="accent2"/>
              </a:solidFill>
              <a:latin typeface="Arial" pitchFamily="34" charset="0"/>
              <a:ea typeface="Arial Unicode MS" pitchFamily="34" charset="-128"/>
              <a:cs typeface="Arial Unicode MS" pitchFamily="34" charset="-128"/>
            </a:endParaRPr>
          </a:p>
          <a:p>
            <a:pPr marL="342900" indent="-342900" algn="just" defTabSz="449263">
              <a:lnSpc>
                <a:spcPct val="93000"/>
              </a:lnSpc>
              <a:buClr>
                <a:srgbClr val="000000"/>
              </a:buClr>
              <a:buSzPct val="100000"/>
              <a:buFont typeface="Arial" pitchFamily="34" charset="0"/>
              <a:buNone/>
              <a:tabLst>
                <a:tab pos="679450" algn="l"/>
              </a:tabLst>
            </a:pP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quantità</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di</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energia</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primaria</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globalmente</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richiesta</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nel</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corso</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di</a:t>
            </a:r>
            <a:r>
              <a:rPr lang="en-GB" sz="2800" b="0" dirty="0">
                <a:solidFill>
                  <a:srgbClr val="6D92DD"/>
                </a:solidFill>
                <a:latin typeface="Arial" pitchFamily="34" charset="0"/>
                <a:ea typeface="Arial Unicode MS" pitchFamily="34" charset="-128"/>
                <a:cs typeface="Arial Unicode MS" pitchFamily="34" charset="-128"/>
              </a:rPr>
              <a:t> un anno, per </a:t>
            </a:r>
            <a:r>
              <a:rPr lang="en-GB" sz="2800" b="0" dirty="0" err="1">
                <a:solidFill>
                  <a:srgbClr val="6D92DD"/>
                </a:solidFill>
                <a:latin typeface="Arial" pitchFamily="34" charset="0"/>
                <a:ea typeface="Arial Unicode MS" pitchFamily="34" charset="-128"/>
                <a:cs typeface="Arial Unicode MS" pitchFamily="34" charset="-128"/>
              </a:rPr>
              <a:t>mantenere</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negli</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ambienti</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riscaldati</a:t>
            </a:r>
            <a:r>
              <a:rPr lang="en-GB" sz="2800" b="0" dirty="0">
                <a:solidFill>
                  <a:srgbClr val="6D92DD"/>
                </a:solidFill>
                <a:latin typeface="Arial" pitchFamily="34" charset="0"/>
                <a:ea typeface="Arial Unicode MS" pitchFamily="34" charset="-128"/>
                <a:cs typeface="Arial Unicode MS" pitchFamily="34" charset="-128"/>
              </a:rPr>
              <a:t> la </a:t>
            </a:r>
            <a:r>
              <a:rPr lang="en-GB" sz="2800" b="0" dirty="0" err="1">
                <a:solidFill>
                  <a:srgbClr val="6D92DD"/>
                </a:solidFill>
                <a:latin typeface="Arial" pitchFamily="34" charset="0"/>
                <a:ea typeface="Arial Unicode MS" pitchFamily="34" charset="-128"/>
                <a:cs typeface="Arial Unicode MS" pitchFamily="34" charset="-128"/>
              </a:rPr>
              <a:t>temperatura</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di</a:t>
            </a:r>
            <a:r>
              <a:rPr lang="en-GB" sz="2800" b="0" dirty="0">
                <a:solidFill>
                  <a:srgbClr val="6D92DD"/>
                </a:solidFill>
                <a:latin typeface="Arial" pitchFamily="34" charset="0"/>
                <a:ea typeface="Arial Unicode MS" pitchFamily="34" charset="-128"/>
                <a:cs typeface="Arial Unicode MS" pitchFamily="34" charset="-128"/>
              </a:rPr>
              <a:t> </a:t>
            </a:r>
            <a:r>
              <a:rPr lang="en-GB" sz="2800" b="0" dirty="0" err="1">
                <a:solidFill>
                  <a:srgbClr val="6D92DD"/>
                </a:solidFill>
                <a:latin typeface="Arial" pitchFamily="34" charset="0"/>
                <a:ea typeface="Arial Unicode MS" pitchFamily="34" charset="-128"/>
                <a:cs typeface="Arial Unicode MS" pitchFamily="34" charset="-128"/>
              </a:rPr>
              <a:t>progetto</a:t>
            </a:r>
            <a:r>
              <a:rPr lang="en-GB" sz="2800" b="0" dirty="0">
                <a:solidFill>
                  <a:srgbClr val="6D92DD"/>
                </a:solidFill>
                <a:latin typeface="Arial" pitchFamily="34" charset="0"/>
                <a:ea typeface="Arial Unicode MS" pitchFamily="34" charset="-128"/>
                <a:cs typeface="Arial Unicode MS" pitchFamily="34" charset="-128"/>
              </a:rPr>
              <a:t> (20 °C), </a:t>
            </a:r>
            <a:r>
              <a:rPr lang="en-GB" sz="2800" dirty="0">
                <a:solidFill>
                  <a:srgbClr val="CC0000"/>
                </a:solidFill>
                <a:latin typeface="Arial" pitchFamily="34" charset="0"/>
                <a:ea typeface="Arial Unicode MS" pitchFamily="34" charset="-128"/>
                <a:cs typeface="Arial Unicode MS" pitchFamily="34" charset="-128"/>
              </a:rPr>
              <a:t>in regime </a:t>
            </a:r>
            <a:r>
              <a:rPr lang="en-GB" sz="2800" dirty="0" err="1">
                <a:solidFill>
                  <a:srgbClr val="CC0000"/>
                </a:solidFill>
                <a:latin typeface="Arial" pitchFamily="34" charset="0"/>
                <a:ea typeface="Arial Unicode MS" pitchFamily="34" charset="-128"/>
                <a:cs typeface="Arial Unicode MS" pitchFamily="34" charset="-128"/>
              </a:rPr>
              <a:t>di</a:t>
            </a:r>
            <a:r>
              <a:rPr lang="en-GB" sz="2800" dirty="0">
                <a:solidFill>
                  <a:srgbClr val="CC0000"/>
                </a:solidFill>
                <a:latin typeface="Arial" pitchFamily="34" charset="0"/>
                <a:ea typeface="Arial Unicode MS" pitchFamily="34" charset="-128"/>
                <a:cs typeface="Arial Unicode MS" pitchFamily="34" charset="-128"/>
              </a:rPr>
              <a:t> </a:t>
            </a:r>
            <a:r>
              <a:rPr lang="en-GB" sz="2800" dirty="0" err="1">
                <a:solidFill>
                  <a:srgbClr val="CC0000"/>
                </a:solidFill>
                <a:latin typeface="Arial" pitchFamily="34" charset="0"/>
                <a:ea typeface="Arial Unicode MS" pitchFamily="34" charset="-128"/>
                <a:cs typeface="Arial Unicode MS" pitchFamily="34" charset="-128"/>
              </a:rPr>
              <a:t>attivazione</a:t>
            </a:r>
            <a:r>
              <a:rPr lang="en-GB" sz="2800" dirty="0">
                <a:solidFill>
                  <a:srgbClr val="CC0000"/>
                </a:solidFill>
                <a:latin typeface="Arial" pitchFamily="34" charset="0"/>
                <a:ea typeface="Arial Unicode MS" pitchFamily="34" charset="-128"/>
                <a:cs typeface="Arial Unicode MS" pitchFamily="34" charset="-128"/>
              </a:rPr>
              <a:t> continuo</a:t>
            </a:r>
            <a:r>
              <a:rPr lang="en-GB" sz="2800" b="0" dirty="0">
                <a:solidFill>
                  <a:srgbClr val="6D92DD"/>
                </a:solidFill>
                <a:latin typeface="Arial" pitchFamily="34" charset="0"/>
                <a:ea typeface="Arial Unicode MS" pitchFamily="34" charset="-128"/>
                <a:cs typeface="Arial Unicode MS" pitchFamily="34" charset="-128"/>
              </a:rPr>
              <a:t>.</a:t>
            </a:r>
            <a:r>
              <a:rPr lang="en-GB" sz="2800" dirty="0">
                <a:solidFill>
                  <a:srgbClr val="6D92DD"/>
                </a:solidFill>
                <a:latin typeface="Arial" pitchFamily="34" charset="0"/>
                <a:ea typeface="Arial Unicode MS" pitchFamily="34" charset="-128"/>
                <a:cs typeface="Arial Unicode MS" pitchFamily="34" charset="-128"/>
              </a:rPr>
              <a:t>  </a:t>
            </a:r>
          </a:p>
          <a:p>
            <a:pPr marL="342900" indent="-342900" algn="just" defTabSz="449263">
              <a:lnSpc>
                <a:spcPct val="93000"/>
              </a:lnSpc>
              <a:buClr>
                <a:srgbClr val="000000"/>
              </a:buClr>
              <a:buSzPct val="100000"/>
              <a:buFont typeface="Arial" pitchFamily="34" charset="0"/>
              <a:buNone/>
              <a:tabLst>
                <a:tab pos="679450" algn="l"/>
              </a:tabLst>
            </a:pPr>
            <a:endParaRPr lang="en-GB" sz="2800" dirty="0">
              <a:solidFill>
                <a:srgbClr val="6D92DD"/>
              </a:solidFill>
              <a:latin typeface="Arial" pitchFamily="34" charset="0"/>
              <a:ea typeface="Arial Unicode MS" pitchFamily="34" charset="-128"/>
              <a:cs typeface="Arial Unicode MS" pitchFamily="34" charset="-128"/>
            </a:endParaRPr>
          </a:p>
          <a:p>
            <a:pPr marL="342900" indent="-342900" algn="just" defTabSz="449263">
              <a:lnSpc>
                <a:spcPct val="93000"/>
              </a:lnSpc>
              <a:buClr>
                <a:srgbClr val="000000"/>
              </a:buClr>
              <a:buSzPct val="100000"/>
              <a:buFont typeface="Arial" pitchFamily="34" charset="0"/>
              <a:buNone/>
              <a:tabLst>
                <a:tab pos="679450" algn="l"/>
              </a:tabLst>
            </a:pPr>
            <a:endParaRPr lang="en-GB" sz="2800" dirty="0">
              <a:solidFill>
                <a:srgbClr val="6D92DD"/>
              </a:solidFill>
              <a:latin typeface="Arial" pitchFamily="34" charset="0"/>
              <a:ea typeface="Arial Unicode MS" pitchFamily="34" charset="-128"/>
              <a:cs typeface="Arial Unicode MS" pitchFamily="34" charset="-128"/>
            </a:endParaRPr>
          </a:p>
          <a:p>
            <a:pPr marL="342900" indent="-342900" algn="just" defTabSz="449263">
              <a:lnSpc>
                <a:spcPct val="93000"/>
              </a:lnSpc>
              <a:buClr>
                <a:srgbClr val="000000"/>
              </a:buClr>
              <a:buSzPct val="100000"/>
              <a:buFont typeface="Arial" pitchFamily="34" charset="0"/>
              <a:buNone/>
              <a:tabLst>
                <a:tab pos="679450" algn="l"/>
              </a:tabLst>
            </a:pPr>
            <a:r>
              <a:rPr lang="en-GB" sz="1200" dirty="0">
                <a:solidFill>
                  <a:srgbClr val="6D92DD"/>
                </a:solidFill>
                <a:latin typeface="Arial" pitchFamily="34" charset="0"/>
                <a:ea typeface="Arial Unicode MS" pitchFamily="34" charset="-128"/>
                <a:cs typeface="Arial Unicode MS" pitchFamily="34" charset="-128"/>
              </a:rPr>
              <a:t>(</a:t>
            </a:r>
            <a:r>
              <a:rPr lang="en-GB" sz="1200" dirty="0" err="1">
                <a:solidFill>
                  <a:srgbClr val="6D92DD"/>
                </a:solidFill>
                <a:latin typeface="Arial" pitchFamily="34" charset="0"/>
                <a:ea typeface="Arial Unicode MS" pitchFamily="34" charset="-128"/>
                <a:cs typeface="Arial Unicode MS" pitchFamily="34" charset="-128"/>
              </a:rPr>
              <a:t>allegato</a:t>
            </a:r>
            <a:r>
              <a:rPr lang="en-GB" sz="1200" dirty="0">
                <a:solidFill>
                  <a:srgbClr val="6D92DD"/>
                </a:solidFill>
                <a:latin typeface="Arial" pitchFamily="34" charset="0"/>
                <a:ea typeface="Arial Unicode MS" pitchFamily="34" charset="-128"/>
                <a:cs typeface="Arial Unicode MS" pitchFamily="34" charset="-128"/>
              </a:rPr>
              <a:t> A   c.11 D.lgs 311/06)</a:t>
            </a:r>
          </a:p>
        </p:txBody>
      </p:sp>
    </p:spTree>
  </p:cSld>
  <p:clrMapOvr>
    <a:masterClrMapping/>
  </p:clrMapOvr>
  <p:transition spd="med">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288925" y="871538"/>
            <a:ext cx="9369425" cy="3700462"/>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a:spAutoFit/>
          </a:bodyPr>
          <a:lstStyle/>
          <a:p>
            <a:pPr algn="just">
              <a:lnSpc>
                <a:spcPct val="93000"/>
              </a:lnSpc>
              <a:buClr>
                <a:srgbClr val="000000"/>
              </a:buClr>
              <a:buSzPct val="100000"/>
              <a:buFont typeface="Arial" pitchFamily="34" charset="0"/>
              <a:buNone/>
            </a:pPr>
            <a:r>
              <a:rPr lang="en-GB">
                <a:solidFill>
                  <a:srgbClr val="CC0000"/>
                </a:solidFill>
                <a:latin typeface="Arial" pitchFamily="34" charset="0"/>
                <a:ea typeface="Arial Unicode MS" pitchFamily="34" charset="-128"/>
                <a:cs typeface="Arial Unicode MS" pitchFamily="34" charset="-128"/>
              </a:rPr>
              <a:t>Indici di prestazione energetica EP parziali</a:t>
            </a:r>
            <a:r>
              <a:rPr lang="en-GB">
                <a:latin typeface="Arial" pitchFamily="34" charset="0"/>
                <a:ea typeface="Arial Unicode MS" pitchFamily="34" charset="-128"/>
                <a:cs typeface="Arial Unicode MS" pitchFamily="34" charset="-128"/>
              </a:rPr>
              <a:t> </a:t>
            </a:r>
          </a:p>
          <a:p>
            <a:pPr algn="just">
              <a:lnSpc>
                <a:spcPct val="93000"/>
              </a:lnSpc>
              <a:buClr>
                <a:srgbClr val="000000"/>
              </a:buClr>
              <a:buSzPct val="100000"/>
              <a:buFont typeface="Arial" pitchFamily="34" charset="0"/>
              <a:buNone/>
            </a:pPr>
            <a:endParaRPr lang="en-GB">
              <a:latin typeface="Arial" pitchFamily="34" charset="0"/>
              <a:ea typeface="Arial Unicode MS" pitchFamily="34" charset="-128"/>
              <a:cs typeface="Arial Unicode MS" pitchFamily="34" charset="-128"/>
            </a:endParaRPr>
          </a:p>
          <a:p>
            <a:pPr algn="just">
              <a:lnSpc>
                <a:spcPct val="93000"/>
              </a:lnSpc>
              <a:buClr>
                <a:srgbClr val="000000"/>
              </a:buClr>
              <a:buSzPct val="100000"/>
              <a:buFont typeface="Arial" pitchFamily="34" charset="0"/>
              <a:buNone/>
            </a:pPr>
            <a:r>
              <a:rPr lang="en-GB" sz="1800" b="0">
                <a:latin typeface="Arial" pitchFamily="34" charset="0"/>
                <a:ea typeface="Arial Unicode MS" pitchFamily="34" charset="-128"/>
                <a:cs typeface="Arial Unicode MS" pitchFamily="34" charset="-128"/>
              </a:rPr>
              <a:t>	Climatizzazione invernale		</a:t>
            </a:r>
            <a:r>
              <a:rPr lang="en-GB">
                <a:solidFill>
                  <a:srgbClr val="CC0000"/>
                </a:solidFill>
                <a:latin typeface="Arial" pitchFamily="34" charset="0"/>
                <a:ea typeface="Arial Unicode MS" pitchFamily="34" charset="-128"/>
                <a:cs typeface="Arial Unicode MS" pitchFamily="34" charset="-128"/>
              </a:rPr>
              <a:t>EP</a:t>
            </a:r>
            <a:r>
              <a:rPr lang="en-GB" baseline="-25000">
                <a:solidFill>
                  <a:srgbClr val="CC0000"/>
                </a:solidFill>
                <a:latin typeface="Arial" pitchFamily="34" charset="0"/>
                <a:ea typeface="Arial Unicode MS" pitchFamily="34" charset="-128"/>
                <a:cs typeface="Arial Unicode MS" pitchFamily="34" charset="-128"/>
              </a:rPr>
              <a:t>i</a:t>
            </a:r>
          </a:p>
          <a:p>
            <a:pPr algn="just">
              <a:lnSpc>
                <a:spcPct val="93000"/>
              </a:lnSpc>
              <a:buClr>
                <a:srgbClr val="000000"/>
              </a:buClr>
              <a:buSzPct val="100000"/>
              <a:buFont typeface="Arial" pitchFamily="34" charset="0"/>
              <a:buNone/>
            </a:pPr>
            <a:endParaRPr lang="en-GB" sz="1800" b="0">
              <a:solidFill>
                <a:srgbClr val="CC0000"/>
              </a:solidFill>
              <a:latin typeface="Arial" pitchFamily="34" charset="0"/>
              <a:ea typeface="Arial Unicode MS" pitchFamily="34" charset="-128"/>
              <a:cs typeface="Arial Unicode MS" pitchFamily="34" charset="-128"/>
            </a:endParaRPr>
          </a:p>
          <a:p>
            <a:pPr algn="just">
              <a:lnSpc>
                <a:spcPct val="93000"/>
              </a:lnSpc>
              <a:buClr>
                <a:srgbClr val="000000"/>
              </a:buClr>
              <a:buSzPct val="100000"/>
              <a:buFont typeface="Arial" pitchFamily="34" charset="0"/>
              <a:buNone/>
            </a:pPr>
            <a:r>
              <a:rPr lang="en-GB" sz="1800" b="0">
                <a:latin typeface="Arial" pitchFamily="34" charset="0"/>
                <a:ea typeface="Arial Unicode MS" pitchFamily="34" charset="-128"/>
                <a:cs typeface="Arial Unicode MS" pitchFamily="34" charset="-128"/>
              </a:rPr>
              <a:t>	Climatizzazione estiva		</a:t>
            </a:r>
            <a:r>
              <a:rPr lang="en-GB">
                <a:solidFill>
                  <a:srgbClr val="CC0000"/>
                </a:solidFill>
                <a:latin typeface="Arial" pitchFamily="34" charset="0"/>
                <a:ea typeface="Arial Unicode MS" pitchFamily="34" charset="-128"/>
                <a:cs typeface="Arial Unicode MS" pitchFamily="34" charset="-128"/>
              </a:rPr>
              <a:t>EPe</a:t>
            </a:r>
          </a:p>
          <a:p>
            <a:pPr algn="just">
              <a:lnSpc>
                <a:spcPct val="93000"/>
              </a:lnSpc>
              <a:buClr>
                <a:srgbClr val="000000"/>
              </a:buClr>
              <a:buSzPct val="100000"/>
              <a:buFont typeface="Arial" pitchFamily="34" charset="0"/>
              <a:buNone/>
            </a:pPr>
            <a:r>
              <a:rPr lang="en-GB" sz="1800" b="0">
                <a:latin typeface="Arial" pitchFamily="34" charset="0"/>
                <a:ea typeface="Arial Unicode MS" pitchFamily="34" charset="-128"/>
                <a:cs typeface="Arial Unicode MS" pitchFamily="34" charset="-128"/>
              </a:rPr>
              <a:t>	</a:t>
            </a:r>
          </a:p>
          <a:p>
            <a:pPr algn="just">
              <a:lnSpc>
                <a:spcPct val="93000"/>
              </a:lnSpc>
              <a:buClr>
                <a:srgbClr val="000000"/>
              </a:buClr>
              <a:buSzPct val="100000"/>
              <a:buFont typeface="Arial" pitchFamily="34" charset="0"/>
              <a:buNone/>
            </a:pPr>
            <a:r>
              <a:rPr lang="en-GB" sz="1800" b="0">
                <a:latin typeface="Arial" pitchFamily="34" charset="0"/>
                <a:ea typeface="Arial Unicode MS" pitchFamily="34" charset="-128"/>
                <a:cs typeface="Arial Unicode MS" pitchFamily="34" charset="-128"/>
              </a:rPr>
              <a:t>	Acqua calda Sanitaria 		</a:t>
            </a:r>
            <a:r>
              <a:rPr lang="en-GB">
                <a:solidFill>
                  <a:srgbClr val="CC0000"/>
                </a:solidFill>
                <a:latin typeface="Arial" pitchFamily="34" charset="0"/>
                <a:ea typeface="Arial Unicode MS" pitchFamily="34" charset="-128"/>
                <a:cs typeface="Arial Unicode MS" pitchFamily="34" charset="-128"/>
              </a:rPr>
              <a:t>EPacs</a:t>
            </a:r>
          </a:p>
          <a:p>
            <a:pPr algn="just">
              <a:lnSpc>
                <a:spcPct val="93000"/>
              </a:lnSpc>
              <a:buClr>
                <a:srgbClr val="000000"/>
              </a:buClr>
              <a:buSzPct val="100000"/>
              <a:buFont typeface="Arial" pitchFamily="34" charset="0"/>
              <a:buNone/>
            </a:pPr>
            <a:endParaRPr lang="en-GB">
              <a:latin typeface="Arial" pitchFamily="34" charset="0"/>
              <a:ea typeface="Arial Unicode MS" pitchFamily="34" charset="-128"/>
              <a:cs typeface="Arial Unicode MS" pitchFamily="34" charset="-128"/>
            </a:endParaRPr>
          </a:p>
          <a:p>
            <a:pPr algn="just">
              <a:lnSpc>
                <a:spcPct val="93000"/>
              </a:lnSpc>
              <a:buClr>
                <a:srgbClr val="000000"/>
              </a:buClr>
              <a:buSzPct val="100000"/>
              <a:buFont typeface="Arial" pitchFamily="34" charset="0"/>
              <a:buNone/>
            </a:pPr>
            <a:r>
              <a:rPr lang="en-GB" sz="1800" b="0">
                <a:latin typeface="Arial" pitchFamily="34" charset="0"/>
                <a:ea typeface="Arial Unicode MS" pitchFamily="34" charset="-128"/>
                <a:cs typeface="Arial Unicode MS" pitchFamily="34" charset="-128"/>
              </a:rPr>
              <a:t>	Illuminazione artificiale (</a:t>
            </a:r>
            <a:r>
              <a:rPr lang="en-GB" sz="1800">
                <a:latin typeface="Arial" pitchFamily="34" charset="0"/>
                <a:ea typeface="Arial Unicode MS" pitchFamily="34" charset="-128"/>
                <a:cs typeface="Arial Unicode MS" pitchFamily="34" charset="-128"/>
              </a:rPr>
              <a:t>solo terziario</a:t>
            </a:r>
            <a:r>
              <a:rPr lang="en-GB" sz="1800" b="0">
                <a:latin typeface="Arial" pitchFamily="34" charset="0"/>
                <a:ea typeface="Arial Unicode MS" pitchFamily="34" charset="-128"/>
                <a:cs typeface="Arial Unicode MS" pitchFamily="34" charset="-128"/>
              </a:rPr>
              <a:t>)	</a:t>
            </a:r>
            <a:r>
              <a:rPr lang="en-GB">
                <a:solidFill>
                  <a:srgbClr val="CC0000"/>
                </a:solidFill>
                <a:latin typeface="Arial" pitchFamily="34" charset="0"/>
                <a:ea typeface="Arial Unicode MS" pitchFamily="34" charset="-128"/>
                <a:cs typeface="Arial Unicode MS" pitchFamily="34" charset="-128"/>
              </a:rPr>
              <a:t>Epill</a:t>
            </a:r>
          </a:p>
          <a:p>
            <a:pPr algn="just">
              <a:lnSpc>
                <a:spcPct val="93000"/>
              </a:lnSpc>
              <a:buClr>
                <a:srgbClr val="000000"/>
              </a:buClr>
              <a:buSzPct val="100000"/>
              <a:buFont typeface="Arial" pitchFamily="34" charset="0"/>
              <a:buNone/>
            </a:pPr>
            <a:endParaRPr lang="en-GB">
              <a:solidFill>
                <a:srgbClr val="CC0000"/>
              </a:solidFill>
              <a:latin typeface="Arial" pitchFamily="34" charset="0"/>
              <a:ea typeface="Arial Unicode MS" pitchFamily="34" charset="-128"/>
              <a:cs typeface="Arial Unicode MS" pitchFamily="34" charset="-128"/>
            </a:endParaRPr>
          </a:p>
          <a:p>
            <a:pPr algn="just">
              <a:lnSpc>
                <a:spcPct val="93000"/>
              </a:lnSpc>
              <a:buClr>
                <a:srgbClr val="000000"/>
              </a:buClr>
              <a:buSzPct val="100000"/>
              <a:buFont typeface="Arial" pitchFamily="34" charset="0"/>
              <a:buNone/>
            </a:pPr>
            <a:endParaRPr lang="en-GB">
              <a:solidFill>
                <a:srgbClr val="CC0000"/>
              </a:solidFill>
              <a:latin typeface="Arial" pitchFamily="34" charset="0"/>
              <a:ea typeface="Arial Unicode MS" pitchFamily="34" charset="-128"/>
              <a:cs typeface="Arial Unicode MS" pitchFamily="34" charset="-128"/>
            </a:endParaRPr>
          </a:p>
          <a:p>
            <a:pPr algn="just">
              <a:lnSpc>
                <a:spcPct val="93000"/>
              </a:lnSpc>
              <a:buClr>
                <a:srgbClr val="000000"/>
              </a:buClr>
              <a:buSzPct val="100000"/>
              <a:buFont typeface="Arial" pitchFamily="34" charset="0"/>
              <a:buNone/>
            </a:pPr>
            <a:r>
              <a:rPr lang="en-GB" sz="1800" b="0">
                <a:latin typeface="Arial" pitchFamily="34" charset="0"/>
                <a:ea typeface="Arial Unicode MS" pitchFamily="34" charset="-128"/>
                <a:cs typeface="Arial Unicode MS" pitchFamily="34" charset="-128"/>
              </a:rPr>
              <a:t>*Riferiti all’unità di superficie utile (kWh/m²anno) o di volume lordo (kWh/m</a:t>
            </a:r>
            <a:r>
              <a:rPr lang="en-GB" sz="1800" b="0" baseline="30000">
                <a:latin typeface="Arial" pitchFamily="34" charset="0"/>
                <a:ea typeface="Arial Unicode MS" pitchFamily="34" charset="-128"/>
                <a:cs typeface="Arial Unicode MS" pitchFamily="34" charset="-128"/>
              </a:rPr>
              <a:t>3</a:t>
            </a:r>
            <a:r>
              <a:rPr lang="en-GB" sz="1800" b="0">
                <a:latin typeface="Arial" pitchFamily="34" charset="0"/>
                <a:ea typeface="Arial Unicode MS" pitchFamily="34" charset="-128"/>
                <a:cs typeface="Arial Unicode MS" pitchFamily="34" charset="-128"/>
              </a:rPr>
              <a:t>anno)</a:t>
            </a:r>
          </a:p>
          <a:p>
            <a:pPr algn="just">
              <a:lnSpc>
                <a:spcPct val="93000"/>
              </a:lnSpc>
              <a:buClr>
                <a:srgbClr val="000000"/>
              </a:buClr>
              <a:buSzPct val="100000"/>
              <a:buFont typeface="Arial" pitchFamily="34" charset="0"/>
              <a:buNone/>
            </a:pPr>
            <a:endParaRPr lang="en-GB" u="sng">
              <a:latin typeface="Arial" pitchFamily="34" charset="0"/>
              <a:ea typeface="Arial Unicode MS" pitchFamily="34" charset="-128"/>
              <a:cs typeface="Arial Unicode MS" pitchFamily="34" charset="-128"/>
            </a:endParaRPr>
          </a:p>
        </p:txBody>
      </p:sp>
      <p:sp>
        <p:nvSpPr>
          <p:cNvPr id="811011" name="Rectangle 3"/>
          <p:cNvSpPr>
            <a:spLocks noChangeArrowheads="1"/>
          </p:cNvSpPr>
          <p:nvPr/>
        </p:nvSpPr>
        <p:spPr bwMode="auto">
          <a:xfrm>
            <a:off x="1939925" y="4867275"/>
            <a:ext cx="6191250" cy="1339850"/>
          </a:xfrm>
          <a:prstGeom prst="rect">
            <a:avLst/>
          </a:prstGeom>
          <a:gradFill rotWithShape="0">
            <a:gsLst>
              <a:gs pos="0">
                <a:srgbClr val="FFFF99">
                  <a:gamma/>
                  <a:shade val="86275"/>
                  <a:invGamma/>
                </a:srgbClr>
              </a:gs>
              <a:gs pos="100000">
                <a:srgbClr val="FFFF99"/>
              </a:gs>
            </a:gsLst>
            <a:lin ang="5400000" scaled="1"/>
          </a:gradFill>
          <a:ln w="9525">
            <a:noFill/>
            <a:miter lim="800000"/>
            <a:headEnd/>
            <a:tailEnd/>
          </a:ln>
          <a:effectLst>
            <a:prstShdw prst="shdw17" dist="17961" dir="2700000">
              <a:srgbClr val="FFFF99">
                <a:gamma/>
                <a:shade val="60000"/>
                <a:invGamma/>
              </a:srgbClr>
            </a:prstShdw>
          </a:effectLst>
        </p:spPr>
        <p:txBody>
          <a:bodyPr>
            <a:spAutoFit/>
          </a:bodyPr>
          <a:lstStyle/>
          <a:p>
            <a:pPr algn="ctr">
              <a:lnSpc>
                <a:spcPct val="93000"/>
              </a:lnSpc>
              <a:buClr>
                <a:srgbClr val="000000"/>
              </a:buClr>
              <a:buSzPct val="100000"/>
              <a:buFont typeface="Arial" pitchFamily="34" charset="0"/>
              <a:buNone/>
              <a:defRPr/>
            </a:pPr>
            <a:r>
              <a:rPr lang="en-GB" u="sng"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Indice</a:t>
            </a:r>
            <a:r>
              <a:rPr lang="en-GB" u="sng"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 </a:t>
            </a:r>
            <a:r>
              <a:rPr lang="en-GB" u="sng"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di</a:t>
            </a:r>
            <a:r>
              <a:rPr lang="en-GB" u="sng"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 </a:t>
            </a:r>
            <a:r>
              <a:rPr lang="en-GB" u="sng"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prestazione</a:t>
            </a:r>
            <a:r>
              <a:rPr lang="en-GB" u="sng"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 </a:t>
            </a:r>
            <a:r>
              <a:rPr lang="en-GB" u="sng"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energetica</a:t>
            </a:r>
            <a:r>
              <a:rPr lang="en-GB" u="sng"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 EP </a:t>
            </a:r>
            <a:r>
              <a:rPr lang="en-GB" u="sng"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globale</a:t>
            </a:r>
            <a:endParaRPr lang="en-GB" u="sng"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endParaRPr>
          </a:p>
          <a:p>
            <a:pPr algn="just">
              <a:lnSpc>
                <a:spcPct val="93000"/>
              </a:lnSpc>
              <a:buClr>
                <a:srgbClr val="000000"/>
              </a:buClr>
              <a:buSzPct val="100000"/>
              <a:buFont typeface="Arial" pitchFamily="34" charset="0"/>
              <a:buNone/>
              <a:defRPr/>
            </a:pPr>
            <a:endParaRPr lang="en-GB" u="sng" dirty="0">
              <a:solidFill>
                <a:srgbClr val="CC0000"/>
              </a:solidFill>
              <a:latin typeface="Arial" pitchFamily="34" charset="0"/>
              <a:ea typeface="Arial Unicode MS" pitchFamily="34" charset="-128"/>
              <a:cs typeface="Arial Unicode MS" pitchFamily="34" charset="-128"/>
            </a:endParaRPr>
          </a:p>
          <a:p>
            <a:pPr algn="just">
              <a:lnSpc>
                <a:spcPct val="93000"/>
              </a:lnSpc>
              <a:buClr>
                <a:srgbClr val="000000"/>
              </a:buClr>
              <a:buSzPct val="100000"/>
              <a:buFont typeface="Arial" pitchFamily="34" charset="0"/>
              <a:buNone/>
              <a:defRPr/>
            </a:pPr>
            <a:r>
              <a:rPr lang="en-GB" sz="24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EPgl</a:t>
            </a:r>
            <a:r>
              <a:rPr lang="en-GB" sz="2400"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 = </a:t>
            </a:r>
            <a:r>
              <a:rPr lang="en-GB" sz="24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EP</a:t>
            </a:r>
            <a:r>
              <a:rPr lang="en-GB" sz="2400" baseline="-250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i</a:t>
            </a:r>
            <a:r>
              <a:rPr lang="en-GB" sz="2400"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 + </a:t>
            </a:r>
            <a:r>
              <a:rPr lang="en-GB" sz="24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EP</a:t>
            </a:r>
            <a:r>
              <a:rPr lang="en-GB" sz="2400" baseline="-250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e</a:t>
            </a:r>
            <a:r>
              <a:rPr lang="en-GB" sz="2400"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 + </a:t>
            </a:r>
            <a:r>
              <a:rPr lang="en-GB" sz="24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EP</a:t>
            </a:r>
            <a:r>
              <a:rPr lang="en-GB" sz="2400" baseline="-250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acs</a:t>
            </a:r>
            <a:r>
              <a:rPr lang="en-GB" sz="2400"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 + (</a:t>
            </a:r>
            <a:r>
              <a:rPr lang="en-GB" sz="24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EP</a:t>
            </a:r>
            <a:r>
              <a:rPr lang="en-GB" sz="2400" baseline="-25000" dirty="0" err="1">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ill</a:t>
            </a:r>
            <a:r>
              <a:rPr lang="en-GB" sz="2400"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rPr>
              <a:t>)</a:t>
            </a:r>
          </a:p>
          <a:p>
            <a:pPr algn="just">
              <a:lnSpc>
                <a:spcPct val="93000"/>
              </a:lnSpc>
              <a:buClr>
                <a:srgbClr val="000000"/>
              </a:buClr>
              <a:buSzPct val="100000"/>
              <a:buFont typeface="Arial" pitchFamily="34" charset="0"/>
              <a:buNone/>
              <a:defRPr/>
            </a:pPr>
            <a:endParaRPr lang="en-GB" sz="2400" u="sng" dirty="0">
              <a:solidFill>
                <a:srgbClr val="CC0000"/>
              </a:solidFill>
              <a:effectLst>
                <a:outerShdw blurRad="38100" dist="38100" dir="2700000" algn="tl">
                  <a:srgbClr val="000000"/>
                </a:outerShdw>
              </a:effectLst>
              <a:latin typeface="Arial" pitchFamily="34" charset="0"/>
              <a:ea typeface="Arial Unicode MS" pitchFamily="34" charset="-128"/>
              <a:cs typeface="Arial Unicode MS" pitchFamily="34" charset="-128"/>
            </a:endParaRPr>
          </a:p>
        </p:txBody>
      </p:sp>
      <p:sp>
        <p:nvSpPr>
          <p:cNvPr id="288772" name="Rectangle 4"/>
          <p:cNvSpPr>
            <a:spLocks noChangeArrowheads="1"/>
          </p:cNvSpPr>
          <p:nvPr/>
        </p:nvSpPr>
        <p:spPr bwMode="auto">
          <a:xfrm>
            <a:off x="4072648" y="215901"/>
            <a:ext cx="4912800" cy="393121"/>
          </a:xfrm>
          <a:prstGeom prst="rect">
            <a:avLst/>
          </a:prstGeom>
          <a:solidFill>
            <a:schemeClr val="bg1"/>
          </a:solidFill>
          <a:ln w="9525">
            <a:noFill/>
            <a:miter lim="800000"/>
            <a:headEnd/>
            <a:tailEnd/>
          </a:ln>
          <a:effectLst>
            <a:prstShdw prst="shdw17" dist="17961" dir="2700000">
              <a:srgbClr val="99995C"/>
            </a:prstShdw>
          </a:effectLst>
        </p:spPr>
        <p:txBody>
          <a:bodyPr wrap="square">
            <a:spAutoFit/>
          </a:bodyPr>
          <a:lstStyle/>
          <a:p>
            <a:pPr algn="ctr"/>
            <a:r>
              <a:rPr lang="en-GB">
                <a:solidFill>
                  <a:schemeClr val="accent4">
                    <a:lumMod val="75000"/>
                  </a:schemeClr>
                </a:solidFill>
                <a:latin typeface="Arial" pitchFamily="34" charset="0"/>
                <a:ea typeface="Arial Unicode MS" pitchFamily="34" charset="-128"/>
                <a:cs typeface="Arial Unicode MS" pitchFamily="34" charset="-128"/>
              </a:rPr>
              <a:t>INDICI DI PRESTAZIONE ENERGETICA</a:t>
            </a:r>
            <a:endParaRPr lang="it-IT">
              <a:solidFill>
                <a:schemeClr val="accent4">
                  <a:lumMod val="75000"/>
                </a:schemeClr>
              </a:solidFill>
              <a:latin typeface="Arial" pitchFamily="34" charset="0"/>
              <a:ea typeface="Arial Unicode MS" pitchFamily="34" charset="-128"/>
              <a:cs typeface="Arial Unicode MS" pitchFamily="34" charset="-128"/>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Text Box 2"/>
          <p:cNvSpPr txBox="1">
            <a:spLocks noChangeArrowheads="1"/>
          </p:cNvSpPr>
          <p:nvPr/>
        </p:nvSpPr>
        <p:spPr bwMode="auto">
          <a:xfrm>
            <a:off x="428229" y="2509838"/>
            <a:ext cx="9283435" cy="3194721"/>
          </a:xfrm>
          <a:prstGeom prst="rect">
            <a:avLst/>
          </a:prstGeom>
          <a:noFill/>
          <a:ln w="9525">
            <a:noFill/>
            <a:miter lim="800000"/>
            <a:headEnd/>
            <a:tailEnd/>
          </a:ln>
        </p:spPr>
        <p:txBody>
          <a:bodyPr>
            <a:spAutoFit/>
          </a:bodyPr>
          <a:lstStyle/>
          <a:p>
            <a:pPr marL="342900" indent="-342900" algn="just"/>
            <a:endParaRPr lang="it-IT" sz="2400" dirty="0">
              <a:latin typeface="Comic Sans MS" pitchFamily="66" charset="0"/>
              <a:ea typeface="Arial Unicode MS" pitchFamily="34" charset="-128"/>
              <a:cs typeface="Arial Unicode MS" pitchFamily="34" charset="-128"/>
            </a:endParaRPr>
          </a:p>
          <a:p>
            <a:pPr marL="342900" indent="-342900" algn="just"/>
            <a:endParaRPr lang="it-IT" sz="2400" dirty="0">
              <a:latin typeface="Comic Sans MS" pitchFamily="66" charset="0"/>
              <a:ea typeface="Arial Unicode MS" pitchFamily="34" charset="-128"/>
              <a:cs typeface="Arial Unicode MS" pitchFamily="34" charset="-128"/>
            </a:endParaRPr>
          </a:p>
          <a:p>
            <a:pPr marL="342900" indent="-342900" algn="just"/>
            <a:endParaRPr lang="it-IT" sz="2400" dirty="0">
              <a:latin typeface="Comic Sans MS" pitchFamily="66" charset="0"/>
              <a:ea typeface="Arial Unicode MS" pitchFamily="34" charset="-128"/>
              <a:cs typeface="Arial Unicode MS" pitchFamily="34" charset="-128"/>
            </a:endParaRPr>
          </a:p>
          <a:p>
            <a:pPr marL="342900" indent="-342900" algn="just"/>
            <a:endParaRPr lang="it-IT" sz="2400" dirty="0">
              <a:latin typeface="Comic Sans MS" pitchFamily="66" charset="0"/>
              <a:ea typeface="Arial Unicode MS" pitchFamily="34" charset="-128"/>
              <a:cs typeface="Arial Unicode MS" pitchFamily="34" charset="-128"/>
            </a:endParaRPr>
          </a:p>
          <a:p>
            <a:pPr marL="342900" indent="-342900" algn="just"/>
            <a:endParaRPr lang="it-IT" sz="2400" dirty="0">
              <a:latin typeface="Comic Sans MS" pitchFamily="66" charset="0"/>
              <a:ea typeface="Arial Unicode MS" pitchFamily="34" charset="-128"/>
              <a:cs typeface="Arial Unicode MS" pitchFamily="34" charset="-128"/>
            </a:endParaRPr>
          </a:p>
          <a:p>
            <a:pPr marL="342900" indent="-342900" algn="ctr"/>
            <a:r>
              <a:rPr lang="it-IT" sz="2400" dirty="0">
                <a:latin typeface="Comic Sans MS" pitchFamily="66" charset="0"/>
                <a:ea typeface="Arial Unicode MS" pitchFamily="34" charset="-128"/>
                <a:cs typeface="Arial Unicode MS" pitchFamily="34" charset="-128"/>
              </a:rPr>
              <a:t>E’ espresso in </a:t>
            </a:r>
            <a:r>
              <a:rPr lang="it-IT" sz="2400" dirty="0">
                <a:solidFill>
                  <a:srgbClr val="FF3300"/>
                </a:solidFill>
                <a:latin typeface="Comic Sans MS" pitchFamily="66" charset="0"/>
                <a:ea typeface="Arial Unicode MS" pitchFamily="34" charset="-128"/>
                <a:cs typeface="Arial Unicode MS" pitchFamily="34" charset="-128"/>
              </a:rPr>
              <a:t>kWh/m</a:t>
            </a:r>
            <a:r>
              <a:rPr lang="it-IT" sz="2400" baseline="30000" dirty="0">
                <a:solidFill>
                  <a:srgbClr val="FF3300"/>
                </a:solidFill>
                <a:latin typeface="Comic Sans MS" pitchFamily="66" charset="0"/>
                <a:ea typeface="Arial Unicode MS" pitchFamily="34" charset="-128"/>
                <a:cs typeface="Arial Unicode MS" pitchFamily="34" charset="-128"/>
              </a:rPr>
              <a:t>2</a:t>
            </a:r>
            <a:r>
              <a:rPr lang="it-IT" sz="2400" dirty="0">
                <a:solidFill>
                  <a:srgbClr val="FF3300"/>
                </a:solidFill>
                <a:latin typeface="Comic Sans MS" pitchFamily="66" charset="0"/>
                <a:ea typeface="Arial Unicode MS" pitchFamily="34" charset="-128"/>
                <a:cs typeface="Arial Unicode MS" pitchFamily="34" charset="-128"/>
              </a:rPr>
              <a:t> anno</a:t>
            </a:r>
            <a:r>
              <a:rPr lang="it-IT" sz="2400" dirty="0">
                <a:latin typeface="Comic Sans MS" pitchFamily="66" charset="0"/>
                <a:ea typeface="Arial Unicode MS" pitchFamily="34" charset="-128"/>
                <a:cs typeface="Arial Unicode MS" pitchFamily="34" charset="-128"/>
              </a:rPr>
              <a:t> per edifici residenziali, </a:t>
            </a:r>
          </a:p>
          <a:p>
            <a:pPr marL="342900" indent="-342900" algn="ctr"/>
            <a:endParaRPr lang="it-IT" sz="2400" dirty="0">
              <a:latin typeface="Comic Sans MS" pitchFamily="66" charset="0"/>
              <a:ea typeface="Arial Unicode MS" pitchFamily="34" charset="-128"/>
              <a:cs typeface="Arial Unicode MS" pitchFamily="34" charset="-128"/>
            </a:endParaRPr>
          </a:p>
          <a:p>
            <a:pPr marL="342900" indent="-342900" algn="ctr"/>
            <a:r>
              <a:rPr lang="it-IT" sz="2400" dirty="0">
                <a:latin typeface="Comic Sans MS" pitchFamily="66" charset="0"/>
                <a:ea typeface="Arial Unicode MS" pitchFamily="34" charset="-128"/>
                <a:cs typeface="Arial Unicode MS" pitchFamily="34" charset="-128"/>
              </a:rPr>
              <a:t>in </a:t>
            </a:r>
            <a:r>
              <a:rPr lang="it-IT" sz="2400" dirty="0">
                <a:solidFill>
                  <a:srgbClr val="FF3300"/>
                </a:solidFill>
                <a:latin typeface="Comic Sans MS" pitchFamily="66" charset="0"/>
                <a:ea typeface="Arial Unicode MS" pitchFamily="34" charset="-128"/>
                <a:cs typeface="Arial Unicode MS" pitchFamily="34" charset="-128"/>
              </a:rPr>
              <a:t>kWh/m</a:t>
            </a:r>
            <a:r>
              <a:rPr lang="it-IT" sz="2400" baseline="30000" dirty="0">
                <a:solidFill>
                  <a:srgbClr val="FF3300"/>
                </a:solidFill>
                <a:latin typeface="Comic Sans MS" pitchFamily="66" charset="0"/>
                <a:ea typeface="Arial Unicode MS" pitchFamily="34" charset="-128"/>
                <a:cs typeface="Arial Unicode MS" pitchFamily="34" charset="-128"/>
              </a:rPr>
              <a:t>3</a:t>
            </a:r>
            <a:r>
              <a:rPr lang="it-IT" sz="2400" dirty="0">
                <a:solidFill>
                  <a:srgbClr val="FF3300"/>
                </a:solidFill>
                <a:latin typeface="Comic Sans MS" pitchFamily="66" charset="0"/>
                <a:ea typeface="Arial Unicode MS" pitchFamily="34" charset="-128"/>
                <a:cs typeface="Arial Unicode MS" pitchFamily="34" charset="-128"/>
              </a:rPr>
              <a:t> anno </a:t>
            </a:r>
            <a:r>
              <a:rPr lang="it-IT" sz="2400" dirty="0">
                <a:latin typeface="Comic Sans MS" pitchFamily="66" charset="0"/>
                <a:ea typeface="Arial Unicode MS" pitchFamily="34" charset="-128"/>
                <a:cs typeface="Arial Unicode MS" pitchFamily="34" charset="-128"/>
              </a:rPr>
              <a:t>per altre tipologie edilizie.</a:t>
            </a:r>
          </a:p>
        </p:txBody>
      </p:sp>
      <p:sp>
        <p:nvSpPr>
          <p:cNvPr id="289795" name="Rectangle 3"/>
          <p:cNvSpPr>
            <a:spLocks noChangeArrowheads="1"/>
          </p:cNvSpPr>
          <p:nvPr/>
        </p:nvSpPr>
        <p:spPr bwMode="auto">
          <a:xfrm>
            <a:off x="3656856" y="260648"/>
            <a:ext cx="4854459" cy="867930"/>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wrap="square">
            <a:spAutoFit/>
          </a:bodyPr>
          <a:lstStyle/>
          <a:p>
            <a:pPr algn="ctr"/>
            <a:r>
              <a:rPr lang="it-IT" sz="2400">
                <a:solidFill>
                  <a:schemeClr val="accent4">
                    <a:lumMod val="75000"/>
                  </a:schemeClr>
                </a:solidFill>
                <a:latin typeface="Comic Sans MS" pitchFamily="66" charset="0"/>
                <a:ea typeface="Arial Unicode MS" pitchFamily="34" charset="-128"/>
                <a:cs typeface="Arial Unicode MS" pitchFamily="34" charset="-128"/>
              </a:rPr>
              <a:t>Indice di prestazione energetica</a:t>
            </a:r>
          </a:p>
          <a:p>
            <a:pPr algn="ctr"/>
            <a:r>
              <a:rPr lang="it-IT" sz="2400">
                <a:solidFill>
                  <a:schemeClr val="accent4">
                    <a:lumMod val="75000"/>
                  </a:schemeClr>
                </a:solidFill>
                <a:latin typeface="Comic Sans MS" pitchFamily="66" charset="0"/>
                <a:ea typeface="Arial Unicode MS" pitchFamily="34" charset="-128"/>
                <a:cs typeface="Arial Unicode MS" pitchFamily="34" charset="-128"/>
              </a:rPr>
              <a:t>(EP)</a:t>
            </a:r>
          </a:p>
        </p:txBody>
      </p:sp>
      <p:sp>
        <p:nvSpPr>
          <p:cNvPr id="289796" name="Rettangolo 3"/>
          <p:cNvSpPr>
            <a:spLocks noChangeArrowheads="1"/>
          </p:cNvSpPr>
          <p:nvPr/>
        </p:nvSpPr>
        <p:spPr bwMode="auto">
          <a:xfrm>
            <a:off x="428228" y="1828800"/>
            <a:ext cx="8659151" cy="2580706"/>
          </a:xfrm>
          <a:prstGeom prst="rect">
            <a:avLst/>
          </a:prstGeom>
          <a:noFill/>
          <a:ln w="9525">
            <a:noFill/>
            <a:miter lim="800000"/>
            <a:headEnd/>
            <a:tailEnd/>
          </a:ln>
        </p:spPr>
        <p:txBody>
          <a:bodyPr>
            <a:spAutoFit/>
          </a:bodyPr>
          <a:lstStyle/>
          <a:p>
            <a:pPr algn="just"/>
            <a:r>
              <a:rPr lang="it-IT" sz="1400" b="0" dirty="0"/>
              <a:t>DLgs 192/05  Definizioni  (Allegato 1)….</a:t>
            </a:r>
          </a:p>
          <a:p>
            <a:pPr algn="just"/>
            <a:endParaRPr lang="it-IT" sz="1400" b="0" dirty="0"/>
          </a:p>
          <a:p>
            <a:pPr algn="just"/>
            <a:r>
              <a:rPr lang="it-IT" sz="1400" b="0" dirty="0"/>
              <a:t>16. indice di prestazione energetica </a:t>
            </a:r>
            <a:r>
              <a:rPr lang="it-IT" sz="1400" dirty="0"/>
              <a:t>EP parziale </a:t>
            </a:r>
            <a:r>
              <a:rPr lang="it-IT" sz="1400" b="0" dirty="0"/>
              <a:t>esprime il </a:t>
            </a:r>
            <a:r>
              <a:rPr lang="it-IT" sz="1400" dirty="0"/>
              <a:t>fabbisogno di energia primaria parziale </a:t>
            </a:r>
            <a:r>
              <a:rPr lang="it-IT" sz="1400" b="0" dirty="0"/>
              <a:t>riferito ad un singolo uso energetico dell’edificio (a titolo d’esempio: alla sola climatizzazione invernale e/o alla climatizzazione estiva e/o alla produzione di acqua calda per usi sanitari e/o illuminazione artificiale) </a:t>
            </a:r>
            <a:r>
              <a:rPr lang="it-IT" sz="1400" dirty="0"/>
              <a:t>riferito all’unità di superficie utile o di volume lordo</a:t>
            </a:r>
            <a:r>
              <a:rPr lang="it-IT" sz="1400" b="0" dirty="0"/>
              <a:t>, espresso rispettivamente in kWh/m2 anno o kWh/m3 anno;</a:t>
            </a:r>
          </a:p>
          <a:p>
            <a:pPr algn="just"/>
            <a:endParaRPr lang="it-IT" sz="1400" b="0" dirty="0"/>
          </a:p>
          <a:p>
            <a:pPr algn="just"/>
            <a:r>
              <a:rPr lang="it-IT" sz="1400" b="0" dirty="0"/>
              <a:t>17. indice di prestazione energetica </a:t>
            </a:r>
            <a:r>
              <a:rPr lang="it-IT" sz="1400" dirty="0"/>
              <a:t>EP</a:t>
            </a:r>
            <a:r>
              <a:rPr lang="it-IT" sz="1400" b="0" dirty="0"/>
              <a:t> esprime il </a:t>
            </a:r>
            <a:r>
              <a:rPr lang="it-IT" sz="1400" dirty="0"/>
              <a:t>fabbisogno di energia primaria totale riferito all’unità di superficie utile o di volume lordo</a:t>
            </a:r>
            <a:r>
              <a:rPr lang="it-IT" sz="1400" b="0" dirty="0"/>
              <a:t>, espresso rispettivamente in kWh/m2 anno o kWh/m3 anno;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9986"/>
                                        </p:tgtEl>
                                        <p:attrNameLst>
                                          <p:attrName>style.visibility</p:attrName>
                                        </p:attrNameLst>
                                      </p:cBhvr>
                                      <p:to>
                                        <p:strVal val="visible"/>
                                      </p:to>
                                    </p:set>
                                    <p:animEffect transition="in" filter="dissolve">
                                      <p:cBhvr>
                                        <p:cTn id="7" dur="500"/>
                                        <p:tgtEl>
                                          <p:spTgt spid="809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8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srcRect/>
          <a:stretch>
            <a:fillRect/>
          </a:stretch>
        </p:blipFill>
        <p:spPr bwMode="auto">
          <a:xfrm>
            <a:off x="116946" y="0"/>
            <a:ext cx="8483733" cy="5062538"/>
          </a:xfrm>
          <a:prstGeom prst="rect">
            <a:avLst/>
          </a:prstGeom>
          <a:noFill/>
          <a:ln w="9525">
            <a:noFill/>
            <a:miter lim="800000"/>
            <a:headEnd/>
            <a:tailEnd/>
          </a:ln>
        </p:spPr>
      </p:pic>
      <p:pic>
        <p:nvPicPr>
          <p:cNvPr id="75779" name="Picture 3"/>
          <p:cNvPicPr>
            <a:picLocks noChangeAspect="1" noChangeArrowheads="1"/>
          </p:cNvPicPr>
          <p:nvPr/>
        </p:nvPicPr>
        <p:blipFill>
          <a:blip r:embed="rId4" cstate="print"/>
          <a:srcRect/>
          <a:stretch>
            <a:fillRect/>
          </a:stretch>
        </p:blipFill>
        <p:spPr bwMode="auto">
          <a:xfrm>
            <a:off x="3627042" y="4410076"/>
            <a:ext cx="5871369" cy="2447925"/>
          </a:xfrm>
          <a:prstGeom prst="rect">
            <a:avLst/>
          </a:prstGeom>
          <a:noFill/>
          <a:ln w="9525">
            <a:noFill/>
            <a:miter lim="800000"/>
            <a:headEnd/>
            <a:tailEnd/>
          </a:ln>
        </p:spPr>
      </p:pic>
      <p:sp>
        <p:nvSpPr>
          <p:cNvPr id="4" name="Ovale 3"/>
          <p:cNvSpPr/>
          <p:nvPr/>
        </p:nvSpPr>
        <p:spPr bwMode="auto">
          <a:xfrm>
            <a:off x="7097581" y="3500438"/>
            <a:ext cx="1599406" cy="584269"/>
          </a:xfrm>
          <a:prstGeom prst="ellipse">
            <a:avLst/>
          </a:prstGeom>
          <a:noFill/>
          <a:ln w="38100" cap="flat" cmpd="sng" algn="ctr">
            <a:solidFill>
              <a:srgbClr val="FF0000"/>
            </a:solidFill>
            <a:prstDash val="solid"/>
            <a:round/>
            <a:headEnd type="none" w="med" len="med"/>
            <a:tailEnd type="none" w="med" len="med"/>
          </a:ln>
          <a:effectLst/>
        </p:spPr>
        <p:txBody>
          <a:bodyPr>
            <a:spAutoFit/>
          </a:bodyPr>
          <a:lstStyle/>
          <a:p>
            <a:pPr marL="571500" indent="-571500">
              <a:defRPr/>
            </a:pPr>
            <a:endParaRPr lang="it-IT">
              <a:effectLst>
                <a:outerShdw blurRad="38100" dist="38100" dir="2700000" algn="tl">
                  <a:srgbClr val="000000">
                    <a:alpha val="43137"/>
                  </a:srgbClr>
                </a:outerShdw>
              </a:effectLst>
            </a:endParaRPr>
          </a:p>
        </p:txBody>
      </p:sp>
      <p:sp>
        <p:nvSpPr>
          <p:cNvPr id="5" name="Ovale 4"/>
          <p:cNvSpPr/>
          <p:nvPr/>
        </p:nvSpPr>
        <p:spPr bwMode="auto">
          <a:xfrm>
            <a:off x="6287559" y="5710239"/>
            <a:ext cx="3547931" cy="584269"/>
          </a:xfrm>
          <a:prstGeom prst="ellipse">
            <a:avLst/>
          </a:prstGeom>
          <a:noFill/>
          <a:ln w="38100" cap="flat" cmpd="sng" algn="ctr">
            <a:solidFill>
              <a:srgbClr val="FF0000"/>
            </a:solidFill>
            <a:prstDash val="solid"/>
            <a:round/>
            <a:headEnd type="none" w="med" len="med"/>
            <a:tailEnd type="none" w="med" len="med"/>
          </a:ln>
          <a:effectLst/>
        </p:spPr>
        <p:txBody>
          <a:bodyPr>
            <a:spAutoFit/>
          </a:bodyPr>
          <a:lstStyle/>
          <a:p>
            <a:pPr marL="571500" indent="-571500">
              <a:defRPr/>
            </a:pPr>
            <a:endParaRPr lang="it-IT">
              <a:effectLst>
                <a:outerShdw blurRad="38100" dist="38100" dir="2700000" algn="tl">
                  <a:srgbClr val="000000">
                    <a:alpha val="43137"/>
                  </a:srgbClr>
                </a:outerShdw>
              </a:effectLst>
            </a:endParaRPr>
          </a:p>
        </p:txBody>
      </p:sp>
      <p:cxnSp>
        <p:nvCxnSpPr>
          <p:cNvPr id="75782" name="Connettore 2 6"/>
          <p:cNvCxnSpPr>
            <a:cxnSpLocks noChangeShapeType="1"/>
          </p:cNvCxnSpPr>
          <p:nvPr/>
        </p:nvCxnSpPr>
        <p:spPr bwMode="auto">
          <a:xfrm rot="10800000">
            <a:off x="8385705" y="1238250"/>
            <a:ext cx="1014677" cy="1588"/>
          </a:xfrm>
          <a:prstGeom prst="straightConnector1">
            <a:avLst/>
          </a:prstGeom>
          <a:noFill/>
          <a:ln w="38100" algn="ctr">
            <a:solidFill>
              <a:srgbClr val="FF0000"/>
            </a:solidFill>
            <a:round/>
            <a:headEnd/>
            <a:tailEnd type="arrow" w="med" len="med"/>
          </a:ln>
        </p:spPr>
      </p:cxnSp>
      <p:cxnSp>
        <p:nvCxnSpPr>
          <p:cNvPr id="75783" name="Connettore 2 9"/>
          <p:cNvCxnSpPr>
            <a:cxnSpLocks noChangeShapeType="1"/>
          </p:cNvCxnSpPr>
          <p:nvPr/>
        </p:nvCxnSpPr>
        <p:spPr bwMode="auto">
          <a:xfrm rot="10800000">
            <a:off x="5499894" y="5805488"/>
            <a:ext cx="1637242" cy="647700"/>
          </a:xfrm>
          <a:prstGeom prst="straightConnector1">
            <a:avLst/>
          </a:prstGeom>
          <a:noFill/>
          <a:ln w="38100" algn="ctr">
            <a:solidFill>
              <a:srgbClr val="FF0000"/>
            </a:solidFill>
            <a:round/>
            <a:headEnd/>
            <a:tailEnd type="arrow" w="med" len="med"/>
          </a:ln>
        </p:spPr>
      </p:cxnSp>
      <p:cxnSp>
        <p:nvCxnSpPr>
          <p:cNvPr id="75784" name="Connettore 2 15"/>
          <p:cNvCxnSpPr>
            <a:cxnSpLocks noChangeShapeType="1"/>
          </p:cNvCxnSpPr>
          <p:nvPr/>
        </p:nvCxnSpPr>
        <p:spPr bwMode="auto">
          <a:xfrm rot="10800000">
            <a:off x="5577285" y="6165850"/>
            <a:ext cx="1559851" cy="287338"/>
          </a:xfrm>
          <a:prstGeom prst="straightConnector1">
            <a:avLst/>
          </a:prstGeom>
          <a:noFill/>
          <a:ln w="38100" algn="ctr">
            <a:solidFill>
              <a:srgbClr val="FF0000"/>
            </a:solidFill>
            <a:round/>
            <a:headEnd/>
            <a:tailEnd type="arrow" w="med" len="med"/>
          </a:ln>
        </p:spPr>
      </p:cxnSp>
      <p:sp>
        <p:nvSpPr>
          <p:cNvPr id="9" name="Rettangolo 8"/>
          <p:cNvSpPr/>
          <p:nvPr/>
        </p:nvSpPr>
        <p:spPr>
          <a:xfrm>
            <a:off x="6177136" y="116632"/>
            <a:ext cx="3088037" cy="60939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defRPr/>
            </a:pPr>
            <a:r>
              <a:rPr lang="it-IT" sz="1600" dirty="0"/>
              <a:t>FATTORI </a:t>
            </a:r>
            <a:r>
              <a:rPr lang="it-IT" sz="1600" dirty="0" err="1"/>
              <a:t>DI</a:t>
            </a:r>
            <a:r>
              <a:rPr lang="it-IT" sz="1600" dirty="0"/>
              <a:t> CONVERSIONE </a:t>
            </a:r>
            <a:r>
              <a:rPr lang="it-IT" sz="1600" dirty="0" smtClean="0"/>
              <a:t>e </a:t>
            </a:r>
            <a:r>
              <a:rPr lang="it-IT" sz="1600" dirty="0"/>
              <a:t>UNITA’ </a:t>
            </a:r>
            <a:r>
              <a:rPr lang="it-IT" sz="1600" dirty="0" err="1"/>
              <a:t>DI</a:t>
            </a:r>
            <a:r>
              <a:rPr lang="it-IT" sz="1600" dirty="0"/>
              <a:t> MISURA</a:t>
            </a:r>
            <a:endParaRPr lang="it-IT" sz="1600" dirty="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ChangeArrowheads="1"/>
          </p:cNvSpPr>
          <p:nvPr/>
        </p:nvSpPr>
        <p:spPr bwMode="auto">
          <a:xfrm>
            <a:off x="9721269" y="2178264"/>
            <a:ext cx="184731" cy="415498"/>
          </a:xfrm>
          <a:prstGeom prst="rect">
            <a:avLst/>
          </a:prstGeom>
          <a:solidFill>
            <a:srgbClr val="F3F3F3"/>
          </a:solidFill>
          <a:ln w="9525">
            <a:noFill/>
            <a:miter lim="800000"/>
            <a:headEnd/>
            <a:tailEnd/>
          </a:ln>
          <a:effectLst/>
        </p:spPr>
        <p:txBody>
          <a:bodyPr wrap="none" anchor="ctr">
            <a:spAutoFit/>
          </a:bodyPr>
          <a:lstStyle/>
          <a:p>
            <a:pPr>
              <a:defRPr/>
            </a:pPr>
            <a:endParaRPr lang="it-IT">
              <a:effectLst>
                <a:outerShdw blurRad="38100" dist="38100" dir="2700000" algn="tl">
                  <a:srgbClr val="000000">
                    <a:alpha val="43137"/>
                  </a:srgbClr>
                </a:outerShdw>
              </a:effectLst>
            </a:endParaRPr>
          </a:p>
        </p:txBody>
      </p:sp>
      <p:sp>
        <p:nvSpPr>
          <p:cNvPr id="52227" name="Rectangle 3"/>
          <p:cNvSpPr>
            <a:spLocks noChangeArrowheads="1"/>
          </p:cNvSpPr>
          <p:nvPr/>
        </p:nvSpPr>
        <p:spPr bwMode="auto">
          <a:xfrm>
            <a:off x="2321719" y="1038226"/>
            <a:ext cx="5107781" cy="5510213"/>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a:spAutoFit/>
          </a:bodyPr>
          <a:lstStyle/>
          <a:p>
            <a:pPr marL="177800" algn="just">
              <a:lnSpc>
                <a:spcPct val="150000"/>
              </a:lnSpc>
              <a:spcAft>
                <a:spcPts val="600"/>
              </a:spcAft>
            </a:pPr>
            <a:r>
              <a:rPr lang="it-IT" sz="1600" b="1">
                <a:solidFill>
                  <a:srgbClr val="002060"/>
                </a:solidFill>
              </a:rPr>
              <a:t>     Classe </a:t>
            </a:r>
            <a:r>
              <a:rPr lang="it-IT" sz="2400" b="1">
                <a:solidFill>
                  <a:srgbClr val="002060"/>
                </a:solidFill>
              </a:rPr>
              <a:t>A</a:t>
            </a:r>
            <a:r>
              <a:rPr lang="it-IT" sz="1600" b="1">
                <a:solidFill>
                  <a:srgbClr val="002060"/>
                </a:solidFill>
              </a:rPr>
              <a:t>i</a:t>
            </a:r>
            <a:r>
              <a:rPr lang="it-IT" sz="2400" b="1">
                <a:solidFill>
                  <a:srgbClr val="002060"/>
                </a:solidFill>
              </a:rPr>
              <a:t>+  </a:t>
            </a:r>
            <a:r>
              <a:rPr lang="it-IT" sz="1600" b="1">
                <a:solidFill>
                  <a:srgbClr val="002060"/>
                </a:solidFill>
              </a:rPr>
              <a:t> </a:t>
            </a:r>
            <a:r>
              <a:rPr lang="it-IT" b="1">
                <a:solidFill>
                  <a:srgbClr val="002060"/>
                </a:solidFill>
              </a:rPr>
              <a:t>&lt;</a:t>
            </a:r>
            <a:r>
              <a:rPr lang="it-IT" sz="1600" b="1">
                <a:solidFill>
                  <a:srgbClr val="002060"/>
                </a:solidFill>
              </a:rPr>
              <a:t>   0,25 EPi</a:t>
            </a:r>
            <a:r>
              <a:rPr lang="it-IT" sz="1600" b="1" baseline="-25000">
                <a:solidFill>
                  <a:srgbClr val="002060"/>
                </a:solidFill>
              </a:rPr>
              <a:t>L </a:t>
            </a:r>
            <a:r>
              <a:rPr lang="it-IT" sz="1100" b="1">
                <a:solidFill>
                  <a:srgbClr val="002060"/>
                </a:solidFill>
              </a:rPr>
              <a:t>   </a:t>
            </a:r>
          </a:p>
          <a:p>
            <a:pPr marL="177800" algn="just">
              <a:lnSpc>
                <a:spcPct val="150000"/>
              </a:lnSpc>
              <a:spcAft>
                <a:spcPts val="600"/>
              </a:spcAft>
            </a:pPr>
            <a:r>
              <a:rPr lang="it-IT" sz="1600" b="1">
                <a:solidFill>
                  <a:srgbClr val="002060"/>
                </a:solidFill>
              </a:rPr>
              <a:t>0,25 EPi</a:t>
            </a:r>
            <a:r>
              <a:rPr lang="it-IT" sz="1600" b="1" baseline="-25000">
                <a:solidFill>
                  <a:srgbClr val="002060"/>
                </a:solidFill>
              </a:rPr>
              <a:t>L </a:t>
            </a:r>
            <a:r>
              <a:rPr lang="it-IT" sz="1100" b="1">
                <a:solidFill>
                  <a:srgbClr val="002060"/>
                </a:solidFill>
              </a:rPr>
              <a:t>    </a:t>
            </a:r>
            <a:r>
              <a:rPr lang="it-IT" b="1">
                <a:solidFill>
                  <a:srgbClr val="002060"/>
                </a:solidFill>
              </a:rPr>
              <a:t>≤</a:t>
            </a:r>
            <a:r>
              <a:rPr lang="it-IT" sz="1100" b="1">
                <a:solidFill>
                  <a:srgbClr val="002060"/>
                </a:solidFill>
              </a:rPr>
              <a:t>  </a:t>
            </a:r>
            <a:r>
              <a:rPr lang="it-IT" sz="1600" b="1">
                <a:solidFill>
                  <a:srgbClr val="002060"/>
                </a:solidFill>
              </a:rPr>
              <a:t>Classe  </a:t>
            </a:r>
            <a:r>
              <a:rPr lang="it-IT" sz="2400" b="1">
                <a:solidFill>
                  <a:srgbClr val="002060"/>
                </a:solidFill>
              </a:rPr>
              <a:t>A</a:t>
            </a:r>
            <a:r>
              <a:rPr lang="it-IT" sz="1600" b="1">
                <a:solidFill>
                  <a:srgbClr val="002060"/>
                </a:solidFill>
              </a:rPr>
              <a:t>i     </a:t>
            </a:r>
            <a:r>
              <a:rPr lang="it-IT" b="1">
                <a:solidFill>
                  <a:srgbClr val="002060"/>
                </a:solidFill>
              </a:rPr>
              <a:t>&lt;  </a:t>
            </a:r>
            <a:r>
              <a:rPr lang="it-IT" sz="1600" b="1">
                <a:solidFill>
                  <a:srgbClr val="002060"/>
                </a:solidFill>
              </a:rPr>
              <a:t> 0,50 EPi</a:t>
            </a:r>
            <a:r>
              <a:rPr lang="it-IT" sz="1600" b="1" baseline="-25000">
                <a:solidFill>
                  <a:srgbClr val="002060"/>
                </a:solidFill>
              </a:rPr>
              <a:t>L </a:t>
            </a:r>
            <a:r>
              <a:rPr lang="it-IT" sz="1100" b="1">
                <a:solidFill>
                  <a:srgbClr val="002060"/>
                </a:solidFill>
              </a:rPr>
              <a:t>   </a:t>
            </a:r>
          </a:p>
          <a:p>
            <a:pPr marL="177800" algn="just">
              <a:lnSpc>
                <a:spcPct val="150000"/>
              </a:lnSpc>
              <a:spcAft>
                <a:spcPts val="600"/>
              </a:spcAft>
            </a:pPr>
            <a:r>
              <a:rPr lang="it-IT" sz="1600" b="1">
                <a:solidFill>
                  <a:srgbClr val="002060"/>
                </a:solidFill>
              </a:rPr>
              <a:t>0,50 EPi</a:t>
            </a:r>
            <a:r>
              <a:rPr lang="it-IT" sz="1600" b="1" baseline="-25000">
                <a:solidFill>
                  <a:srgbClr val="002060"/>
                </a:solidFill>
              </a:rPr>
              <a:t>L </a:t>
            </a:r>
            <a:r>
              <a:rPr lang="it-IT" sz="1100" b="1">
                <a:solidFill>
                  <a:srgbClr val="002060"/>
                </a:solidFill>
              </a:rPr>
              <a:t>     </a:t>
            </a:r>
            <a:r>
              <a:rPr lang="it-IT" b="1">
                <a:solidFill>
                  <a:srgbClr val="002060"/>
                </a:solidFill>
              </a:rPr>
              <a:t>≤ </a:t>
            </a:r>
            <a:r>
              <a:rPr lang="it-IT" sz="1100" b="1">
                <a:solidFill>
                  <a:srgbClr val="002060"/>
                </a:solidFill>
              </a:rPr>
              <a:t> </a:t>
            </a:r>
            <a:r>
              <a:rPr lang="it-IT" sz="1600" b="1">
                <a:solidFill>
                  <a:srgbClr val="002060"/>
                </a:solidFill>
              </a:rPr>
              <a:t>Classe </a:t>
            </a:r>
            <a:r>
              <a:rPr lang="it-IT" sz="2400" b="1">
                <a:solidFill>
                  <a:srgbClr val="002060"/>
                </a:solidFill>
              </a:rPr>
              <a:t>B</a:t>
            </a:r>
            <a:r>
              <a:rPr lang="it-IT" sz="1600" b="1">
                <a:solidFill>
                  <a:srgbClr val="002060"/>
                </a:solidFill>
              </a:rPr>
              <a:t>i    </a:t>
            </a:r>
            <a:r>
              <a:rPr lang="it-IT" b="1">
                <a:solidFill>
                  <a:srgbClr val="002060"/>
                </a:solidFill>
              </a:rPr>
              <a:t>&lt;  </a:t>
            </a:r>
            <a:r>
              <a:rPr lang="it-IT" sz="1600" b="1">
                <a:solidFill>
                  <a:srgbClr val="002060"/>
                </a:solidFill>
              </a:rPr>
              <a:t>  0,75 EPi</a:t>
            </a:r>
            <a:r>
              <a:rPr lang="it-IT" sz="1600" b="1" baseline="-25000">
                <a:solidFill>
                  <a:srgbClr val="002060"/>
                </a:solidFill>
              </a:rPr>
              <a:t>L </a:t>
            </a:r>
            <a:r>
              <a:rPr lang="it-IT" sz="1100" b="1">
                <a:solidFill>
                  <a:srgbClr val="002060"/>
                </a:solidFill>
              </a:rPr>
              <a:t>   </a:t>
            </a:r>
            <a:endParaRPr lang="it-IT" sz="1600" b="1">
              <a:solidFill>
                <a:srgbClr val="002060"/>
              </a:solidFill>
            </a:endParaRPr>
          </a:p>
          <a:p>
            <a:pPr marL="177800" algn="just">
              <a:lnSpc>
                <a:spcPct val="150000"/>
              </a:lnSpc>
              <a:spcAft>
                <a:spcPts val="600"/>
              </a:spcAft>
            </a:pPr>
            <a:r>
              <a:rPr lang="it-IT" sz="1600" b="1">
                <a:solidFill>
                  <a:srgbClr val="002060"/>
                </a:solidFill>
              </a:rPr>
              <a:t>0,75 EPi</a:t>
            </a:r>
            <a:r>
              <a:rPr lang="it-IT" sz="1600" b="1" baseline="-25000">
                <a:solidFill>
                  <a:srgbClr val="002060"/>
                </a:solidFill>
              </a:rPr>
              <a:t>L </a:t>
            </a:r>
            <a:r>
              <a:rPr lang="it-IT" sz="1100" b="1">
                <a:solidFill>
                  <a:srgbClr val="002060"/>
                </a:solidFill>
              </a:rPr>
              <a:t>     </a:t>
            </a:r>
            <a:r>
              <a:rPr lang="it-IT" b="1">
                <a:solidFill>
                  <a:srgbClr val="002060"/>
                </a:solidFill>
              </a:rPr>
              <a:t>≤ </a:t>
            </a:r>
            <a:r>
              <a:rPr lang="it-IT" sz="1600" b="1">
                <a:solidFill>
                  <a:srgbClr val="002060"/>
                </a:solidFill>
              </a:rPr>
              <a:t>Classe </a:t>
            </a:r>
            <a:r>
              <a:rPr lang="it-IT" sz="2400" b="1">
                <a:solidFill>
                  <a:srgbClr val="002060"/>
                </a:solidFill>
              </a:rPr>
              <a:t>C</a:t>
            </a:r>
            <a:r>
              <a:rPr lang="it-IT" sz="1600" b="1">
                <a:solidFill>
                  <a:srgbClr val="002060"/>
                </a:solidFill>
              </a:rPr>
              <a:t>i    </a:t>
            </a:r>
            <a:r>
              <a:rPr lang="it-IT" b="1">
                <a:solidFill>
                  <a:srgbClr val="002060"/>
                </a:solidFill>
              </a:rPr>
              <a:t>&lt;  </a:t>
            </a:r>
            <a:r>
              <a:rPr lang="it-IT" sz="1600" b="1">
                <a:solidFill>
                  <a:srgbClr val="002060"/>
                </a:solidFill>
              </a:rPr>
              <a:t>  1,00 EPi</a:t>
            </a:r>
            <a:r>
              <a:rPr lang="it-IT" sz="1600" b="1" baseline="-25000">
                <a:solidFill>
                  <a:srgbClr val="002060"/>
                </a:solidFill>
              </a:rPr>
              <a:t>L </a:t>
            </a:r>
            <a:r>
              <a:rPr lang="it-IT" sz="1100" b="1">
                <a:solidFill>
                  <a:srgbClr val="002060"/>
                </a:solidFill>
              </a:rPr>
              <a:t>   </a:t>
            </a:r>
          </a:p>
          <a:p>
            <a:pPr marL="177800" algn="just">
              <a:lnSpc>
                <a:spcPct val="150000"/>
              </a:lnSpc>
              <a:spcAft>
                <a:spcPts val="600"/>
              </a:spcAft>
            </a:pPr>
            <a:r>
              <a:rPr lang="it-IT" sz="1600" b="1">
                <a:solidFill>
                  <a:srgbClr val="002060"/>
                </a:solidFill>
              </a:rPr>
              <a:t>1,00 EPi</a:t>
            </a:r>
            <a:r>
              <a:rPr lang="it-IT" sz="1600" b="1" baseline="-25000">
                <a:solidFill>
                  <a:srgbClr val="002060"/>
                </a:solidFill>
              </a:rPr>
              <a:t>L </a:t>
            </a:r>
            <a:r>
              <a:rPr lang="it-IT" sz="1100" b="1">
                <a:solidFill>
                  <a:srgbClr val="002060"/>
                </a:solidFill>
              </a:rPr>
              <a:t>     </a:t>
            </a:r>
            <a:r>
              <a:rPr lang="it-IT" b="1">
                <a:solidFill>
                  <a:srgbClr val="002060"/>
                </a:solidFill>
              </a:rPr>
              <a:t>≤</a:t>
            </a:r>
            <a:r>
              <a:rPr lang="it-IT" sz="1100" b="1">
                <a:solidFill>
                  <a:srgbClr val="002060"/>
                </a:solidFill>
              </a:rPr>
              <a:t> </a:t>
            </a:r>
            <a:r>
              <a:rPr lang="it-IT" sz="1600" b="1">
                <a:solidFill>
                  <a:srgbClr val="002060"/>
                </a:solidFill>
              </a:rPr>
              <a:t>Classe  </a:t>
            </a:r>
            <a:r>
              <a:rPr lang="it-IT" sz="2400" b="1">
                <a:solidFill>
                  <a:srgbClr val="002060"/>
                </a:solidFill>
              </a:rPr>
              <a:t>D</a:t>
            </a:r>
            <a:r>
              <a:rPr lang="it-IT" sz="1600" b="1">
                <a:solidFill>
                  <a:srgbClr val="002060"/>
                </a:solidFill>
              </a:rPr>
              <a:t>i    </a:t>
            </a:r>
            <a:r>
              <a:rPr lang="it-IT" b="1">
                <a:solidFill>
                  <a:srgbClr val="002060"/>
                </a:solidFill>
              </a:rPr>
              <a:t>&lt;  </a:t>
            </a:r>
            <a:r>
              <a:rPr lang="it-IT" sz="1600" b="1">
                <a:solidFill>
                  <a:srgbClr val="002060"/>
                </a:solidFill>
              </a:rPr>
              <a:t>  1,25 EPi</a:t>
            </a:r>
            <a:r>
              <a:rPr lang="it-IT" sz="1600" b="1" baseline="-25000">
                <a:solidFill>
                  <a:srgbClr val="002060"/>
                </a:solidFill>
              </a:rPr>
              <a:t>L </a:t>
            </a:r>
            <a:r>
              <a:rPr lang="it-IT" sz="1100" b="1">
                <a:solidFill>
                  <a:srgbClr val="002060"/>
                </a:solidFill>
              </a:rPr>
              <a:t>   </a:t>
            </a:r>
          </a:p>
          <a:p>
            <a:pPr marL="177800" algn="just">
              <a:lnSpc>
                <a:spcPct val="150000"/>
              </a:lnSpc>
              <a:spcAft>
                <a:spcPts val="600"/>
              </a:spcAft>
            </a:pPr>
            <a:r>
              <a:rPr lang="it-IT" sz="1600" b="1">
                <a:solidFill>
                  <a:srgbClr val="002060"/>
                </a:solidFill>
              </a:rPr>
              <a:t>1,25 EPi</a:t>
            </a:r>
            <a:r>
              <a:rPr lang="it-IT" sz="1600" b="1" baseline="-25000">
                <a:solidFill>
                  <a:srgbClr val="002060"/>
                </a:solidFill>
              </a:rPr>
              <a:t>L </a:t>
            </a:r>
            <a:r>
              <a:rPr lang="it-IT" sz="1100" b="1">
                <a:solidFill>
                  <a:srgbClr val="002060"/>
                </a:solidFill>
              </a:rPr>
              <a:t>     </a:t>
            </a:r>
            <a:r>
              <a:rPr lang="it-IT" b="1">
                <a:solidFill>
                  <a:srgbClr val="002060"/>
                </a:solidFill>
              </a:rPr>
              <a:t>≤</a:t>
            </a:r>
            <a:r>
              <a:rPr lang="it-IT" sz="1100" b="1">
                <a:solidFill>
                  <a:srgbClr val="002060"/>
                </a:solidFill>
              </a:rPr>
              <a:t>  </a:t>
            </a:r>
            <a:r>
              <a:rPr lang="it-IT" sz="1600" b="1">
                <a:solidFill>
                  <a:srgbClr val="002060"/>
                </a:solidFill>
              </a:rPr>
              <a:t>Classe </a:t>
            </a:r>
            <a:r>
              <a:rPr lang="it-IT" sz="2400" b="1">
                <a:solidFill>
                  <a:srgbClr val="002060"/>
                </a:solidFill>
              </a:rPr>
              <a:t>E</a:t>
            </a:r>
            <a:r>
              <a:rPr lang="it-IT" sz="1600" b="1">
                <a:solidFill>
                  <a:srgbClr val="002060"/>
                </a:solidFill>
              </a:rPr>
              <a:t>i    </a:t>
            </a:r>
            <a:r>
              <a:rPr lang="it-IT" b="1">
                <a:solidFill>
                  <a:srgbClr val="002060"/>
                </a:solidFill>
              </a:rPr>
              <a:t>&lt;   </a:t>
            </a:r>
            <a:r>
              <a:rPr lang="it-IT" sz="1600" b="1">
                <a:solidFill>
                  <a:srgbClr val="002060"/>
                </a:solidFill>
              </a:rPr>
              <a:t> 1,75  EPi</a:t>
            </a:r>
            <a:r>
              <a:rPr lang="it-IT" sz="1600" b="1" baseline="-25000">
                <a:solidFill>
                  <a:srgbClr val="002060"/>
                </a:solidFill>
              </a:rPr>
              <a:t>L </a:t>
            </a:r>
            <a:r>
              <a:rPr lang="it-IT" sz="1100" b="1">
                <a:solidFill>
                  <a:srgbClr val="002060"/>
                </a:solidFill>
              </a:rPr>
              <a:t>   </a:t>
            </a:r>
          </a:p>
          <a:p>
            <a:pPr marL="177800" algn="just">
              <a:lnSpc>
                <a:spcPct val="150000"/>
              </a:lnSpc>
              <a:spcAft>
                <a:spcPts val="600"/>
              </a:spcAft>
            </a:pPr>
            <a:r>
              <a:rPr lang="it-IT" sz="1600" b="1">
                <a:solidFill>
                  <a:srgbClr val="002060"/>
                </a:solidFill>
              </a:rPr>
              <a:t>1,75 EPi</a:t>
            </a:r>
            <a:r>
              <a:rPr lang="it-IT" sz="1600" b="1" baseline="-25000">
                <a:solidFill>
                  <a:srgbClr val="002060"/>
                </a:solidFill>
              </a:rPr>
              <a:t>L </a:t>
            </a:r>
            <a:r>
              <a:rPr lang="it-IT" sz="1100" b="1">
                <a:solidFill>
                  <a:srgbClr val="002060"/>
                </a:solidFill>
              </a:rPr>
              <a:t>     </a:t>
            </a:r>
            <a:r>
              <a:rPr lang="it-IT" b="1">
                <a:solidFill>
                  <a:srgbClr val="002060"/>
                </a:solidFill>
              </a:rPr>
              <a:t>≤</a:t>
            </a:r>
            <a:r>
              <a:rPr lang="it-IT" sz="1100" b="1">
                <a:solidFill>
                  <a:srgbClr val="002060"/>
                </a:solidFill>
              </a:rPr>
              <a:t> </a:t>
            </a:r>
            <a:r>
              <a:rPr lang="it-IT" sz="1600" b="1">
                <a:solidFill>
                  <a:srgbClr val="002060"/>
                </a:solidFill>
              </a:rPr>
              <a:t>Classe  </a:t>
            </a:r>
            <a:r>
              <a:rPr lang="it-IT" sz="2400" b="1">
                <a:solidFill>
                  <a:srgbClr val="002060"/>
                </a:solidFill>
              </a:rPr>
              <a:t>F</a:t>
            </a:r>
            <a:r>
              <a:rPr lang="it-IT" sz="1600" b="1">
                <a:solidFill>
                  <a:srgbClr val="002060"/>
                </a:solidFill>
              </a:rPr>
              <a:t>i     </a:t>
            </a:r>
            <a:r>
              <a:rPr lang="it-IT" b="1">
                <a:solidFill>
                  <a:srgbClr val="002060"/>
                </a:solidFill>
              </a:rPr>
              <a:t>&lt;  </a:t>
            </a:r>
            <a:r>
              <a:rPr lang="it-IT" sz="1600" b="1">
                <a:solidFill>
                  <a:srgbClr val="002060"/>
                </a:solidFill>
              </a:rPr>
              <a:t>  2,50EPi</a:t>
            </a:r>
            <a:r>
              <a:rPr lang="it-IT" sz="1600" b="1" baseline="-25000">
                <a:solidFill>
                  <a:srgbClr val="002060"/>
                </a:solidFill>
              </a:rPr>
              <a:t>L </a:t>
            </a:r>
            <a:r>
              <a:rPr lang="it-IT" sz="1100" b="1">
                <a:solidFill>
                  <a:srgbClr val="002060"/>
                </a:solidFill>
              </a:rPr>
              <a:t>   </a:t>
            </a:r>
          </a:p>
          <a:p>
            <a:pPr marL="177800" algn="just">
              <a:lnSpc>
                <a:spcPct val="150000"/>
              </a:lnSpc>
              <a:spcAft>
                <a:spcPts val="600"/>
              </a:spcAft>
            </a:pPr>
            <a:r>
              <a:rPr lang="it-IT" sz="1600" b="1">
                <a:solidFill>
                  <a:srgbClr val="002060"/>
                </a:solidFill>
              </a:rPr>
              <a:t>       Classe </a:t>
            </a:r>
            <a:r>
              <a:rPr lang="it-IT" sz="2400" b="1">
                <a:solidFill>
                  <a:srgbClr val="002060"/>
                </a:solidFill>
              </a:rPr>
              <a:t>G</a:t>
            </a:r>
            <a:r>
              <a:rPr lang="it-IT" sz="1600" b="1">
                <a:solidFill>
                  <a:srgbClr val="002060"/>
                </a:solidFill>
              </a:rPr>
              <a:t>i    </a:t>
            </a:r>
            <a:r>
              <a:rPr lang="it-IT" b="1" u="sng">
                <a:solidFill>
                  <a:srgbClr val="002060"/>
                </a:solidFill>
              </a:rPr>
              <a:t>&gt;</a:t>
            </a:r>
            <a:r>
              <a:rPr lang="it-IT" sz="1600" b="1">
                <a:solidFill>
                  <a:srgbClr val="002060"/>
                </a:solidFill>
              </a:rPr>
              <a:t>   2,50 EPi</a:t>
            </a:r>
            <a:r>
              <a:rPr lang="it-IT" sz="1600" b="1" baseline="-25000">
                <a:solidFill>
                  <a:srgbClr val="002060"/>
                </a:solidFill>
              </a:rPr>
              <a:t>L </a:t>
            </a:r>
            <a:r>
              <a:rPr lang="it-IT" sz="1100" b="1">
                <a:solidFill>
                  <a:srgbClr val="002060"/>
                </a:solidFill>
              </a:rPr>
              <a:t> </a:t>
            </a:r>
          </a:p>
          <a:p>
            <a:pPr marL="177800" algn="just">
              <a:lnSpc>
                <a:spcPct val="150000"/>
              </a:lnSpc>
              <a:spcAft>
                <a:spcPts val="600"/>
              </a:spcAft>
            </a:pPr>
            <a:r>
              <a:rPr lang="it-IT" sz="1400" b="1">
                <a:solidFill>
                  <a:srgbClr val="002060"/>
                </a:solidFill>
              </a:rPr>
              <a:t>(EPi</a:t>
            </a:r>
            <a:r>
              <a:rPr lang="it-IT" sz="1400" b="1" baseline="-25000">
                <a:solidFill>
                  <a:srgbClr val="002060"/>
                </a:solidFill>
              </a:rPr>
              <a:t>LIM  </a:t>
            </a:r>
            <a:r>
              <a:rPr lang="it-IT" sz="1400" b="1">
                <a:solidFill>
                  <a:srgbClr val="002060"/>
                </a:solidFill>
              </a:rPr>
              <a:t>  2010 )</a:t>
            </a:r>
            <a:endParaRPr lang="en-GB" sz="1400" b="1">
              <a:solidFill>
                <a:srgbClr val="002060"/>
              </a:solidFill>
            </a:endParaRPr>
          </a:p>
        </p:txBody>
      </p:sp>
      <p:sp>
        <p:nvSpPr>
          <p:cNvPr id="848900" name="Rectangle 4"/>
          <p:cNvSpPr>
            <a:spLocks noChangeArrowheads="1"/>
          </p:cNvSpPr>
          <p:nvPr/>
        </p:nvSpPr>
        <p:spPr bwMode="auto">
          <a:xfrm>
            <a:off x="3008784" y="314871"/>
            <a:ext cx="6120680" cy="378565"/>
          </a:xfrm>
          <a:prstGeom prst="rect">
            <a:avLst/>
          </a:prstGeom>
          <a:gradFill rotWithShape="0">
            <a:gsLst>
              <a:gs pos="0">
                <a:srgbClr val="FFFF99">
                  <a:gamma/>
                  <a:shade val="86275"/>
                  <a:invGamma/>
                </a:srgbClr>
              </a:gs>
              <a:gs pos="100000">
                <a:srgbClr val="FFFF99"/>
              </a:gs>
            </a:gsLst>
            <a:lin ang="5400000" scaled="1"/>
          </a:gradFill>
          <a:ln w="9525">
            <a:noFill/>
            <a:miter lim="800000"/>
            <a:headEnd/>
            <a:tailEnd/>
          </a:ln>
          <a:effectLst>
            <a:prstShdw prst="shdw17" dist="17961" dir="2700000">
              <a:srgbClr val="FFFF99">
                <a:gamma/>
                <a:shade val="60000"/>
                <a:invGamma/>
              </a:srgbClr>
            </a:prstShdw>
          </a:effectLst>
        </p:spPr>
        <p:txBody>
          <a:bodyPr wrap="square">
            <a:spAutoFit/>
          </a:bodyPr>
          <a:lstStyle/>
          <a:p>
            <a:pPr algn="ctr">
              <a:lnSpc>
                <a:spcPct val="93000"/>
              </a:lnSpc>
              <a:spcBef>
                <a:spcPct val="50000"/>
              </a:spcBef>
              <a:buClr>
                <a:srgbClr val="000000"/>
              </a:buClr>
              <a:buSzPct val="100000"/>
              <a:buFont typeface="Arial" pitchFamily="34" charset="0"/>
              <a:buNone/>
              <a:defRPr/>
            </a:pPr>
            <a:r>
              <a:rPr lang="it-IT" b="1" dirty="0">
                <a:solidFill>
                  <a:srgbClr val="002060"/>
                </a:solidFill>
                <a:latin typeface="Arial" pitchFamily="34" charset="0"/>
                <a:ea typeface="Arial Unicode MS" pitchFamily="34" charset="-128"/>
                <a:cs typeface="Arial Unicode MS" pitchFamily="34" charset="-128"/>
              </a:rPr>
              <a:t>Classi di prestazione energetica invernale (</a:t>
            </a:r>
            <a:r>
              <a:rPr lang="it-IT" b="1" dirty="0" err="1">
                <a:solidFill>
                  <a:srgbClr val="002060"/>
                </a:solidFill>
                <a:latin typeface="Arial" pitchFamily="34" charset="0"/>
                <a:ea typeface="Arial Unicode MS" pitchFamily="34" charset="-128"/>
                <a:cs typeface="Arial Unicode MS" pitchFamily="34" charset="-128"/>
              </a:rPr>
              <a:t>EPi</a:t>
            </a:r>
            <a:r>
              <a:rPr lang="it-IT" b="1" dirty="0">
                <a:solidFill>
                  <a:srgbClr val="002060"/>
                </a:solidFill>
                <a:latin typeface="Arial" pitchFamily="34" charset="0"/>
                <a:ea typeface="Arial Unicode MS" pitchFamily="34" charset="-128"/>
                <a:cs typeface="Arial Unicode MS" pitchFamily="34" charset="-128"/>
              </a:rPr>
              <a:t>)</a:t>
            </a:r>
            <a:endParaRPr lang="it-IT" sz="800" b="1" dirty="0">
              <a:solidFill>
                <a:srgbClr val="002060"/>
              </a:solidFill>
              <a:effectLst>
                <a:outerShdw blurRad="38100" dist="38100" dir="2700000" algn="tl">
                  <a:srgbClr val="000000"/>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ChangeArrowheads="1"/>
          </p:cNvSpPr>
          <p:nvPr/>
        </p:nvSpPr>
        <p:spPr bwMode="auto">
          <a:xfrm>
            <a:off x="9721269" y="2178264"/>
            <a:ext cx="184731" cy="415498"/>
          </a:xfrm>
          <a:prstGeom prst="rect">
            <a:avLst/>
          </a:prstGeom>
          <a:solidFill>
            <a:srgbClr val="F3F3F3"/>
          </a:solidFill>
          <a:ln w="9525">
            <a:noFill/>
            <a:miter lim="800000"/>
            <a:headEnd/>
            <a:tailEnd/>
          </a:ln>
          <a:effectLst/>
        </p:spPr>
        <p:txBody>
          <a:bodyPr wrap="none" anchor="ctr">
            <a:spAutoFit/>
          </a:bodyPr>
          <a:lstStyle/>
          <a:p>
            <a:pPr>
              <a:defRPr/>
            </a:pPr>
            <a:endParaRPr lang="it-IT">
              <a:effectLst>
                <a:outerShdw blurRad="38100" dist="38100" dir="2700000" algn="tl">
                  <a:srgbClr val="000000">
                    <a:alpha val="43137"/>
                  </a:srgbClr>
                </a:outerShdw>
              </a:effectLst>
            </a:endParaRPr>
          </a:p>
        </p:txBody>
      </p:sp>
      <p:sp>
        <p:nvSpPr>
          <p:cNvPr id="848900" name="Rectangle 4"/>
          <p:cNvSpPr>
            <a:spLocks noChangeArrowheads="1"/>
          </p:cNvSpPr>
          <p:nvPr/>
        </p:nvSpPr>
        <p:spPr bwMode="auto">
          <a:xfrm>
            <a:off x="2930102" y="188640"/>
            <a:ext cx="6055346" cy="818686"/>
          </a:xfrm>
          <a:prstGeom prst="rect">
            <a:avLst/>
          </a:prstGeom>
          <a:solidFill>
            <a:schemeClr val="bg1"/>
          </a:solidFill>
          <a:ln w="9525">
            <a:noFill/>
            <a:miter lim="800000"/>
            <a:headEnd/>
            <a:tailEnd/>
          </a:ln>
          <a:effectLst>
            <a:prstShdw prst="shdw17" dist="17961" dir="2700000">
              <a:srgbClr val="FFFF99">
                <a:gamma/>
                <a:shade val="60000"/>
                <a:invGamma/>
              </a:srgbClr>
            </a:prstShdw>
          </a:effectLst>
        </p:spPr>
        <p:txBody>
          <a:bodyPr wrap="square">
            <a:spAutoFit/>
          </a:bodyPr>
          <a:lstStyle/>
          <a:p>
            <a:pPr algn="ctr">
              <a:lnSpc>
                <a:spcPct val="93000"/>
              </a:lnSpc>
              <a:spcBef>
                <a:spcPct val="50000"/>
              </a:spcBef>
              <a:buClr>
                <a:srgbClr val="000000"/>
              </a:buClr>
              <a:buSzPct val="100000"/>
              <a:buFont typeface="Arial" pitchFamily="34" charset="0"/>
              <a:buNone/>
              <a:defRPr/>
            </a:pPr>
            <a:r>
              <a:rPr lang="it-IT" b="1" dirty="0">
                <a:solidFill>
                  <a:srgbClr val="002060"/>
                </a:solidFill>
                <a:latin typeface="Arial" pitchFamily="34" charset="0"/>
                <a:ea typeface="Arial Unicode MS" pitchFamily="34" charset="-128"/>
                <a:cs typeface="Arial Unicode MS" pitchFamily="34" charset="-128"/>
              </a:rPr>
              <a:t>Classi di prestazione energetica </a:t>
            </a:r>
            <a:r>
              <a:rPr lang="it-IT" b="1" dirty="0" smtClean="0">
                <a:solidFill>
                  <a:srgbClr val="002060"/>
                </a:solidFill>
                <a:latin typeface="Arial" pitchFamily="34" charset="0"/>
                <a:ea typeface="Arial Unicode MS" pitchFamily="34" charset="-128"/>
                <a:cs typeface="Arial Unicode MS" pitchFamily="34" charset="-128"/>
              </a:rPr>
              <a:t>globale</a:t>
            </a:r>
          </a:p>
          <a:p>
            <a:pPr algn="ctr">
              <a:lnSpc>
                <a:spcPct val="93000"/>
              </a:lnSpc>
              <a:spcBef>
                <a:spcPct val="50000"/>
              </a:spcBef>
              <a:buClr>
                <a:srgbClr val="000000"/>
              </a:buClr>
              <a:buSzPct val="100000"/>
              <a:buFont typeface="Arial" pitchFamily="34" charset="0"/>
              <a:buNone/>
              <a:defRPr/>
            </a:pPr>
            <a:r>
              <a:rPr lang="it-IT" b="1" dirty="0" err="1" smtClean="0">
                <a:solidFill>
                  <a:srgbClr val="002060"/>
                </a:solidFill>
                <a:latin typeface="Arial" pitchFamily="34" charset="0"/>
                <a:ea typeface="Arial Unicode MS" pitchFamily="34" charset="-128"/>
                <a:cs typeface="Arial Unicode MS" pitchFamily="34" charset="-128"/>
              </a:rPr>
              <a:t>Epi</a:t>
            </a:r>
            <a:r>
              <a:rPr lang="it-IT" b="1" dirty="0" smtClean="0">
                <a:solidFill>
                  <a:srgbClr val="002060"/>
                </a:solidFill>
                <a:latin typeface="Arial" pitchFamily="34" charset="0"/>
                <a:ea typeface="Arial Unicode MS" pitchFamily="34" charset="-128"/>
                <a:cs typeface="Arial Unicode MS" pitchFamily="34" charset="-128"/>
              </a:rPr>
              <a:t> </a:t>
            </a:r>
            <a:r>
              <a:rPr lang="it-IT" b="1" dirty="0">
                <a:solidFill>
                  <a:srgbClr val="002060"/>
                </a:solidFill>
                <a:latin typeface="Arial" pitchFamily="34" charset="0"/>
                <a:ea typeface="Arial Unicode MS" pitchFamily="34" charset="-128"/>
                <a:cs typeface="Arial Unicode MS" pitchFamily="34" charset="-128"/>
              </a:rPr>
              <a:t>+ </a:t>
            </a:r>
            <a:r>
              <a:rPr lang="it-IT" b="1" dirty="0" err="1">
                <a:solidFill>
                  <a:srgbClr val="002060"/>
                </a:solidFill>
                <a:latin typeface="Arial" pitchFamily="34" charset="0"/>
                <a:ea typeface="Arial Unicode MS" pitchFamily="34" charset="-128"/>
                <a:cs typeface="Arial Unicode MS" pitchFamily="34" charset="-128"/>
              </a:rPr>
              <a:t>EPacs</a:t>
            </a:r>
            <a:endParaRPr lang="it-IT" sz="800" b="1" dirty="0">
              <a:solidFill>
                <a:srgbClr val="002060"/>
              </a:solidFill>
              <a:effectLst>
                <a:outerShdw blurRad="38100" dist="38100" dir="2700000" algn="tl">
                  <a:srgbClr val="000000"/>
                </a:outerShdw>
              </a:effectLst>
              <a:latin typeface="Bookman Old Style" pitchFamily="18" charset="0"/>
            </a:endParaRPr>
          </a:p>
        </p:txBody>
      </p:sp>
      <p:graphicFrame>
        <p:nvGraphicFramePr>
          <p:cNvPr id="5" name="Tabella 4"/>
          <p:cNvGraphicFramePr>
            <a:graphicFrameLocks noGrp="1"/>
          </p:cNvGraphicFramePr>
          <p:nvPr/>
        </p:nvGraphicFramePr>
        <p:xfrm>
          <a:off x="1568624" y="1268414"/>
          <a:ext cx="6912768" cy="5328938"/>
        </p:xfrm>
        <a:graphic>
          <a:graphicData uri="http://schemas.openxmlformats.org/drawingml/2006/table">
            <a:tbl>
              <a:tblPr/>
              <a:tblGrid>
                <a:gridCol w="6912768"/>
              </a:tblGrid>
              <a:tr h="5328938">
                <a:tc>
                  <a:txBody>
                    <a:bodyPr/>
                    <a:lstStyle/>
                    <a:p>
                      <a:pPr marL="0" marR="0" lvl="0" indent="0" algn="ctr" defTabSz="914400" rtl="0" eaLnBrk="1" fontAlgn="base" latinLnBrk="0" hangingPunct="1">
                        <a:lnSpc>
                          <a:spcPct val="150000"/>
                        </a:lnSpc>
                        <a:spcBef>
                          <a:spcPct val="0"/>
                        </a:spcBef>
                        <a:spcAft>
                          <a:spcPts val="600"/>
                        </a:spcAft>
                        <a:buClrTx/>
                        <a:buSzTx/>
                        <a:buFontTx/>
                        <a:buNone/>
                        <a:tabLst/>
                      </a:pP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Classe </a:t>
                      </a:r>
                      <a:r>
                        <a:rPr kumimoji="0" lang="it-IT" sz="2400" b="1" i="0" u="none" strike="noStrike" cap="none" normalizeH="0" baseline="0" dirty="0" err="1" smtClean="0">
                          <a:ln>
                            <a:noFill/>
                          </a:ln>
                          <a:solidFill>
                            <a:srgbClr val="000000"/>
                          </a:solidFill>
                          <a:effectLst/>
                          <a:latin typeface="Times New Roman" pitchFamily="18" charset="0"/>
                          <a:cs typeface="Times New Roman" pitchFamily="18" charset="0"/>
                        </a:rPr>
                        <a:t>A</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gl</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2400" b="1"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&lt;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0.25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9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p>
                    <a:p>
                      <a:pPr marL="0" marR="0" lvl="0" indent="0" algn="ctr" defTabSz="914400" rtl="0" eaLnBrk="1" fontAlgn="base" latinLnBrk="0" hangingPunct="1">
                        <a:lnSpc>
                          <a:spcPct val="150000"/>
                        </a:lnSpc>
                        <a:spcBef>
                          <a:spcPts val="600"/>
                        </a:spcBef>
                        <a:spcAft>
                          <a:spcPct val="0"/>
                        </a:spcAft>
                        <a:buClrTx/>
                        <a:buSzTx/>
                        <a:buFontTx/>
                        <a:buNone/>
                        <a:tabLst/>
                      </a:pP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0,25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9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err="1" smtClean="0">
                          <a:ln>
                            <a:noFill/>
                          </a:ln>
                          <a:solidFill>
                            <a:srgbClr val="000000"/>
                          </a:solidFill>
                          <a:effectLst/>
                          <a:latin typeface="Times New Roman" pitchFamily="18" charset="0"/>
                          <a:cs typeface="Times New Roman" pitchFamily="18" charset="0"/>
                        </a:rPr>
                        <a:t>≤</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Classe</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2400" b="1" i="0" u="none" strike="noStrike" cap="none" normalizeH="0" baseline="0" dirty="0" err="1" smtClean="0">
                          <a:ln>
                            <a:noFill/>
                          </a:ln>
                          <a:solidFill>
                            <a:srgbClr val="000000"/>
                          </a:solidFill>
                          <a:effectLst/>
                          <a:latin typeface="Times New Roman" pitchFamily="18" charset="0"/>
                          <a:cs typeface="Times New Roman" pitchFamily="18" charset="0"/>
                        </a:rPr>
                        <a:t>A</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gl</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&lt;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0,50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9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p>
                    <a:p>
                      <a:pPr marL="0" marR="0" lvl="0" indent="0" algn="ctr" defTabSz="914400" rtl="0" eaLnBrk="1" fontAlgn="base" latinLnBrk="0" hangingPunct="1">
                        <a:lnSpc>
                          <a:spcPct val="150000"/>
                        </a:lnSpc>
                        <a:spcBef>
                          <a:spcPts val="600"/>
                        </a:spcBef>
                        <a:spcAft>
                          <a:spcPct val="0"/>
                        </a:spcAft>
                        <a:buClrTx/>
                        <a:buSzTx/>
                        <a:buFontTx/>
                        <a:buNone/>
                        <a:tabLst/>
                      </a:pP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0,50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9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Classe </a:t>
                      </a:r>
                      <a:r>
                        <a:rPr kumimoji="0" lang="it-IT" sz="2400" b="1" i="0" u="none" strike="noStrike" cap="none" normalizeH="0" baseline="0" dirty="0" err="1" smtClean="0">
                          <a:ln>
                            <a:noFill/>
                          </a:ln>
                          <a:solidFill>
                            <a:srgbClr val="000000"/>
                          </a:solidFill>
                          <a:effectLst/>
                          <a:latin typeface="Times New Roman" pitchFamily="18" charset="0"/>
                          <a:cs typeface="Times New Roman" pitchFamily="18" charset="0"/>
                        </a:rPr>
                        <a:t>B</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gl</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&lt;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0,75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12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p>
                    <a:p>
                      <a:pPr marL="0" marR="0" lvl="0" indent="0" algn="ctr" defTabSz="914400" rtl="0" eaLnBrk="1" fontAlgn="base" latinLnBrk="0" hangingPunct="1">
                        <a:lnSpc>
                          <a:spcPct val="150000"/>
                        </a:lnSpc>
                        <a:spcBef>
                          <a:spcPct val="0"/>
                        </a:spcBef>
                        <a:spcAft>
                          <a:spcPts val="600"/>
                        </a:spcAft>
                        <a:buClrTx/>
                        <a:buSzTx/>
                        <a:buFontTx/>
                        <a:buNone/>
                        <a:tabLst/>
                      </a:pP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0,75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12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Classe </a:t>
                      </a:r>
                      <a:r>
                        <a:rPr kumimoji="0" lang="it-IT" sz="2400" b="1" i="0" u="none" strike="noStrike" cap="none" normalizeH="0" baseline="0" dirty="0" err="1" smtClean="0">
                          <a:ln>
                            <a:noFill/>
                          </a:ln>
                          <a:solidFill>
                            <a:srgbClr val="000000"/>
                          </a:solidFill>
                          <a:effectLst/>
                          <a:latin typeface="Times New Roman" pitchFamily="18" charset="0"/>
                          <a:cs typeface="Times New Roman" pitchFamily="18" charset="0"/>
                        </a:rPr>
                        <a:t>C</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gl</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&lt;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1,00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18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p>
                    <a:p>
                      <a:pPr marL="0" marR="0" lvl="0" indent="0" algn="ctr" defTabSz="914400" rtl="0" eaLnBrk="1" fontAlgn="base" latinLnBrk="0" hangingPunct="1">
                        <a:lnSpc>
                          <a:spcPct val="150000"/>
                        </a:lnSpc>
                        <a:spcBef>
                          <a:spcPct val="0"/>
                        </a:spcBef>
                        <a:spcAft>
                          <a:spcPts val="600"/>
                        </a:spcAft>
                        <a:buClrTx/>
                        <a:buSzTx/>
                        <a:buFontTx/>
                        <a:buNone/>
                        <a:tabLst/>
                      </a:pP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1,00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18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Classe </a:t>
                      </a:r>
                      <a:r>
                        <a:rPr kumimoji="0" lang="it-IT" sz="2400" b="1" i="0" u="none" strike="noStrike" cap="none" normalizeH="0" baseline="0" dirty="0" err="1" smtClean="0">
                          <a:ln>
                            <a:noFill/>
                          </a:ln>
                          <a:solidFill>
                            <a:srgbClr val="000000"/>
                          </a:solidFill>
                          <a:effectLst/>
                          <a:latin typeface="Times New Roman" pitchFamily="18" charset="0"/>
                          <a:cs typeface="Times New Roman" pitchFamily="18" charset="0"/>
                        </a:rPr>
                        <a:t>D</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gl</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&lt;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1,25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21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p>
                    <a:p>
                      <a:pPr marL="0" marR="0" lvl="0" indent="0" algn="ctr" defTabSz="914400" rtl="0" eaLnBrk="1" fontAlgn="base" latinLnBrk="0" hangingPunct="1">
                        <a:lnSpc>
                          <a:spcPct val="150000"/>
                        </a:lnSpc>
                        <a:spcBef>
                          <a:spcPts val="600"/>
                        </a:spcBef>
                        <a:spcAft>
                          <a:spcPct val="0"/>
                        </a:spcAft>
                        <a:buClrTx/>
                        <a:buSzTx/>
                        <a:buFontTx/>
                        <a:buNone/>
                        <a:tabLst/>
                      </a:pP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1,25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21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Classe </a:t>
                      </a:r>
                      <a:r>
                        <a:rPr kumimoji="0" lang="it-IT" sz="2400" b="1" i="0" u="none" strike="noStrike" cap="none" normalizeH="0" baseline="0" dirty="0" err="1" smtClean="0">
                          <a:ln>
                            <a:noFill/>
                          </a:ln>
                          <a:solidFill>
                            <a:srgbClr val="000000"/>
                          </a:solidFill>
                          <a:effectLst/>
                          <a:latin typeface="Times New Roman" pitchFamily="18" charset="0"/>
                          <a:cs typeface="Times New Roman" pitchFamily="18" charset="0"/>
                        </a:rPr>
                        <a:t>E</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gl</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&lt;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1,75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24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p>
                    <a:p>
                      <a:pPr marL="0" marR="0" lvl="0" indent="0" algn="ctr" defTabSz="914400" rtl="0" eaLnBrk="1" fontAlgn="base" latinLnBrk="0" hangingPunct="1">
                        <a:lnSpc>
                          <a:spcPct val="150000"/>
                        </a:lnSpc>
                        <a:spcBef>
                          <a:spcPts val="600"/>
                        </a:spcBef>
                        <a:spcAft>
                          <a:spcPct val="0"/>
                        </a:spcAft>
                        <a:buClrTx/>
                        <a:buSzTx/>
                        <a:buFontTx/>
                        <a:buNone/>
                        <a:tabLst/>
                      </a:pP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1,75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24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Classe </a:t>
                      </a:r>
                      <a:r>
                        <a:rPr kumimoji="0" lang="it-IT" sz="2400" b="1" i="0" u="none" strike="noStrike" cap="none" normalizeH="0" baseline="0" dirty="0" err="1" smtClean="0">
                          <a:ln>
                            <a:noFill/>
                          </a:ln>
                          <a:solidFill>
                            <a:srgbClr val="000000"/>
                          </a:solidFill>
                          <a:effectLst/>
                          <a:latin typeface="Times New Roman" pitchFamily="18" charset="0"/>
                          <a:cs typeface="Times New Roman" pitchFamily="18" charset="0"/>
                        </a:rPr>
                        <a:t>F</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gl</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none" strike="noStrike" cap="none" normalizeH="0" baseline="0" dirty="0" smtClean="0">
                          <a:ln>
                            <a:noFill/>
                          </a:ln>
                          <a:solidFill>
                            <a:srgbClr val="000000"/>
                          </a:solidFill>
                          <a:effectLst/>
                          <a:latin typeface="Times New Roman" pitchFamily="18" charset="0"/>
                          <a:cs typeface="Times New Roman" pitchFamily="18" charset="0"/>
                        </a:rPr>
                        <a:t>&lt;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2,50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30kWh/m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p>
                    <a:p>
                      <a:pPr marL="0" marR="0" lvl="0" indent="0" algn="ctr" defTabSz="914400" rtl="0" eaLnBrk="1" fontAlgn="base" latinLnBrk="0" hangingPunct="1">
                        <a:lnSpc>
                          <a:spcPct val="150000"/>
                        </a:lnSpc>
                        <a:spcBef>
                          <a:spcPct val="0"/>
                        </a:spcBef>
                        <a:spcAft>
                          <a:spcPts val="600"/>
                        </a:spcAft>
                        <a:buClrTx/>
                        <a:buSzTx/>
                        <a:buFontTx/>
                        <a:buNone/>
                        <a:tabLst/>
                      </a:pP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Classe </a:t>
                      </a:r>
                      <a:r>
                        <a:rPr kumimoji="0" lang="it-IT" sz="2400" b="1" i="0" u="none" strike="noStrike" cap="none" normalizeH="0" baseline="0" dirty="0" err="1" smtClean="0">
                          <a:ln>
                            <a:noFill/>
                          </a:ln>
                          <a:solidFill>
                            <a:srgbClr val="000000"/>
                          </a:solidFill>
                          <a:effectLst/>
                          <a:latin typeface="Times New Roman" pitchFamily="18" charset="0"/>
                          <a:cs typeface="Times New Roman" pitchFamily="18" charset="0"/>
                        </a:rPr>
                        <a:t>G</a:t>
                      </a:r>
                      <a:r>
                        <a:rPr kumimoji="0" lang="it-IT" sz="1600" b="1" i="0" u="none" strike="noStrike" cap="none" normalizeH="0" baseline="0" dirty="0" err="1" smtClean="0">
                          <a:ln>
                            <a:noFill/>
                          </a:ln>
                          <a:solidFill>
                            <a:srgbClr val="000000"/>
                          </a:solidFill>
                          <a:effectLst/>
                          <a:latin typeface="Times New Roman" pitchFamily="18" charset="0"/>
                          <a:cs typeface="Times New Roman" pitchFamily="18" charset="0"/>
                        </a:rPr>
                        <a:t>gl</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it-IT" sz="1800" b="1" i="0" u="sng" strike="noStrike" cap="none" normalizeH="0" baseline="0" dirty="0" smtClean="0">
                          <a:ln>
                            <a:noFill/>
                          </a:ln>
                          <a:solidFill>
                            <a:srgbClr val="000000"/>
                          </a:solidFill>
                          <a:effectLst/>
                          <a:latin typeface="Times New Roman" pitchFamily="18" charset="0"/>
                          <a:cs typeface="Times New Roman" pitchFamily="18" charset="0"/>
                        </a:rPr>
                        <a:t>&gt;</a:t>
                      </a:r>
                      <a:r>
                        <a:rPr kumimoji="0" lang="it-IT" sz="1600" b="1" i="0" u="none" strike="noStrike" cap="none" normalizeH="0" baseline="0" dirty="0" smtClean="0">
                          <a:ln>
                            <a:noFill/>
                          </a:ln>
                          <a:solidFill>
                            <a:srgbClr val="000000"/>
                          </a:solidFill>
                          <a:effectLst/>
                          <a:latin typeface="Times New Roman" pitchFamily="18" charset="0"/>
                          <a:cs typeface="Times New Roman" pitchFamily="18" charset="0"/>
                        </a:rPr>
                        <a:t>  2,50</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it-IT" sz="1600" b="1" i="0" u="none" strike="noStrike" cap="none" normalizeH="0" baseline="0" dirty="0" err="1" smtClean="0">
                          <a:ln>
                            <a:noFill/>
                          </a:ln>
                          <a:solidFill>
                            <a:schemeClr val="tx1"/>
                          </a:solidFill>
                          <a:effectLst/>
                          <a:latin typeface="Times New Roman" pitchFamily="18" charset="0"/>
                          <a:cs typeface="Times New Roman" pitchFamily="18" charset="0"/>
                        </a:rPr>
                        <a:t>EPi</a:t>
                      </a:r>
                      <a:r>
                        <a:rPr kumimoji="0" lang="it-IT" sz="1600" b="1" i="0" u="none" strike="noStrike" cap="none" normalizeH="0" baseline="-25000" dirty="0" err="1" smtClean="0">
                          <a:ln>
                            <a:noFill/>
                          </a:ln>
                          <a:solidFill>
                            <a:schemeClr val="tx1"/>
                          </a:solidFill>
                          <a:effectLst/>
                          <a:latin typeface="Times New Roman" pitchFamily="18" charset="0"/>
                          <a:cs typeface="Times New Roman" pitchFamily="18" charset="0"/>
                        </a:rPr>
                        <a:t>L</a:t>
                      </a:r>
                      <a:r>
                        <a:rPr kumimoji="0" lang="it-IT" sz="1600" b="1" i="0" u="none" strike="noStrike" cap="none" normalizeH="0" baseline="-25000" dirty="0" smtClean="0">
                          <a:ln>
                            <a:noFill/>
                          </a:ln>
                          <a:solidFill>
                            <a:schemeClr val="tx1"/>
                          </a:solidFill>
                          <a:effectLst/>
                          <a:latin typeface="Times New Roman" pitchFamily="18" charset="0"/>
                          <a:cs typeface="Times New Roman" pitchFamily="18" charset="0"/>
                        </a:rPr>
                        <a:t> </a:t>
                      </a:r>
                      <a:r>
                        <a:rPr kumimoji="0" lang="it-IT" sz="1050" b="1" i="0" u="none" strike="noStrike" cap="none" normalizeH="0" baseline="0" dirty="0" smtClean="0">
                          <a:ln>
                            <a:noFill/>
                          </a:ln>
                          <a:solidFill>
                            <a:schemeClr val="tx1"/>
                          </a:solidFill>
                          <a:effectLst/>
                          <a:latin typeface="Times New Roman" pitchFamily="18" charset="0"/>
                          <a:cs typeface="Times New Roman" pitchFamily="18" charset="0"/>
                        </a:rPr>
                        <a:t> +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30 kWh/m</a:t>
                      </a:r>
                      <a:r>
                        <a:rPr kumimoji="0" lang="it-IT" sz="1600" b="1"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 anno</a:t>
                      </a:r>
                    </a:p>
                  </a:txBody>
                  <a:tcPr marL="73529" marR="735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84729" y="2090738"/>
            <a:ext cx="4588404" cy="2828925"/>
            <a:chOff x="340" y="1706"/>
            <a:chExt cx="2668" cy="1782"/>
          </a:xfrm>
        </p:grpSpPr>
        <p:grpSp>
          <p:nvGrpSpPr>
            <p:cNvPr id="3" name="Group 5"/>
            <p:cNvGrpSpPr>
              <a:grpSpLocks/>
            </p:cNvGrpSpPr>
            <p:nvPr/>
          </p:nvGrpSpPr>
          <p:grpSpPr bwMode="auto">
            <a:xfrm>
              <a:off x="340" y="1706"/>
              <a:ext cx="2119" cy="1782"/>
              <a:chOff x="329" y="1677"/>
              <a:chExt cx="2119" cy="1782"/>
            </a:xfrm>
          </p:grpSpPr>
          <p:pic>
            <p:nvPicPr>
              <p:cNvPr id="49174" name="Picture 6"/>
              <p:cNvPicPr>
                <a:picLocks noChangeAspect="1" noChangeArrowheads="1"/>
              </p:cNvPicPr>
              <p:nvPr/>
            </p:nvPicPr>
            <p:blipFill>
              <a:blip r:embed="rId3" cstate="print"/>
              <a:srcRect/>
              <a:stretch>
                <a:fillRect/>
              </a:stretch>
            </p:blipFill>
            <p:spPr bwMode="auto">
              <a:xfrm>
                <a:off x="329" y="1677"/>
                <a:ext cx="2046" cy="1782"/>
              </a:xfrm>
              <a:prstGeom prst="rect">
                <a:avLst/>
              </a:prstGeom>
              <a:noFill/>
              <a:ln w="9525">
                <a:noFill/>
                <a:miter lim="800000"/>
                <a:headEnd/>
                <a:tailEnd/>
              </a:ln>
            </p:spPr>
          </p:pic>
          <p:grpSp>
            <p:nvGrpSpPr>
              <p:cNvPr id="4" name="Group 7"/>
              <p:cNvGrpSpPr>
                <a:grpSpLocks/>
              </p:cNvGrpSpPr>
              <p:nvPr/>
            </p:nvGrpSpPr>
            <p:grpSpPr bwMode="auto">
              <a:xfrm>
                <a:off x="1592" y="2176"/>
                <a:ext cx="856" cy="744"/>
                <a:chOff x="1592" y="2176"/>
                <a:chExt cx="856" cy="744"/>
              </a:xfrm>
            </p:grpSpPr>
            <p:sp>
              <p:nvSpPr>
                <p:cNvPr id="379912" name="Rectangle 8"/>
                <p:cNvSpPr>
                  <a:spLocks noChangeArrowheads="1"/>
                </p:cNvSpPr>
                <p:nvPr/>
              </p:nvSpPr>
              <p:spPr bwMode="auto">
                <a:xfrm>
                  <a:off x="1592" y="2176"/>
                  <a:ext cx="856" cy="352"/>
                </a:xfrm>
                <a:prstGeom prst="rect">
                  <a:avLst/>
                </a:prstGeom>
                <a:solidFill>
                  <a:schemeClr val="bg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79913" name="Rectangle 9"/>
                <p:cNvSpPr>
                  <a:spLocks noChangeArrowheads="1"/>
                </p:cNvSpPr>
                <p:nvPr/>
              </p:nvSpPr>
              <p:spPr bwMode="auto">
                <a:xfrm>
                  <a:off x="1960" y="2568"/>
                  <a:ext cx="456" cy="352"/>
                </a:xfrm>
                <a:prstGeom prst="rect">
                  <a:avLst/>
                </a:prstGeom>
                <a:solidFill>
                  <a:schemeClr val="bg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grpSp>
        </p:grpSp>
        <p:grpSp>
          <p:nvGrpSpPr>
            <p:cNvPr id="5" name="Group 10"/>
            <p:cNvGrpSpPr>
              <a:grpSpLocks/>
            </p:cNvGrpSpPr>
            <p:nvPr/>
          </p:nvGrpSpPr>
          <p:grpSpPr bwMode="auto">
            <a:xfrm>
              <a:off x="1803" y="2576"/>
              <a:ext cx="1205" cy="221"/>
              <a:chOff x="1803" y="2576"/>
              <a:chExt cx="1205" cy="221"/>
            </a:xfrm>
          </p:grpSpPr>
          <p:sp>
            <p:nvSpPr>
              <p:cNvPr id="379915" name="Line 11"/>
              <p:cNvSpPr>
                <a:spLocks noChangeShapeType="1"/>
              </p:cNvSpPr>
              <p:nvPr/>
            </p:nvSpPr>
            <p:spPr bwMode="auto">
              <a:xfrm flipH="1" flipV="1">
                <a:off x="1803" y="2709"/>
                <a:ext cx="189" cy="3"/>
              </a:xfrm>
              <a:prstGeom prst="line">
                <a:avLst/>
              </a:prstGeom>
              <a:noFill/>
              <a:ln w="38100">
                <a:solidFill>
                  <a:schemeClr val="tx1"/>
                </a:solidFill>
                <a:round/>
                <a:headEnd/>
                <a:tailEnd type="triangle" w="med" len="med"/>
              </a:ln>
              <a:effectLst/>
            </p:spPr>
            <p:txBody>
              <a:bodyPr/>
              <a:lstStyle/>
              <a:p>
                <a:pPr>
                  <a:defRPr/>
                </a:pPr>
                <a:endParaRPr lang="it-IT">
                  <a:effectLst>
                    <a:outerShdw blurRad="38100" dist="38100" dir="2700000" algn="tl">
                      <a:srgbClr val="000000">
                        <a:alpha val="43137"/>
                      </a:srgbClr>
                    </a:outerShdw>
                  </a:effectLst>
                </a:endParaRPr>
              </a:p>
            </p:txBody>
          </p:sp>
          <p:sp>
            <p:nvSpPr>
              <p:cNvPr id="49173" name="Text Box 12"/>
              <p:cNvSpPr txBox="1">
                <a:spLocks noChangeArrowheads="1"/>
              </p:cNvSpPr>
              <p:nvPr/>
            </p:nvSpPr>
            <p:spPr bwMode="auto">
              <a:xfrm>
                <a:off x="1992" y="2576"/>
                <a:ext cx="1016" cy="221"/>
              </a:xfrm>
              <a:prstGeom prst="rect">
                <a:avLst/>
              </a:prstGeom>
              <a:noFill/>
              <a:ln w="9525">
                <a:noFill/>
                <a:miter lim="800000"/>
                <a:headEnd/>
                <a:tailEnd/>
              </a:ln>
            </p:spPr>
            <p:txBody>
              <a:bodyPr>
                <a:spAutoFit/>
              </a:bodyPr>
              <a:lstStyle/>
              <a:p>
                <a:pPr>
                  <a:spcBef>
                    <a:spcPct val="50000"/>
                  </a:spcBef>
                </a:pPr>
                <a:r>
                  <a:rPr lang="it-IT" sz="1600" b="0">
                    <a:latin typeface="HelveticaNeue LT 45 Light"/>
                    <a:ea typeface="MS PGothic" pitchFamily="34" charset="-128"/>
                  </a:rPr>
                  <a:t>76.4 kWh/m</a:t>
                </a:r>
                <a:r>
                  <a:rPr lang="it-IT" sz="1600" b="0" baseline="30000">
                    <a:latin typeface="HelveticaNeue LT 45 Light"/>
                    <a:ea typeface="MS PGothic" pitchFamily="34" charset="-128"/>
                  </a:rPr>
                  <a:t>2</a:t>
                </a:r>
                <a:r>
                  <a:rPr lang="it-IT" sz="1600" b="0">
                    <a:latin typeface="HelveticaNeue LT 45 Light"/>
                    <a:ea typeface="MS PGothic" pitchFamily="34" charset="-128"/>
                  </a:rPr>
                  <a:t> a</a:t>
                </a:r>
              </a:p>
            </p:txBody>
          </p:sp>
        </p:grpSp>
      </p:grpSp>
      <p:grpSp>
        <p:nvGrpSpPr>
          <p:cNvPr id="6" name="Group 13"/>
          <p:cNvGrpSpPr>
            <a:grpSpLocks/>
          </p:cNvGrpSpPr>
          <p:nvPr/>
        </p:nvGrpSpPr>
        <p:grpSpPr bwMode="auto">
          <a:xfrm>
            <a:off x="5343393" y="2019300"/>
            <a:ext cx="4015713" cy="2952750"/>
            <a:chOff x="3107" y="1661"/>
            <a:chExt cx="2335" cy="1860"/>
          </a:xfrm>
        </p:grpSpPr>
        <p:grpSp>
          <p:nvGrpSpPr>
            <p:cNvPr id="7" name="Group 14"/>
            <p:cNvGrpSpPr>
              <a:grpSpLocks/>
            </p:cNvGrpSpPr>
            <p:nvPr/>
          </p:nvGrpSpPr>
          <p:grpSpPr bwMode="auto">
            <a:xfrm>
              <a:off x="3251" y="1699"/>
              <a:ext cx="2119" cy="1782"/>
              <a:chOff x="329" y="1677"/>
              <a:chExt cx="2119" cy="1782"/>
            </a:xfrm>
          </p:grpSpPr>
          <p:pic>
            <p:nvPicPr>
              <p:cNvPr id="49166" name="Picture 15"/>
              <p:cNvPicPr>
                <a:picLocks noChangeAspect="1" noChangeArrowheads="1"/>
              </p:cNvPicPr>
              <p:nvPr/>
            </p:nvPicPr>
            <p:blipFill>
              <a:blip r:embed="rId3" cstate="print"/>
              <a:srcRect/>
              <a:stretch>
                <a:fillRect/>
              </a:stretch>
            </p:blipFill>
            <p:spPr bwMode="auto">
              <a:xfrm>
                <a:off x="329" y="1677"/>
                <a:ext cx="2046" cy="1782"/>
              </a:xfrm>
              <a:prstGeom prst="rect">
                <a:avLst/>
              </a:prstGeom>
              <a:noFill/>
              <a:ln w="9525">
                <a:noFill/>
                <a:miter lim="800000"/>
                <a:headEnd/>
                <a:tailEnd/>
              </a:ln>
            </p:spPr>
          </p:pic>
          <p:grpSp>
            <p:nvGrpSpPr>
              <p:cNvPr id="8" name="Group 16"/>
              <p:cNvGrpSpPr>
                <a:grpSpLocks/>
              </p:cNvGrpSpPr>
              <p:nvPr/>
            </p:nvGrpSpPr>
            <p:grpSpPr bwMode="auto">
              <a:xfrm>
                <a:off x="1592" y="2176"/>
                <a:ext cx="856" cy="744"/>
                <a:chOff x="1592" y="2176"/>
                <a:chExt cx="856" cy="744"/>
              </a:xfrm>
            </p:grpSpPr>
            <p:sp>
              <p:nvSpPr>
                <p:cNvPr id="379921" name="Rectangle 17"/>
                <p:cNvSpPr>
                  <a:spLocks noChangeArrowheads="1"/>
                </p:cNvSpPr>
                <p:nvPr/>
              </p:nvSpPr>
              <p:spPr bwMode="auto">
                <a:xfrm>
                  <a:off x="1592" y="2176"/>
                  <a:ext cx="856" cy="352"/>
                </a:xfrm>
                <a:prstGeom prst="rect">
                  <a:avLst/>
                </a:prstGeom>
                <a:solidFill>
                  <a:schemeClr val="bg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79922" name="Rectangle 18"/>
                <p:cNvSpPr>
                  <a:spLocks noChangeArrowheads="1"/>
                </p:cNvSpPr>
                <p:nvPr/>
              </p:nvSpPr>
              <p:spPr bwMode="auto">
                <a:xfrm>
                  <a:off x="1960" y="2568"/>
                  <a:ext cx="456" cy="352"/>
                </a:xfrm>
                <a:prstGeom prst="rect">
                  <a:avLst/>
                </a:prstGeom>
                <a:solidFill>
                  <a:schemeClr val="bg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grpSp>
        </p:grpSp>
        <p:sp>
          <p:nvSpPr>
            <p:cNvPr id="379923" name="Rectangle 19"/>
            <p:cNvSpPr>
              <a:spLocks noChangeArrowheads="1"/>
            </p:cNvSpPr>
            <p:nvPr/>
          </p:nvSpPr>
          <p:spPr bwMode="auto">
            <a:xfrm>
              <a:off x="3107" y="1661"/>
              <a:ext cx="2313" cy="1860"/>
            </a:xfrm>
            <a:prstGeom prst="rect">
              <a:avLst/>
            </a:prstGeom>
            <a:noFill/>
            <a:ln w="50800">
              <a:solidFill>
                <a:srgbClr val="FF3300"/>
              </a:solidFill>
              <a:prstDash val="sysDot"/>
              <a:miter lim="800000"/>
              <a:headEnd/>
              <a:tailEnd/>
            </a:ln>
            <a:effectLst>
              <a:outerShdw dist="35921" dir="2700000" algn="ctr" rotWithShape="0">
                <a:schemeClr val="bg2">
                  <a:alpha val="50000"/>
                </a:schemeClr>
              </a:outerShdw>
            </a:effectLst>
          </p:spPr>
          <p:txBody>
            <a:bodyPr wrap="none" anchor="ctr"/>
            <a:lstStyle/>
            <a:p>
              <a:pPr>
                <a:defRPr/>
              </a:pPr>
              <a:endParaRPr lang="it-IT">
                <a:effectLst>
                  <a:outerShdw blurRad="38100" dist="38100" dir="2700000" algn="tl">
                    <a:srgbClr val="000000">
                      <a:alpha val="43137"/>
                    </a:srgbClr>
                  </a:outerShdw>
                </a:effectLst>
              </a:endParaRPr>
            </a:p>
          </p:txBody>
        </p:sp>
        <p:grpSp>
          <p:nvGrpSpPr>
            <p:cNvPr id="9" name="Group 20"/>
            <p:cNvGrpSpPr>
              <a:grpSpLocks/>
            </p:cNvGrpSpPr>
            <p:nvPr/>
          </p:nvGrpSpPr>
          <p:grpSpPr bwMode="auto">
            <a:xfrm>
              <a:off x="4301" y="2193"/>
              <a:ext cx="1141" cy="221"/>
              <a:chOff x="1784" y="2387"/>
              <a:chExt cx="1141" cy="221"/>
            </a:xfrm>
          </p:grpSpPr>
          <p:sp>
            <p:nvSpPr>
              <p:cNvPr id="379925" name="Line 21"/>
              <p:cNvSpPr>
                <a:spLocks noChangeShapeType="1"/>
              </p:cNvSpPr>
              <p:nvPr/>
            </p:nvSpPr>
            <p:spPr bwMode="auto">
              <a:xfrm flipH="1" flipV="1">
                <a:off x="1784" y="2520"/>
                <a:ext cx="189" cy="3"/>
              </a:xfrm>
              <a:prstGeom prst="line">
                <a:avLst/>
              </a:prstGeom>
              <a:noFill/>
              <a:ln w="38100">
                <a:solidFill>
                  <a:schemeClr val="tx1"/>
                </a:solidFill>
                <a:round/>
                <a:headEnd/>
                <a:tailEnd type="triangle" w="med" len="med"/>
              </a:ln>
              <a:effectLst/>
            </p:spPr>
            <p:txBody>
              <a:bodyPr/>
              <a:lstStyle/>
              <a:p>
                <a:pPr>
                  <a:defRPr/>
                </a:pPr>
                <a:endParaRPr lang="it-IT">
                  <a:effectLst>
                    <a:outerShdw blurRad="38100" dist="38100" dir="2700000" algn="tl">
                      <a:srgbClr val="000000">
                        <a:alpha val="43137"/>
                      </a:srgbClr>
                    </a:outerShdw>
                  </a:effectLst>
                </a:endParaRPr>
              </a:p>
            </p:txBody>
          </p:sp>
          <p:sp>
            <p:nvSpPr>
              <p:cNvPr id="49165" name="Text Box 22"/>
              <p:cNvSpPr txBox="1">
                <a:spLocks noChangeArrowheads="1"/>
              </p:cNvSpPr>
              <p:nvPr/>
            </p:nvSpPr>
            <p:spPr bwMode="auto">
              <a:xfrm>
                <a:off x="1973" y="2387"/>
                <a:ext cx="952" cy="221"/>
              </a:xfrm>
              <a:prstGeom prst="rect">
                <a:avLst/>
              </a:prstGeom>
              <a:noFill/>
              <a:ln w="9525">
                <a:noFill/>
                <a:miter lim="800000"/>
                <a:headEnd/>
                <a:tailEnd/>
              </a:ln>
            </p:spPr>
            <p:txBody>
              <a:bodyPr>
                <a:spAutoFit/>
              </a:bodyPr>
              <a:lstStyle/>
              <a:p>
                <a:pPr>
                  <a:spcBef>
                    <a:spcPct val="50000"/>
                  </a:spcBef>
                </a:pPr>
                <a:r>
                  <a:rPr lang="it-IT" sz="1600" b="0">
                    <a:latin typeface="HelveticaNeue LT 45 Light"/>
                    <a:ea typeface="MS PGothic" pitchFamily="34" charset="-128"/>
                  </a:rPr>
                  <a:t>48 kWh/m</a:t>
                </a:r>
                <a:r>
                  <a:rPr lang="it-IT" sz="1600" b="0" baseline="30000">
                    <a:latin typeface="HelveticaNeue LT 45 Light"/>
                    <a:ea typeface="MS PGothic" pitchFamily="34" charset="-128"/>
                  </a:rPr>
                  <a:t>2</a:t>
                </a:r>
                <a:r>
                  <a:rPr lang="it-IT" sz="1600" b="0">
                    <a:latin typeface="HelveticaNeue LT 45 Light"/>
                    <a:ea typeface="MS PGothic" pitchFamily="34" charset="-128"/>
                  </a:rPr>
                  <a:t> a</a:t>
                </a:r>
              </a:p>
            </p:txBody>
          </p:sp>
        </p:grpSp>
      </p:grpSp>
      <p:sp>
        <p:nvSpPr>
          <p:cNvPr id="49156" name="Text Box 23"/>
          <p:cNvSpPr txBox="1">
            <a:spLocks noChangeArrowheads="1"/>
          </p:cNvSpPr>
          <p:nvPr/>
        </p:nvSpPr>
        <p:spPr bwMode="auto">
          <a:xfrm>
            <a:off x="1363796" y="1516064"/>
            <a:ext cx="1482460" cy="318549"/>
          </a:xfrm>
          <a:prstGeom prst="rect">
            <a:avLst/>
          </a:prstGeom>
          <a:noFill/>
          <a:ln w="9525">
            <a:solidFill>
              <a:schemeClr val="tx1"/>
            </a:solidFill>
            <a:miter lim="800000"/>
            <a:headEnd/>
            <a:tailEnd/>
          </a:ln>
        </p:spPr>
        <p:txBody>
          <a:bodyPr>
            <a:spAutoFit/>
          </a:bodyPr>
          <a:lstStyle/>
          <a:p>
            <a:pPr algn="ctr">
              <a:spcBef>
                <a:spcPct val="50000"/>
              </a:spcBef>
            </a:pPr>
            <a:r>
              <a:rPr lang="it-IT" sz="1400">
                <a:latin typeface="HelveticaNeue LT 45 Light"/>
                <a:ea typeface="MS PGothic" pitchFamily="34" charset="-128"/>
              </a:rPr>
              <a:t>Legge 10/91</a:t>
            </a:r>
          </a:p>
        </p:txBody>
      </p:sp>
      <p:sp>
        <p:nvSpPr>
          <p:cNvPr id="49157" name="Text Box 24"/>
          <p:cNvSpPr txBox="1">
            <a:spLocks noChangeArrowheads="1"/>
          </p:cNvSpPr>
          <p:nvPr/>
        </p:nvSpPr>
        <p:spPr bwMode="auto">
          <a:xfrm>
            <a:off x="5577286" y="1357313"/>
            <a:ext cx="3510094" cy="569912"/>
          </a:xfrm>
          <a:prstGeom prst="rect">
            <a:avLst/>
          </a:prstGeom>
          <a:noFill/>
          <a:ln w="9525">
            <a:solidFill>
              <a:schemeClr val="tx1"/>
            </a:solidFill>
            <a:miter lim="800000"/>
            <a:headEnd/>
            <a:tailEnd/>
          </a:ln>
        </p:spPr>
        <p:txBody>
          <a:bodyPr>
            <a:spAutoFit/>
          </a:bodyPr>
          <a:lstStyle/>
          <a:p>
            <a:pPr algn="ctr">
              <a:lnSpc>
                <a:spcPct val="90000"/>
              </a:lnSpc>
              <a:spcBef>
                <a:spcPct val="35000"/>
              </a:spcBef>
            </a:pPr>
            <a:r>
              <a:rPr lang="it-IT" sz="1400">
                <a:latin typeface="HelveticaNeue LT 45 Light"/>
                <a:ea typeface="MS PGothic" pitchFamily="34" charset="-128"/>
              </a:rPr>
              <a:t>Edificio energeticamente efficiente</a:t>
            </a:r>
          </a:p>
          <a:p>
            <a:pPr algn="ctr">
              <a:lnSpc>
                <a:spcPct val="80000"/>
              </a:lnSpc>
              <a:spcBef>
                <a:spcPct val="50000"/>
              </a:spcBef>
            </a:pPr>
            <a:r>
              <a:rPr lang="it-IT" sz="1400">
                <a:latin typeface="HelveticaNeue LT 45 Light"/>
                <a:ea typeface="MS PGothic" pitchFamily="34" charset="-128"/>
              </a:rPr>
              <a:t>(DLgs 192)</a:t>
            </a:r>
          </a:p>
        </p:txBody>
      </p:sp>
      <p:sp>
        <p:nvSpPr>
          <p:cNvPr id="379931" name="Rectangle 27"/>
          <p:cNvSpPr>
            <a:spLocks noChangeArrowheads="1"/>
          </p:cNvSpPr>
          <p:nvPr/>
        </p:nvSpPr>
        <p:spPr bwMode="auto">
          <a:xfrm>
            <a:off x="1568450" y="246064"/>
            <a:ext cx="6934200" cy="415498"/>
          </a:xfrm>
          <a:prstGeom prst="rect">
            <a:avLst/>
          </a:prstGeom>
          <a:gradFill rotWithShape="0">
            <a:gsLst>
              <a:gs pos="0">
                <a:srgbClr val="FFFF99">
                  <a:gamma/>
                  <a:shade val="86275"/>
                  <a:invGamma/>
                </a:srgbClr>
              </a:gs>
              <a:gs pos="100000">
                <a:srgbClr val="FFFF99"/>
              </a:gs>
            </a:gsLst>
            <a:lin ang="5400000" scaled="1"/>
          </a:gra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dirty="0">
                <a:effectLst>
                  <a:outerShdw blurRad="38100" dist="38100" dir="2700000" algn="tl">
                    <a:srgbClr val="FFFFFF"/>
                  </a:outerShdw>
                </a:effectLst>
                <a:latin typeface="Arial" pitchFamily="34" charset="0"/>
              </a:rPr>
              <a:t>La Certificazione Energetica degli Edifici</a:t>
            </a:r>
            <a:endParaRPr lang="it-IT" sz="800" dirty="0">
              <a:effectLst>
                <a:outerShdw blurRad="38100" dist="38100" dir="2700000" algn="tl">
                  <a:srgbClr val="FFFFFF"/>
                </a:outerShdw>
              </a:effectLst>
              <a:latin typeface="Bookman Old Style" pitchFamily="18" charset="0"/>
            </a:endParaRPr>
          </a:p>
        </p:txBody>
      </p:sp>
      <p:sp>
        <p:nvSpPr>
          <p:cNvPr id="49159" name="Rectangle 28"/>
          <p:cNvSpPr>
            <a:spLocks noChangeArrowheads="1"/>
          </p:cNvSpPr>
          <p:nvPr/>
        </p:nvSpPr>
        <p:spPr bwMode="auto">
          <a:xfrm>
            <a:off x="1754188" y="5715001"/>
            <a:ext cx="6604000" cy="738664"/>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a:spAutoFit/>
          </a:bodyPr>
          <a:lstStyle/>
          <a:p>
            <a:pPr algn="ctr"/>
            <a:r>
              <a:rPr lang="it-IT" sz="2400" dirty="0">
                <a:solidFill>
                  <a:srgbClr val="002060"/>
                </a:solidFill>
                <a:latin typeface="HelveticaNeue LT 45 Light"/>
                <a:ea typeface="LiSu"/>
                <a:cs typeface="LiSu"/>
              </a:rPr>
              <a:t>10 kWh/m</a:t>
            </a:r>
            <a:r>
              <a:rPr lang="it-IT" sz="2400" baseline="30000" dirty="0">
                <a:solidFill>
                  <a:srgbClr val="002060"/>
                </a:solidFill>
                <a:latin typeface="HelveticaNeue LT 45 Light"/>
                <a:ea typeface="LiSu"/>
                <a:cs typeface="LiSu"/>
              </a:rPr>
              <a:t>2</a:t>
            </a:r>
            <a:r>
              <a:rPr lang="it-IT" sz="2400" dirty="0">
                <a:solidFill>
                  <a:srgbClr val="002060"/>
                </a:solidFill>
                <a:latin typeface="HelveticaNeue LT 45 Light"/>
                <a:ea typeface="LiSu"/>
                <a:cs typeface="LiSu"/>
              </a:rPr>
              <a:t>  =  1 litro</a:t>
            </a:r>
            <a:r>
              <a:rPr lang="it-IT" sz="2400" b="0" dirty="0">
                <a:solidFill>
                  <a:srgbClr val="002060"/>
                </a:solidFill>
                <a:latin typeface="HelveticaNeue LT 45 Light"/>
                <a:ea typeface="LiSu"/>
                <a:cs typeface="LiSu"/>
              </a:rPr>
              <a:t> </a:t>
            </a:r>
            <a:r>
              <a:rPr lang="it-IT" sz="2400" b="0" dirty="0" smtClean="0">
                <a:solidFill>
                  <a:srgbClr val="002060"/>
                </a:solidFill>
                <a:latin typeface="HelveticaNeue LT 45 Light"/>
                <a:ea typeface="LiSu"/>
                <a:cs typeface="LiSu"/>
              </a:rPr>
              <a:t>Petrolio/m</a:t>
            </a:r>
            <a:r>
              <a:rPr lang="it-IT" sz="2400" b="0" baseline="30000" dirty="0" smtClean="0">
                <a:solidFill>
                  <a:srgbClr val="002060"/>
                </a:solidFill>
                <a:latin typeface="HelveticaNeue LT 45 Light"/>
                <a:ea typeface="LiSu"/>
                <a:cs typeface="LiSu"/>
              </a:rPr>
              <a:t>2</a:t>
            </a:r>
          </a:p>
          <a:p>
            <a:pPr algn="ctr"/>
            <a:r>
              <a:rPr lang="it-IT" sz="1600" dirty="0" smtClean="0">
                <a:solidFill>
                  <a:srgbClr val="002060"/>
                </a:solidFill>
                <a:latin typeface="HelveticaNeue LT 45 Light"/>
                <a:ea typeface="LiSu"/>
                <a:cs typeface="LiSu"/>
              </a:rPr>
              <a:t>1 kWh = 860 Kcal  = 0,860 Kg petrolio - densità petrolio 860 Kg/m</a:t>
            </a:r>
            <a:r>
              <a:rPr lang="it-IT" sz="1600" baseline="30000" dirty="0" smtClean="0">
                <a:solidFill>
                  <a:srgbClr val="002060"/>
                </a:solidFill>
                <a:latin typeface="HelveticaNeue LT 45 Light"/>
                <a:ea typeface="LiSu"/>
                <a:cs typeface="LiSu"/>
              </a:rPr>
              <a:t>3</a:t>
            </a:r>
            <a:endParaRPr lang="it-IT" sz="1600" baseline="30000" dirty="0">
              <a:solidFill>
                <a:srgbClr val="002060"/>
              </a:solidFill>
              <a:latin typeface="HelveticaNeue LT 45 Light"/>
              <a:ea typeface="LiSu"/>
              <a:cs typeface="LiSu"/>
            </a:endParaRPr>
          </a:p>
        </p:txBody>
      </p:sp>
      <p:sp>
        <p:nvSpPr>
          <p:cNvPr id="25" name="Line 21"/>
          <p:cNvSpPr>
            <a:spLocks noChangeShapeType="1"/>
          </p:cNvSpPr>
          <p:nvPr/>
        </p:nvSpPr>
        <p:spPr bwMode="auto">
          <a:xfrm flipH="1">
            <a:off x="6346032" y="3521075"/>
            <a:ext cx="3327797" cy="0"/>
          </a:xfrm>
          <a:prstGeom prst="line">
            <a:avLst/>
          </a:prstGeom>
          <a:noFill/>
          <a:ln w="38100">
            <a:solidFill>
              <a:schemeClr val="tx1"/>
            </a:solidFill>
            <a:round/>
            <a:headEnd/>
            <a:tailEnd type="triangle" w="med" len="med"/>
          </a:ln>
          <a:effectLst/>
        </p:spPr>
        <p:txBody>
          <a:bodyPr/>
          <a:lstStyle/>
          <a:p>
            <a:pPr>
              <a:defRPr/>
            </a:pPr>
            <a:endParaRPr lang="it-IT">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3" cstate="print"/>
          <a:srcRect/>
          <a:stretch>
            <a:fillRect/>
          </a:stretch>
        </p:blipFill>
        <p:spPr bwMode="auto">
          <a:xfrm>
            <a:off x="1833298" y="0"/>
            <a:ext cx="6748463" cy="4648200"/>
          </a:xfrm>
          <a:prstGeom prst="rect">
            <a:avLst/>
          </a:prstGeom>
          <a:noFill/>
          <a:ln w="9525">
            <a:noFill/>
            <a:miter lim="800000"/>
            <a:headEnd/>
            <a:tailEnd/>
          </a:ln>
        </p:spPr>
      </p:pic>
      <p:pic>
        <p:nvPicPr>
          <p:cNvPr id="306179" name="Picture 3"/>
          <p:cNvPicPr>
            <a:picLocks noChangeAspect="1" noChangeArrowheads="1"/>
          </p:cNvPicPr>
          <p:nvPr/>
        </p:nvPicPr>
        <p:blipFill>
          <a:blip r:embed="rId4" cstate="print"/>
          <a:srcRect/>
          <a:stretch>
            <a:fillRect/>
          </a:stretch>
        </p:blipFill>
        <p:spPr bwMode="auto">
          <a:xfrm>
            <a:off x="963083" y="4508500"/>
            <a:ext cx="8358188" cy="2266950"/>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D:\Fonti rinnovabili e URE\Bandi\Legge Finanziaria 2007 - Sgravi IRPEF 55%\Trasmittanza Definizione.JPG"/>
          <p:cNvPicPr>
            <a:picLocks noChangeAspect="1" noChangeArrowheads="1"/>
          </p:cNvPicPr>
          <p:nvPr/>
        </p:nvPicPr>
        <p:blipFill>
          <a:blip r:embed="rId3" cstate="print"/>
          <a:srcRect/>
          <a:stretch>
            <a:fillRect/>
          </a:stretch>
        </p:blipFill>
        <p:spPr bwMode="auto">
          <a:xfrm>
            <a:off x="3384550" y="0"/>
            <a:ext cx="6521450" cy="6813550"/>
          </a:xfrm>
          <a:prstGeom prst="rect">
            <a:avLst/>
          </a:prstGeom>
          <a:noFill/>
          <a:ln w="9525">
            <a:noFill/>
            <a:miter lim="800000"/>
            <a:headEnd/>
            <a:tailEnd/>
          </a:ln>
        </p:spPr>
      </p:pic>
      <p:sp>
        <p:nvSpPr>
          <p:cNvPr id="764931" name="Rectangle 3"/>
          <p:cNvSpPr>
            <a:spLocks noChangeArrowheads="1"/>
          </p:cNvSpPr>
          <p:nvPr/>
        </p:nvSpPr>
        <p:spPr bwMode="auto">
          <a:xfrm>
            <a:off x="68792" y="1865314"/>
            <a:ext cx="3219450" cy="3273525"/>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L’isolamento termico degli Edifici:</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La TRASMITTANZA (U) e la RESISTENZA TERMICA (R) delle strutture e dei componenti edilizi</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D:\Fonti rinnovabili e URE\Bandi\Legge Finanziaria 2007 - Sgravi IRPEF 55%\Trasmittanza pareteJPG.JPG"/>
          <p:cNvPicPr>
            <a:picLocks noChangeAspect="1" noChangeArrowheads="1"/>
          </p:cNvPicPr>
          <p:nvPr/>
        </p:nvPicPr>
        <p:blipFill>
          <a:blip r:embed="rId3" cstate="print"/>
          <a:srcRect/>
          <a:stretch>
            <a:fillRect/>
          </a:stretch>
        </p:blipFill>
        <p:spPr bwMode="auto">
          <a:xfrm>
            <a:off x="3549650" y="0"/>
            <a:ext cx="6356350" cy="6858000"/>
          </a:xfrm>
          <a:prstGeom prst="rect">
            <a:avLst/>
          </a:prstGeom>
          <a:noFill/>
          <a:ln w="9525">
            <a:noFill/>
            <a:miter lim="800000"/>
            <a:headEnd/>
            <a:tailEnd/>
          </a:ln>
        </p:spPr>
      </p:pic>
      <p:sp>
        <p:nvSpPr>
          <p:cNvPr id="765955" name="Rectangle 3"/>
          <p:cNvSpPr>
            <a:spLocks noChangeArrowheads="1"/>
          </p:cNvSpPr>
          <p:nvPr/>
        </p:nvSpPr>
        <p:spPr bwMode="auto">
          <a:xfrm>
            <a:off x="330200" y="2692401"/>
            <a:ext cx="2889250" cy="1546577"/>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Resistenza e Trasmittanza delle Pareti verticali</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D:\Fonti rinnovabili e URE\Bandi\Legge Finanziaria 2007 - Sgravi IRPEF 55%\Trasmittanza pavimento.JPG"/>
          <p:cNvPicPr>
            <a:picLocks noChangeAspect="1" noChangeArrowheads="1"/>
          </p:cNvPicPr>
          <p:nvPr/>
        </p:nvPicPr>
        <p:blipFill>
          <a:blip r:embed="rId3" cstate="print"/>
          <a:srcRect/>
          <a:stretch>
            <a:fillRect/>
          </a:stretch>
        </p:blipFill>
        <p:spPr bwMode="auto">
          <a:xfrm>
            <a:off x="3054350" y="0"/>
            <a:ext cx="6851650" cy="6858000"/>
          </a:xfrm>
          <a:prstGeom prst="rect">
            <a:avLst/>
          </a:prstGeom>
          <a:noFill/>
          <a:ln w="9525">
            <a:noFill/>
            <a:miter lim="800000"/>
            <a:headEnd/>
            <a:tailEnd/>
          </a:ln>
        </p:spPr>
      </p:pic>
      <p:sp>
        <p:nvSpPr>
          <p:cNvPr id="766979" name="Rectangle 3"/>
          <p:cNvSpPr>
            <a:spLocks noChangeArrowheads="1"/>
          </p:cNvSpPr>
          <p:nvPr/>
        </p:nvSpPr>
        <p:spPr bwMode="auto">
          <a:xfrm>
            <a:off x="68792" y="2682876"/>
            <a:ext cx="2889250" cy="1546577"/>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Resistenza e Trasmittanza dei Pavimenti</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D:\Fonti rinnovabili e URE\Bandi\Legge Finanziaria 2007 - Sgravi IRPEF 55%\Trasmittanza Solaio copertura tegole.JPG"/>
          <p:cNvPicPr>
            <a:picLocks noChangeAspect="1" noChangeArrowheads="1"/>
          </p:cNvPicPr>
          <p:nvPr/>
        </p:nvPicPr>
        <p:blipFill>
          <a:blip r:embed="rId3" cstate="print"/>
          <a:srcRect/>
          <a:stretch>
            <a:fillRect/>
          </a:stretch>
        </p:blipFill>
        <p:spPr bwMode="auto">
          <a:xfrm>
            <a:off x="3384550" y="0"/>
            <a:ext cx="6521450" cy="6858000"/>
          </a:xfrm>
          <a:prstGeom prst="rect">
            <a:avLst/>
          </a:prstGeom>
          <a:noFill/>
          <a:ln w="9525">
            <a:noFill/>
            <a:miter lim="800000"/>
            <a:headEnd/>
            <a:tailEnd/>
          </a:ln>
        </p:spPr>
      </p:pic>
      <p:sp>
        <p:nvSpPr>
          <p:cNvPr id="768003" name="Rectangle 3"/>
          <p:cNvSpPr>
            <a:spLocks noChangeArrowheads="1"/>
          </p:cNvSpPr>
          <p:nvPr/>
        </p:nvSpPr>
        <p:spPr bwMode="auto">
          <a:xfrm>
            <a:off x="233892" y="2417764"/>
            <a:ext cx="2889250" cy="2128275"/>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Resistenza e Trasmittanza di un Solaio di Copertura a falda</a:t>
            </a:r>
          </a:p>
          <a:p>
            <a:pPr algn="ctr">
              <a:defRPr/>
            </a:pPr>
            <a:r>
              <a:rPr lang="it-IT" sz="1800" b="1">
                <a:solidFill>
                  <a:srgbClr val="002060"/>
                </a:solidFill>
                <a:effectLst>
                  <a:outerShdw blurRad="38100" dist="38100" dir="2700000" algn="tl">
                    <a:srgbClr val="FFFFFF"/>
                  </a:outerShdw>
                </a:effectLst>
                <a:latin typeface="Bookman Old Style" pitchFamily="18" charset="0"/>
              </a:rPr>
              <a:t>coibentato</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D:\Fonti rinnovabili e URE\Bandi\Legge Finanziaria 2007 - Sgravi IRPEF 55%\Trasmittanza Finestra legno vetrocamera 6mm_1.JPG"/>
          <p:cNvPicPr>
            <a:picLocks noChangeAspect="1" noChangeArrowheads="1"/>
          </p:cNvPicPr>
          <p:nvPr/>
        </p:nvPicPr>
        <p:blipFill>
          <a:blip r:embed="rId3" cstate="print"/>
          <a:srcRect/>
          <a:stretch>
            <a:fillRect/>
          </a:stretch>
        </p:blipFill>
        <p:spPr bwMode="auto">
          <a:xfrm>
            <a:off x="3714750" y="0"/>
            <a:ext cx="6191250" cy="6858000"/>
          </a:xfrm>
          <a:prstGeom prst="rect">
            <a:avLst/>
          </a:prstGeom>
          <a:noFill/>
          <a:ln w="9525">
            <a:noFill/>
            <a:miter lim="800000"/>
            <a:headEnd/>
            <a:tailEnd/>
          </a:ln>
        </p:spPr>
      </p:pic>
      <p:sp>
        <p:nvSpPr>
          <p:cNvPr id="769027" name="Rectangle 3"/>
          <p:cNvSpPr>
            <a:spLocks noChangeArrowheads="1"/>
          </p:cNvSpPr>
          <p:nvPr/>
        </p:nvSpPr>
        <p:spPr bwMode="auto">
          <a:xfrm>
            <a:off x="330200" y="2593975"/>
            <a:ext cx="2889250" cy="1481944"/>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Trasmittanza Finestra</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l">
              <a:defRPr/>
            </a:pPr>
            <a:r>
              <a:rPr lang="it-IT" sz="1400" b="1">
                <a:solidFill>
                  <a:srgbClr val="002060"/>
                </a:solidFill>
                <a:effectLst>
                  <a:outerShdw blurRad="38100" dist="38100" dir="2700000" algn="tl">
                    <a:srgbClr val="FFFFFF"/>
                  </a:outerShdw>
                </a:effectLst>
                <a:latin typeface="Bookman Old Style" pitchFamily="18" charset="0"/>
              </a:rPr>
              <a:t>Continua ….</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D:\Fonti rinnovabili e URE\Bandi\Legge Finanziaria 2007 - Sgravi IRPEF 55%\Trasmittanza Finestra legno vetrocamera 6mm_2.JPG"/>
          <p:cNvPicPr>
            <a:picLocks noChangeAspect="1" noChangeArrowheads="1"/>
          </p:cNvPicPr>
          <p:nvPr/>
        </p:nvPicPr>
        <p:blipFill>
          <a:blip r:embed="rId3" cstate="print"/>
          <a:srcRect/>
          <a:stretch>
            <a:fillRect/>
          </a:stretch>
        </p:blipFill>
        <p:spPr bwMode="auto">
          <a:xfrm>
            <a:off x="3384550" y="0"/>
            <a:ext cx="6438900" cy="6858000"/>
          </a:xfrm>
          <a:prstGeom prst="rect">
            <a:avLst/>
          </a:prstGeom>
          <a:noFill/>
          <a:ln w="9525">
            <a:noFill/>
            <a:miter lim="800000"/>
            <a:headEnd/>
            <a:tailEnd/>
          </a:ln>
        </p:spPr>
      </p:pic>
      <p:sp>
        <p:nvSpPr>
          <p:cNvPr id="770051" name="Rectangle 3"/>
          <p:cNvSpPr>
            <a:spLocks noChangeArrowheads="1"/>
          </p:cNvSpPr>
          <p:nvPr/>
        </p:nvSpPr>
        <p:spPr bwMode="auto">
          <a:xfrm>
            <a:off x="275167" y="2822576"/>
            <a:ext cx="2889250" cy="964880"/>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Trasmittanza Finestra</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1026"/>
          <p:cNvSpPr>
            <a:spLocks noGrp="1" noChangeArrowheads="1"/>
          </p:cNvSpPr>
          <p:nvPr>
            <p:ph type="body" idx="1"/>
          </p:nvPr>
        </p:nvSpPr>
        <p:spPr bwMode="auto">
          <a:xfrm>
            <a:off x="165100" y="2156792"/>
            <a:ext cx="9575800" cy="3144416"/>
          </a:xfrm>
          <a:solidFill>
            <a:schemeClr val="bg1"/>
          </a:solidFill>
          <a:ln w="12700">
            <a:miter lim="800000"/>
            <a:headEnd/>
            <a:tailEnd/>
          </a:ln>
          <a:effectLst>
            <a:outerShdw blurRad="50800" dist="38100" dir="2700000" algn="tl" rotWithShape="0">
              <a:prstClr val="black">
                <a:alpha val="40000"/>
              </a:prstClr>
            </a:outerShdw>
          </a:effectLst>
        </p:spPr>
        <p:txBody>
          <a:bodyPr vert="horz" wrap="square" lIns="90488" tIns="44450" rIns="90488" bIns="44450" numCol="1" anchor="t" anchorCtr="0" compatLnSpc="1">
            <a:prstTxWarp prst="textNoShape">
              <a:avLst/>
            </a:prstTxWarp>
          </a:bodyPr>
          <a:lstStyle/>
          <a:p>
            <a:pPr marL="0" indent="0" algn="just" eaLnBrk="1" hangingPunct="1">
              <a:buFont typeface="Wingdings" pitchFamily="2" charset="2"/>
              <a:buNone/>
              <a:defRPr/>
            </a:pPr>
            <a:endParaRPr lang="it-IT" sz="500" i="1" dirty="0" smtClean="0">
              <a:solidFill>
                <a:schemeClr val="tx1">
                  <a:lumMod val="75000"/>
                </a:schemeClr>
              </a:solidFill>
              <a:latin typeface="Arial" pitchFamily="34" charset="0"/>
              <a:cs typeface="Times New Roman" pitchFamily="18" charset="0"/>
            </a:endParaRPr>
          </a:p>
          <a:p>
            <a:pPr marL="0" indent="0" algn="just" eaLnBrk="1" hangingPunct="1">
              <a:spcBef>
                <a:spcPts val="600"/>
              </a:spcBef>
              <a:buFont typeface="Wingdings" pitchFamily="2" charset="2"/>
              <a:buNone/>
              <a:defRPr/>
            </a:pPr>
            <a:r>
              <a:rPr lang="it-IT" sz="2400" i="1" dirty="0" smtClean="0">
                <a:solidFill>
                  <a:schemeClr val="tx1">
                    <a:lumMod val="75000"/>
                  </a:schemeClr>
                </a:solidFill>
                <a:latin typeface="Arial" pitchFamily="34" charset="0"/>
                <a:cs typeface="Times New Roman" pitchFamily="18" charset="0"/>
              </a:rPr>
              <a:t>Il Consumo casalingo di </a:t>
            </a:r>
            <a:r>
              <a:rPr lang="it-IT" sz="2400" b="1" i="1" dirty="0" smtClean="0">
                <a:solidFill>
                  <a:schemeClr val="tx1">
                    <a:lumMod val="75000"/>
                  </a:schemeClr>
                </a:solidFill>
                <a:latin typeface="Arial" pitchFamily="34" charset="0"/>
                <a:cs typeface="Times New Roman" pitchFamily="18" charset="0"/>
              </a:rPr>
              <a:t>un chilowattora (kWh), </a:t>
            </a:r>
            <a:r>
              <a:rPr lang="it-IT" sz="2400" i="1" dirty="0" smtClean="0">
                <a:solidFill>
                  <a:schemeClr val="tx1">
                    <a:lumMod val="75000"/>
                  </a:schemeClr>
                </a:solidFill>
                <a:latin typeface="Arial" pitchFamily="34" charset="0"/>
                <a:cs typeface="Times New Roman" pitchFamily="18" charset="0"/>
              </a:rPr>
              <a:t>corrispondente a circa mezz'ora d'accensione di uno scaldabagno o di una stufetta, richiede in centrale la combustione di circa </a:t>
            </a:r>
            <a:r>
              <a:rPr lang="it-IT" sz="2400" b="1" i="1" dirty="0" smtClean="0">
                <a:solidFill>
                  <a:schemeClr val="tx1">
                    <a:lumMod val="75000"/>
                  </a:schemeClr>
                </a:solidFill>
                <a:latin typeface="Arial" pitchFamily="34" charset="0"/>
                <a:cs typeface="Times New Roman" pitchFamily="18" charset="0"/>
              </a:rPr>
              <a:t>200 grammi di petrolio</a:t>
            </a:r>
            <a:r>
              <a:rPr lang="it-IT" sz="2400" i="1" dirty="0" smtClean="0">
                <a:solidFill>
                  <a:schemeClr val="tx1">
                    <a:lumMod val="75000"/>
                  </a:schemeClr>
                </a:solidFill>
                <a:latin typeface="Arial" pitchFamily="34" charset="0"/>
                <a:cs typeface="Times New Roman" pitchFamily="18" charset="0"/>
              </a:rPr>
              <a:t> e l'immissione in atmosfera di </a:t>
            </a:r>
            <a:r>
              <a:rPr lang="it-IT" sz="2400" b="1" i="1" dirty="0" smtClean="0">
                <a:solidFill>
                  <a:schemeClr val="tx1">
                    <a:lumMod val="75000"/>
                  </a:schemeClr>
                </a:solidFill>
                <a:latin typeface="Arial" pitchFamily="34" charset="0"/>
                <a:cs typeface="Times New Roman" pitchFamily="18" charset="0"/>
              </a:rPr>
              <a:t>circa 600 grammi di anidride carbonica</a:t>
            </a:r>
            <a:r>
              <a:rPr lang="it-IT" sz="2400" i="1" dirty="0" smtClean="0">
                <a:solidFill>
                  <a:schemeClr val="tx1">
                    <a:lumMod val="75000"/>
                  </a:schemeClr>
                </a:solidFill>
                <a:latin typeface="Arial" pitchFamily="34" charset="0"/>
                <a:cs typeface="Times New Roman" pitchFamily="18" charset="0"/>
              </a:rPr>
              <a:t>:</a:t>
            </a:r>
          </a:p>
          <a:p>
            <a:pPr marL="0" indent="0" algn="ctr" eaLnBrk="1" hangingPunct="1">
              <a:buFont typeface="Wingdings" pitchFamily="2" charset="2"/>
              <a:buNone/>
              <a:defRPr/>
            </a:pPr>
            <a:r>
              <a:rPr lang="it-IT" sz="2400" b="1" dirty="0" smtClean="0">
                <a:solidFill>
                  <a:schemeClr val="tx1">
                    <a:lumMod val="75000"/>
                  </a:schemeClr>
                </a:solidFill>
                <a:latin typeface="Arial" pitchFamily="34" charset="0"/>
                <a:cs typeface="Times New Roman" pitchFamily="18" charset="0"/>
              </a:rPr>
              <a:t>1kWh  =  200 grammi di petrolio  =  circa 600 grammi di CO</a:t>
            </a:r>
            <a:r>
              <a:rPr lang="it-IT" sz="2400" b="1" baseline="-30000" dirty="0" smtClean="0">
                <a:solidFill>
                  <a:schemeClr val="tx1">
                    <a:lumMod val="75000"/>
                  </a:schemeClr>
                </a:solidFill>
                <a:latin typeface="Arial" pitchFamily="34" charset="0"/>
                <a:cs typeface="Times New Roman" pitchFamily="18" charset="0"/>
              </a:rPr>
              <a:t>2</a:t>
            </a:r>
            <a:endParaRPr lang="it-IT" sz="2400" b="1" dirty="0" smtClean="0">
              <a:solidFill>
                <a:schemeClr val="tx1">
                  <a:lumMod val="75000"/>
                </a:schemeClr>
              </a:solidFill>
              <a:latin typeface="Arial" pitchFamily="34" charset="0"/>
              <a:cs typeface="Times New Roman" pitchFamily="18" charset="0"/>
            </a:endParaRPr>
          </a:p>
          <a:p>
            <a:pPr marL="0" indent="0" algn="just" eaLnBrk="1" hangingPunct="1">
              <a:buFont typeface="Wingdings" pitchFamily="2" charset="2"/>
              <a:buNone/>
              <a:defRPr/>
            </a:pPr>
            <a:endParaRPr lang="it-IT" sz="2000" b="1" i="1" u="sng" dirty="0" smtClean="0">
              <a:solidFill>
                <a:srgbClr val="FF0000"/>
              </a:solidFill>
              <a:effectLst>
                <a:outerShdw blurRad="38100" dist="38100" dir="2700000" algn="tl">
                  <a:srgbClr val="000000"/>
                </a:outerShdw>
              </a:effectLst>
              <a:latin typeface="Arial" pitchFamily="34" charset="0"/>
              <a:cs typeface="Times New Roman" pitchFamily="18" charset="0"/>
            </a:endParaRPr>
          </a:p>
          <a:p>
            <a:pPr marL="0" indent="0" algn="ctr" eaLnBrk="1" hangingPunct="1">
              <a:buFont typeface="Wingdings" pitchFamily="2" charset="2"/>
              <a:buNone/>
              <a:defRPr/>
            </a:pPr>
            <a:endParaRPr lang="it-IT" sz="2000" b="1" i="1" u="sng" dirty="0" smtClean="0">
              <a:solidFill>
                <a:srgbClr val="FF0000"/>
              </a:solidFill>
              <a:effectLst>
                <a:outerShdw blurRad="38100" dist="38100" dir="2700000" algn="tl">
                  <a:srgbClr val="000000"/>
                </a:outerShdw>
              </a:effectLst>
              <a:latin typeface="Arial" pitchFamily="34" charset="0"/>
              <a:cs typeface="Times New Roman" pitchFamily="18" charset="0"/>
            </a:endParaRPr>
          </a:p>
        </p:txBody>
      </p:sp>
      <p:pic>
        <p:nvPicPr>
          <p:cNvPr id="76805" name="Picture 1029"/>
          <p:cNvPicPr>
            <a:picLocks noChangeAspect="1" noChangeArrowheads="1"/>
          </p:cNvPicPr>
          <p:nvPr/>
        </p:nvPicPr>
        <p:blipFill>
          <a:blip r:embed="rId3" cstate="print"/>
          <a:srcRect/>
          <a:stretch>
            <a:fillRect/>
          </a:stretch>
        </p:blipFill>
        <p:spPr bwMode="auto">
          <a:xfrm>
            <a:off x="4808984" y="1268760"/>
            <a:ext cx="546061" cy="64807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Rettangolo 4"/>
          <p:cNvSpPr/>
          <p:nvPr/>
        </p:nvSpPr>
        <p:spPr>
          <a:xfrm>
            <a:off x="9190866" y="272371"/>
            <a:ext cx="184731" cy="391197"/>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endParaRPr lang="it-IT" dirty="0"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D:\Fonti rinnovabili e URE\Bandi\Legge Finanziaria 2007 - Sgravi IRPEF 55%\Trasmittanza Porta.JPG"/>
          <p:cNvPicPr>
            <a:picLocks noChangeAspect="1" noChangeArrowheads="1"/>
          </p:cNvPicPr>
          <p:nvPr/>
        </p:nvPicPr>
        <p:blipFill>
          <a:blip r:embed="rId3" cstate="print"/>
          <a:srcRect/>
          <a:stretch>
            <a:fillRect/>
          </a:stretch>
        </p:blipFill>
        <p:spPr bwMode="auto">
          <a:xfrm>
            <a:off x="3549650" y="188640"/>
            <a:ext cx="5944430" cy="6497960"/>
          </a:xfrm>
          <a:prstGeom prst="rect">
            <a:avLst/>
          </a:prstGeom>
          <a:noFill/>
          <a:ln w="9525">
            <a:noFill/>
            <a:miter lim="800000"/>
            <a:headEnd/>
            <a:tailEnd/>
          </a:ln>
        </p:spPr>
      </p:pic>
      <p:sp>
        <p:nvSpPr>
          <p:cNvPr id="771075" name="Rectangle 3"/>
          <p:cNvSpPr>
            <a:spLocks noChangeArrowheads="1"/>
          </p:cNvSpPr>
          <p:nvPr/>
        </p:nvSpPr>
        <p:spPr bwMode="auto">
          <a:xfrm>
            <a:off x="330200" y="2276872"/>
            <a:ext cx="2889250" cy="1546577"/>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dirty="0">
              <a:solidFill>
                <a:srgbClr val="002060"/>
              </a:solidFill>
              <a:effectLst>
                <a:outerShdw blurRad="38100" dist="38100" dir="2700000" algn="tl">
                  <a:srgbClr val="FFFFFF"/>
                </a:outerShdw>
              </a:effectLst>
              <a:latin typeface="Bookman Old Style" pitchFamily="18" charset="0"/>
            </a:endParaRPr>
          </a:p>
          <a:p>
            <a:pPr algn="ctr">
              <a:defRPr/>
            </a:pPr>
            <a:r>
              <a:rPr lang="it-IT" sz="1800" b="1" dirty="0">
                <a:solidFill>
                  <a:srgbClr val="002060"/>
                </a:solidFill>
                <a:effectLst>
                  <a:outerShdw blurRad="38100" dist="38100" dir="2700000" algn="tl">
                    <a:srgbClr val="FFFFFF"/>
                  </a:outerShdw>
                </a:effectLst>
                <a:latin typeface="Bookman Old Style" pitchFamily="18" charset="0"/>
              </a:rPr>
              <a:t>Resistenza e </a:t>
            </a:r>
            <a:r>
              <a:rPr lang="it-IT" sz="1800" b="1" dirty="0" err="1">
                <a:solidFill>
                  <a:srgbClr val="002060"/>
                </a:solidFill>
                <a:effectLst>
                  <a:outerShdw blurRad="38100" dist="38100" dir="2700000" algn="tl">
                    <a:srgbClr val="FFFFFF"/>
                  </a:outerShdw>
                </a:effectLst>
                <a:latin typeface="Bookman Old Style" pitchFamily="18" charset="0"/>
              </a:rPr>
              <a:t>Trasmittanza</a:t>
            </a:r>
            <a:r>
              <a:rPr lang="it-IT" sz="1800" b="1" dirty="0">
                <a:solidFill>
                  <a:srgbClr val="002060"/>
                </a:solidFill>
                <a:effectLst>
                  <a:outerShdw blurRad="38100" dist="38100" dir="2700000" algn="tl">
                    <a:srgbClr val="FFFFFF"/>
                  </a:outerShdw>
                </a:effectLst>
                <a:latin typeface="Bookman Old Style" pitchFamily="18" charset="0"/>
              </a:rPr>
              <a:t> delle Porte</a:t>
            </a:r>
          </a:p>
          <a:p>
            <a:pPr algn="ctr">
              <a:defRPr/>
            </a:pPr>
            <a:r>
              <a:rPr lang="it-IT" sz="1800" b="1" dirty="0" smtClean="0">
                <a:solidFill>
                  <a:srgbClr val="002060"/>
                </a:solidFill>
                <a:effectLst>
                  <a:outerShdw blurRad="38100" dist="38100" dir="2700000" algn="tl">
                    <a:srgbClr val="FFFFFF"/>
                  </a:outerShdw>
                </a:effectLst>
                <a:latin typeface="Bookman Old Style" pitchFamily="18" charset="0"/>
              </a:rPr>
              <a:t>\</a:t>
            </a:r>
            <a:endParaRPr lang="it-IT" sz="1800" b="1" dirty="0">
              <a:solidFill>
                <a:srgbClr val="002060"/>
              </a:solidFill>
              <a:effectLst>
                <a:outerShdw blurRad="38100" dist="38100" dir="2700000" algn="tl">
                  <a:srgbClr val="FFFFFF"/>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D:\Fonti rinnovabili e URE\Bandi\Legge Finanziaria 2007 - Sgravi IRPEF 55%\Stratigrafia Cassonetto.JPG"/>
          <p:cNvPicPr>
            <a:picLocks noChangeAspect="1" noChangeArrowheads="1"/>
          </p:cNvPicPr>
          <p:nvPr/>
        </p:nvPicPr>
        <p:blipFill>
          <a:blip r:embed="rId3" cstate="print"/>
          <a:srcRect/>
          <a:stretch>
            <a:fillRect/>
          </a:stretch>
        </p:blipFill>
        <p:spPr bwMode="auto">
          <a:xfrm>
            <a:off x="3136900" y="836712"/>
            <a:ext cx="6686550" cy="5867400"/>
          </a:xfrm>
          <a:prstGeom prst="rect">
            <a:avLst/>
          </a:prstGeom>
          <a:noFill/>
          <a:ln w="9525">
            <a:noFill/>
            <a:miter lim="800000"/>
            <a:headEnd/>
            <a:tailEnd/>
          </a:ln>
        </p:spPr>
      </p:pic>
      <p:sp>
        <p:nvSpPr>
          <p:cNvPr id="607236" name="Rectangle 4"/>
          <p:cNvSpPr>
            <a:spLocks noChangeArrowheads="1"/>
          </p:cNvSpPr>
          <p:nvPr/>
        </p:nvSpPr>
        <p:spPr bwMode="auto">
          <a:xfrm>
            <a:off x="137583" y="2564904"/>
            <a:ext cx="2889250" cy="1255728"/>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Isolamento del Cassonetto</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
        <p:nvSpPr>
          <p:cNvPr id="607238" name="Rectangle 6"/>
          <p:cNvSpPr>
            <a:spLocks noChangeArrowheads="1"/>
          </p:cNvSpPr>
          <p:nvPr/>
        </p:nvSpPr>
        <p:spPr bwMode="auto">
          <a:xfrm>
            <a:off x="3512840" y="228601"/>
            <a:ext cx="5613400" cy="395365"/>
          </a:xfrm>
          <a:prstGeom prst="rect">
            <a:avLst/>
          </a:prstGeom>
          <a:solidFill>
            <a:schemeClr val="bg1">
              <a:alpha val="50000"/>
            </a:scheme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b="1">
                <a:solidFill>
                  <a:srgbClr val="002060"/>
                </a:solidFill>
                <a:effectLst>
                  <a:outerShdw blurRad="38100" dist="38100" dir="2700000" algn="tl">
                    <a:srgbClr val="FFFFFF"/>
                  </a:outerShdw>
                </a:effectLst>
                <a:latin typeface="Bookman Old Style" pitchFamily="18" charset="0"/>
              </a:rPr>
              <a:t>L’isolamento termico degli Edifici</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D:\Fonti rinnovabili e URE\Bandi\Legge Finanziaria 2007 - Sgravi IRPEF 55%\Stratigrafia cappotto estermo.JPG"/>
          <p:cNvPicPr>
            <a:picLocks noChangeAspect="1" noChangeArrowheads="1"/>
          </p:cNvPicPr>
          <p:nvPr/>
        </p:nvPicPr>
        <p:blipFill>
          <a:blip r:embed="rId3" cstate="print"/>
          <a:srcRect/>
          <a:stretch>
            <a:fillRect/>
          </a:stretch>
        </p:blipFill>
        <p:spPr bwMode="auto">
          <a:xfrm>
            <a:off x="3656856" y="698538"/>
            <a:ext cx="5749263" cy="5970822"/>
          </a:xfrm>
          <a:prstGeom prst="rect">
            <a:avLst/>
          </a:prstGeom>
          <a:noFill/>
          <a:ln w="9525">
            <a:noFill/>
            <a:miter lim="800000"/>
            <a:headEnd/>
            <a:tailEnd/>
          </a:ln>
        </p:spPr>
      </p:pic>
      <p:sp>
        <p:nvSpPr>
          <p:cNvPr id="671747" name="Rectangle 3"/>
          <p:cNvSpPr>
            <a:spLocks noChangeArrowheads="1"/>
          </p:cNvSpPr>
          <p:nvPr/>
        </p:nvSpPr>
        <p:spPr bwMode="auto">
          <a:xfrm>
            <a:off x="330200" y="2780928"/>
            <a:ext cx="2889250" cy="964880"/>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Cappotto esterno</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
        <p:nvSpPr>
          <p:cNvPr id="671748" name="Rectangle 4"/>
          <p:cNvSpPr>
            <a:spLocks noChangeArrowheads="1"/>
          </p:cNvSpPr>
          <p:nvPr/>
        </p:nvSpPr>
        <p:spPr bwMode="auto">
          <a:xfrm>
            <a:off x="3440832" y="228601"/>
            <a:ext cx="5613400" cy="397929"/>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b="1">
                <a:solidFill>
                  <a:srgbClr val="002060"/>
                </a:solidFill>
                <a:effectLst>
                  <a:outerShdw blurRad="38100" dist="38100" dir="2700000" algn="tl">
                    <a:srgbClr val="FFFFFF"/>
                  </a:outerShdw>
                </a:effectLst>
                <a:latin typeface="Bookman Old Style" pitchFamily="18" charset="0"/>
              </a:rPr>
              <a:t>L’isolamento termico degli Edifici</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D:\Fonti rinnovabili e URE\Bandi\Legge Finanziaria 2007 - Sgravi IRPEF 55%\Stratigrafia Parete ventilata.JPG"/>
          <p:cNvPicPr>
            <a:picLocks noChangeAspect="1" noChangeArrowheads="1"/>
          </p:cNvPicPr>
          <p:nvPr/>
        </p:nvPicPr>
        <p:blipFill>
          <a:blip r:embed="rId3" cstate="print"/>
          <a:srcRect/>
          <a:stretch>
            <a:fillRect/>
          </a:stretch>
        </p:blipFill>
        <p:spPr bwMode="auto">
          <a:xfrm>
            <a:off x="3068108" y="692696"/>
            <a:ext cx="6672792" cy="5993284"/>
          </a:xfrm>
          <a:prstGeom prst="rect">
            <a:avLst/>
          </a:prstGeom>
          <a:noFill/>
          <a:ln w="9525">
            <a:noFill/>
            <a:miter lim="800000"/>
            <a:headEnd/>
            <a:tailEnd/>
          </a:ln>
        </p:spPr>
      </p:pic>
      <p:sp>
        <p:nvSpPr>
          <p:cNvPr id="672771" name="Rectangle 3"/>
          <p:cNvSpPr>
            <a:spLocks noChangeArrowheads="1"/>
          </p:cNvSpPr>
          <p:nvPr/>
        </p:nvSpPr>
        <p:spPr bwMode="auto">
          <a:xfrm>
            <a:off x="467783" y="2957514"/>
            <a:ext cx="2091267" cy="1255728"/>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Parete isolata e ventilata</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
        <p:nvSpPr>
          <p:cNvPr id="672772" name="Rectangle 4"/>
          <p:cNvSpPr>
            <a:spLocks noChangeArrowheads="1"/>
          </p:cNvSpPr>
          <p:nvPr/>
        </p:nvSpPr>
        <p:spPr bwMode="auto">
          <a:xfrm>
            <a:off x="3440832" y="228601"/>
            <a:ext cx="5613400" cy="397929"/>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b="1">
                <a:solidFill>
                  <a:srgbClr val="002060"/>
                </a:solidFill>
                <a:effectLst>
                  <a:outerShdw blurRad="38100" dist="38100" dir="2700000" algn="tl">
                    <a:srgbClr val="FFFFFF"/>
                  </a:outerShdw>
                </a:effectLst>
                <a:latin typeface="Bookman Old Style" pitchFamily="18" charset="0"/>
              </a:rPr>
              <a:t>L’isolamento termico degli Edifici</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D:\Fonti rinnovabili e URE\Bandi\Legge Finanziaria 2007 - Sgravi IRPEF 55%\Stratigrafia isolamento copertura piana.JPG"/>
          <p:cNvPicPr>
            <a:picLocks noChangeAspect="1" noChangeArrowheads="1"/>
          </p:cNvPicPr>
          <p:nvPr/>
        </p:nvPicPr>
        <p:blipFill>
          <a:blip r:embed="rId3" cstate="print"/>
          <a:srcRect/>
          <a:stretch>
            <a:fillRect/>
          </a:stretch>
        </p:blipFill>
        <p:spPr bwMode="auto">
          <a:xfrm>
            <a:off x="2559050" y="648850"/>
            <a:ext cx="7346950" cy="6079071"/>
          </a:xfrm>
          <a:prstGeom prst="rect">
            <a:avLst/>
          </a:prstGeom>
          <a:noFill/>
          <a:ln w="9525">
            <a:noFill/>
            <a:miter lim="800000"/>
            <a:headEnd/>
            <a:tailEnd/>
          </a:ln>
        </p:spPr>
      </p:pic>
      <p:sp>
        <p:nvSpPr>
          <p:cNvPr id="608261" name="Rectangle 5"/>
          <p:cNvSpPr>
            <a:spLocks noChangeArrowheads="1"/>
          </p:cNvSpPr>
          <p:nvPr/>
        </p:nvSpPr>
        <p:spPr bwMode="auto">
          <a:xfrm>
            <a:off x="137583" y="2819401"/>
            <a:ext cx="2338917" cy="1255728"/>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Solaio di copertura piano</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
        <p:nvSpPr>
          <p:cNvPr id="608262" name="Rectangle 6"/>
          <p:cNvSpPr>
            <a:spLocks noChangeArrowheads="1"/>
          </p:cNvSpPr>
          <p:nvPr/>
        </p:nvSpPr>
        <p:spPr bwMode="auto">
          <a:xfrm>
            <a:off x="3224808" y="228601"/>
            <a:ext cx="5613400" cy="397929"/>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b="1" dirty="0">
                <a:solidFill>
                  <a:srgbClr val="002060"/>
                </a:solidFill>
                <a:effectLst>
                  <a:outerShdw blurRad="38100" dist="38100" dir="2700000" algn="tl">
                    <a:srgbClr val="FFFFFF"/>
                  </a:outerShdw>
                </a:effectLst>
                <a:latin typeface="Bookman Old Style" pitchFamily="18" charset="0"/>
              </a:rPr>
              <a:t>L’isolamento termico degli Edifici</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D:\Fonti rinnovabili e URE\Bandi\Legge Finanziaria 2007 - Sgravi IRPEF 55%\Stratigrafia isolamento coppi.JPG"/>
          <p:cNvPicPr>
            <a:picLocks noChangeAspect="1" noChangeArrowheads="1"/>
          </p:cNvPicPr>
          <p:nvPr/>
        </p:nvPicPr>
        <p:blipFill>
          <a:blip r:embed="rId3" cstate="print"/>
          <a:srcRect/>
          <a:stretch>
            <a:fillRect/>
          </a:stretch>
        </p:blipFill>
        <p:spPr bwMode="auto">
          <a:xfrm>
            <a:off x="2476500" y="764704"/>
            <a:ext cx="7264400" cy="5940897"/>
          </a:xfrm>
          <a:prstGeom prst="rect">
            <a:avLst/>
          </a:prstGeom>
          <a:noFill/>
          <a:ln w="9525">
            <a:noFill/>
            <a:miter lim="800000"/>
            <a:headEnd/>
            <a:tailEnd/>
          </a:ln>
        </p:spPr>
      </p:pic>
      <p:sp>
        <p:nvSpPr>
          <p:cNvPr id="763907" name="Rectangle 3"/>
          <p:cNvSpPr>
            <a:spLocks noChangeArrowheads="1"/>
          </p:cNvSpPr>
          <p:nvPr/>
        </p:nvSpPr>
        <p:spPr bwMode="auto">
          <a:xfrm>
            <a:off x="165100" y="2819401"/>
            <a:ext cx="2091267" cy="1546577"/>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endParaRPr lang="it-IT" sz="1800" b="1">
              <a:solidFill>
                <a:srgbClr val="002060"/>
              </a:solidFill>
              <a:effectLst>
                <a:outerShdw blurRad="38100" dist="38100" dir="2700000" algn="tl">
                  <a:srgbClr val="FFFFFF"/>
                </a:outerShdw>
              </a:effectLst>
              <a:latin typeface="Bookman Old Style" pitchFamily="18" charset="0"/>
            </a:endParaRPr>
          </a:p>
          <a:p>
            <a:pPr algn="ctr">
              <a:defRPr/>
            </a:pPr>
            <a:r>
              <a:rPr lang="it-IT" sz="1800" b="1">
                <a:solidFill>
                  <a:srgbClr val="002060"/>
                </a:solidFill>
                <a:effectLst>
                  <a:outerShdw blurRad="38100" dist="38100" dir="2700000" algn="tl">
                    <a:srgbClr val="FFFFFF"/>
                  </a:outerShdw>
                </a:effectLst>
                <a:latin typeface="Bookman Old Style" pitchFamily="18" charset="0"/>
              </a:rPr>
              <a:t>Solaio di copertura a falda</a:t>
            </a:r>
          </a:p>
          <a:p>
            <a:pPr algn="ctr">
              <a:defRPr/>
            </a:pPr>
            <a:endParaRPr lang="it-IT" sz="1800" b="1">
              <a:solidFill>
                <a:srgbClr val="002060"/>
              </a:solidFill>
              <a:effectLst>
                <a:outerShdw blurRad="38100" dist="38100" dir="2700000" algn="tl">
                  <a:srgbClr val="FFFFFF"/>
                </a:outerShdw>
              </a:effectLst>
              <a:latin typeface="Bookman Old Style" pitchFamily="18" charset="0"/>
            </a:endParaRPr>
          </a:p>
        </p:txBody>
      </p:sp>
      <p:sp>
        <p:nvSpPr>
          <p:cNvPr id="763908" name="Rectangle 4"/>
          <p:cNvSpPr>
            <a:spLocks noChangeArrowheads="1"/>
          </p:cNvSpPr>
          <p:nvPr/>
        </p:nvSpPr>
        <p:spPr bwMode="auto">
          <a:xfrm>
            <a:off x="3512840" y="205190"/>
            <a:ext cx="5613400" cy="397929"/>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a:spAutoFit/>
          </a:bodyPr>
          <a:lstStyle/>
          <a:p>
            <a:pPr algn="ctr">
              <a:defRPr/>
            </a:pPr>
            <a:r>
              <a:rPr lang="it-IT" b="1">
                <a:solidFill>
                  <a:srgbClr val="002060"/>
                </a:solidFill>
                <a:effectLst>
                  <a:outerShdw blurRad="38100" dist="38100" dir="2700000" algn="tl">
                    <a:srgbClr val="FFFFFF"/>
                  </a:outerShdw>
                </a:effectLst>
                <a:latin typeface="Bookman Old Style" pitchFamily="18" charset="0"/>
              </a:rPr>
              <a:t>L’isolamento termico degli Edifici</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p:cNvPicPr>
            <a:picLocks noChangeAspect="1" noChangeArrowheads="1"/>
          </p:cNvPicPr>
          <p:nvPr/>
        </p:nvPicPr>
        <p:blipFill>
          <a:blip r:embed="rId3" cstate="print"/>
          <a:srcRect/>
          <a:stretch>
            <a:fillRect/>
          </a:stretch>
        </p:blipFill>
        <p:spPr bwMode="auto">
          <a:xfrm>
            <a:off x="91150" y="1565276"/>
            <a:ext cx="9711663" cy="4600575"/>
          </a:xfrm>
          <a:prstGeom prst="rect">
            <a:avLst/>
          </a:prstGeom>
          <a:noFill/>
          <a:ln w="9525">
            <a:noFill/>
            <a:miter lim="800000"/>
            <a:headEnd/>
            <a:tailEnd/>
          </a:ln>
        </p:spPr>
      </p:pic>
      <p:sp>
        <p:nvSpPr>
          <p:cNvPr id="361475" name="CasellaDiTesto 2"/>
          <p:cNvSpPr txBox="1">
            <a:spLocks noChangeArrowheads="1"/>
          </p:cNvSpPr>
          <p:nvPr/>
        </p:nvSpPr>
        <p:spPr bwMode="auto">
          <a:xfrm>
            <a:off x="125545" y="1268414"/>
            <a:ext cx="4180813" cy="288925"/>
          </a:xfrm>
          <a:prstGeom prst="rect">
            <a:avLst/>
          </a:prstGeom>
          <a:solidFill>
            <a:srgbClr val="FFFF99"/>
          </a:solidFill>
          <a:ln w="9525">
            <a:noFill/>
            <a:miter lim="800000"/>
            <a:headEnd/>
            <a:tailEnd/>
          </a:ln>
        </p:spPr>
        <p:txBody>
          <a:bodyPr>
            <a:spAutoFit/>
          </a:bodyPr>
          <a:lstStyle/>
          <a:p>
            <a:pPr algn="ctr"/>
            <a:r>
              <a:rPr lang="it-IT" sz="1200">
                <a:solidFill>
                  <a:srgbClr val="C00000"/>
                </a:solidFill>
              </a:rPr>
              <a:t>STRUTTURA EFFICIENTE</a:t>
            </a:r>
          </a:p>
        </p:txBody>
      </p:sp>
      <p:sp>
        <p:nvSpPr>
          <p:cNvPr id="361476" name="CasellaDiTesto 3"/>
          <p:cNvSpPr txBox="1">
            <a:spLocks noChangeArrowheads="1"/>
          </p:cNvSpPr>
          <p:nvPr/>
        </p:nvSpPr>
        <p:spPr bwMode="auto">
          <a:xfrm>
            <a:off x="5178294" y="1268414"/>
            <a:ext cx="3759465" cy="288925"/>
          </a:xfrm>
          <a:prstGeom prst="rect">
            <a:avLst/>
          </a:prstGeom>
          <a:solidFill>
            <a:srgbClr val="FFFF99"/>
          </a:solidFill>
          <a:ln w="9525">
            <a:noFill/>
            <a:miter lim="800000"/>
            <a:headEnd/>
            <a:tailEnd/>
          </a:ln>
        </p:spPr>
        <p:txBody>
          <a:bodyPr>
            <a:spAutoFit/>
          </a:bodyPr>
          <a:lstStyle/>
          <a:p>
            <a:pPr algn="ctr"/>
            <a:r>
              <a:rPr lang="it-IT" sz="1200">
                <a:solidFill>
                  <a:srgbClr val="C00000"/>
                </a:solidFill>
              </a:rPr>
              <a:t>STRUTTURA BUONA CONVENZIONALE</a:t>
            </a:r>
          </a:p>
        </p:txBody>
      </p:sp>
      <p:sp>
        <p:nvSpPr>
          <p:cNvPr id="361477" name="CasellaDiTesto 4"/>
          <p:cNvSpPr txBox="1">
            <a:spLocks noChangeArrowheads="1"/>
          </p:cNvSpPr>
          <p:nvPr/>
        </p:nvSpPr>
        <p:spPr bwMode="auto">
          <a:xfrm>
            <a:off x="3556530" y="260350"/>
            <a:ext cx="5381229" cy="609398"/>
          </a:xfrm>
          <a:prstGeom prst="rect">
            <a:avLst/>
          </a:prstGeom>
          <a:solidFill>
            <a:srgbClr val="FFFF99"/>
          </a:solidFill>
          <a:ln w="9525">
            <a:noFill/>
            <a:miter lim="800000"/>
            <a:headEnd/>
            <a:tailEnd/>
          </a:ln>
        </p:spPr>
        <p:txBody>
          <a:bodyPr>
            <a:spAutoFit/>
          </a:bodyPr>
          <a:lstStyle/>
          <a:p>
            <a:pPr algn="ctr"/>
            <a:r>
              <a:rPr lang="it-IT" sz="1600" b="1">
                <a:solidFill>
                  <a:srgbClr val="002060"/>
                </a:solidFill>
              </a:rPr>
              <a:t>CONFRONTO  VALORI  DI  TRASMITTANZA U</a:t>
            </a:r>
          </a:p>
          <a:p>
            <a:pPr algn="ctr"/>
            <a:r>
              <a:rPr lang="it-IT" sz="1600" b="1">
                <a:solidFill>
                  <a:srgbClr val="002060"/>
                </a:solidFill>
              </a:rPr>
              <a:t>[W/(m</a:t>
            </a:r>
            <a:r>
              <a:rPr lang="it-IT" sz="1600" b="1" baseline="30000">
                <a:solidFill>
                  <a:srgbClr val="002060"/>
                </a:solidFill>
              </a:rPr>
              <a:t>2</a:t>
            </a:r>
            <a:r>
              <a:rPr lang="it-IT" sz="1600" b="1">
                <a:solidFill>
                  <a:srgbClr val="002060"/>
                </a:solidFill>
              </a:rPr>
              <a:t>K)]</a:t>
            </a:r>
          </a:p>
        </p:txBody>
      </p:sp>
      <p:sp>
        <p:nvSpPr>
          <p:cNvPr id="361478" name="CasellaDiTesto 5"/>
          <p:cNvSpPr txBox="1">
            <a:spLocks noChangeArrowheads="1"/>
          </p:cNvSpPr>
          <p:nvPr/>
        </p:nvSpPr>
        <p:spPr bwMode="auto">
          <a:xfrm>
            <a:off x="4378590" y="1184275"/>
            <a:ext cx="780785" cy="415498"/>
          </a:xfrm>
          <a:prstGeom prst="rect">
            <a:avLst/>
          </a:prstGeom>
          <a:noFill/>
          <a:ln w="9525">
            <a:noFill/>
            <a:miter lim="800000"/>
            <a:headEnd/>
            <a:tailEnd/>
          </a:ln>
        </p:spPr>
        <p:txBody>
          <a:bodyPr>
            <a:spAutoFit/>
          </a:bodyPr>
          <a:lstStyle/>
          <a:p>
            <a:pPr algn="ctr"/>
            <a:r>
              <a:rPr lang="it-IT">
                <a:solidFill>
                  <a:srgbClr val="FF0000"/>
                </a:solidFill>
              </a:rPr>
              <a:t>U</a:t>
            </a:r>
          </a:p>
        </p:txBody>
      </p:sp>
      <p:sp>
        <p:nvSpPr>
          <p:cNvPr id="361479" name="CasellaDiTesto 6"/>
          <p:cNvSpPr txBox="1">
            <a:spLocks noChangeArrowheads="1"/>
          </p:cNvSpPr>
          <p:nvPr/>
        </p:nvSpPr>
        <p:spPr bwMode="auto">
          <a:xfrm>
            <a:off x="9006550" y="1216025"/>
            <a:ext cx="780785" cy="415498"/>
          </a:xfrm>
          <a:prstGeom prst="rect">
            <a:avLst/>
          </a:prstGeom>
          <a:noFill/>
          <a:ln w="9525">
            <a:noFill/>
            <a:miter lim="800000"/>
            <a:headEnd/>
            <a:tailEnd/>
          </a:ln>
        </p:spPr>
        <p:txBody>
          <a:bodyPr>
            <a:spAutoFit/>
          </a:bodyPr>
          <a:lstStyle/>
          <a:p>
            <a:pPr algn="ctr"/>
            <a:r>
              <a:rPr lang="it-IT">
                <a:solidFill>
                  <a:srgbClr val="FF0000"/>
                </a:solidFill>
              </a:rPr>
              <a:t>U</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p:cNvPicPr>
            <a:picLocks noChangeAspect="1" noChangeArrowheads="1"/>
          </p:cNvPicPr>
          <p:nvPr/>
        </p:nvPicPr>
        <p:blipFill>
          <a:blip r:embed="rId3" cstate="print"/>
          <a:srcRect/>
          <a:stretch>
            <a:fillRect/>
          </a:stretch>
        </p:blipFill>
        <p:spPr bwMode="auto">
          <a:xfrm>
            <a:off x="330200" y="1066800"/>
            <a:ext cx="9163050" cy="3646488"/>
          </a:xfrm>
          <a:prstGeom prst="rect">
            <a:avLst/>
          </a:prstGeom>
          <a:noFill/>
          <a:ln w="9525">
            <a:noFill/>
            <a:miter lim="800000"/>
            <a:headEnd/>
            <a:tailEnd/>
          </a:ln>
        </p:spPr>
      </p:pic>
      <p:sp>
        <p:nvSpPr>
          <p:cNvPr id="772099" name="Text Box 3"/>
          <p:cNvSpPr txBox="1">
            <a:spLocks noChangeArrowheads="1"/>
          </p:cNvSpPr>
          <p:nvPr/>
        </p:nvSpPr>
        <p:spPr bwMode="auto">
          <a:xfrm>
            <a:off x="330200" y="4869160"/>
            <a:ext cx="9575800" cy="1671227"/>
          </a:xfrm>
          <a:prstGeom prst="rect">
            <a:avLst/>
          </a:prstGeom>
          <a:noFill/>
          <a:ln w="9525">
            <a:noFill/>
            <a:miter lim="800000"/>
            <a:headEnd/>
            <a:tailEnd/>
          </a:ln>
          <a:effectLst>
            <a:prstShdw prst="shdw17" dist="17961" dir="2700000">
              <a:srgbClr val="FFFF99">
                <a:gamma/>
                <a:shade val="60000"/>
                <a:invGamma/>
              </a:srgbClr>
            </a:prstShdw>
          </a:effectLst>
        </p:spPr>
        <p:txBody>
          <a:bodyPr>
            <a:spAutoFit/>
          </a:bodyPr>
          <a:lstStyle/>
          <a:p>
            <a:pPr algn="l">
              <a:spcBef>
                <a:spcPct val="50000"/>
              </a:spcBef>
              <a:defRPr/>
            </a:pPr>
            <a:r>
              <a:rPr lang="it-IT" sz="1800" b="1" dirty="0">
                <a:effectLst>
                  <a:outerShdw blurRad="38100" dist="38100" dir="2700000" algn="tl">
                    <a:srgbClr val="C0C0C0"/>
                  </a:outerShdw>
                </a:effectLst>
                <a:latin typeface="Bookman Old Style" pitchFamily="18" charset="0"/>
              </a:rPr>
              <a:t>R = Σ </a:t>
            </a:r>
            <a:r>
              <a:rPr lang="it-IT" sz="1800" b="1" dirty="0" err="1">
                <a:effectLst>
                  <a:outerShdw blurRad="38100" dist="38100" dir="2700000" algn="tl">
                    <a:srgbClr val="C0C0C0"/>
                  </a:outerShdw>
                </a:effectLst>
                <a:latin typeface="Bookman Old Style" pitchFamily="18" charset="0"/>
              </a:rPr>
              <a:t>s</a:t>
            </a:r>
            <a:r>
              <a:rPr lang="it-IT" sz="1800" b="1" dirty="0">
                <a:effectLst>
                  <a:outerShdw blurRad="38100" dist="38100" dir="2700000" algn="tl">
                    <a:srgbClr val="C0C0C0"/>
                  </a:outerShdw>
                </a:effectLst>
                <a:latin typeface="Bookman Old Style" pitchFamily="18" charset="0"/>
              </a:rPr>
              <a:t>/λ = (0,02/0,7</a:t>
            </a:r>
            <a:r>
              <a:rPr lang="it-IT" sz="1800" b="1">
                <a:effectLst>
                  <a:outerShdw blurRad="38100" dist="38100" dir="2700000" algn="tl">
                    <a:srgbClr val="C0C0C0"/>
                  </a:outerShdw>
                </a:effectLst>
                <a:latin typeface="Bookman Old Style" pitchFamily="18" charset="0"/>
              </a:rPr>
              <a:t>) + </a:t>
            </a:r>
            <a:r>
              <a:rPr lang="it-IT" sz="1800" b="1" dirty="0">
                <a:effectLst>
                  <a:outerShdw blurRad="38100" dist="38100" dir="2700000" algn="tl">
                    <a:srgbClr val="C0C0C0"/>
                  </a:outerShdw>
                </a:effectLst>
                <a:latin typeface="Bookman Old Style" pitchFamily="18" charset="0"/>
              </a:rPr>
              <a:t>(0,27/0,7</a:t>
            </a:r>
            <a:r>
              <a:rPr lang="it-IT" sz="1800" b="1">
                <a:effectLst>
                  <a:outerShdw blurRad="38100" dist="38100" dir="2700000" algn="tl">
                    <a:srgbClr val="C0C0C0"/>
                  </a:outerShdw>
                </a:effectLst>
                <a:latin typeface="Bookman Old Style" pitchFamily="18" charset="0"/>
              </a:rPr>
              <a:t>) + </a:t>
            </a:r>
            <a:r>
              <a:rPr lang="it-IT" sz="1800" b="1" dirty="0">
                <a:effectLst>
                  <a:outerShdw blurRad="38100" dist="38100" dir="2700000" algn="tl">
                    <a:srgbClr val="C0C0C0"/>
                  </a:outerShdw>
                </a:effectLst>
                <a:latin typeface="Bookman Old Style" pitchFamily="18" charset="0"/>
              </a:rPr>
              <a:t>(0,02/0,9) = 0,44 (m</a:t>
            </a:r>
            <a:r>
              <a:rPr lang="it-IT" sz="1800" b="1" baseline="30000" dirty="0">
                <a:effectLst>
                  <a:outerShdw blurRad="38100" dist="38100" dir="2700000" algn="tl">
                    <a:srgbClr val="C0C0C0"/>
                  </a:outerShdw>
                </a:effectLst>
                <a:latin typeface="Bookman Old Style" pitchFamily="18" charset="0"/>
              </a:rPr>
              <a:t>2</a:t>
            </a:r>
            <a:r>
              <a:rPr lang="it-IT" sz="1800" b="1" dirty="0">
                <a:effectLst>
                  <a:outerShdw blurRad="38100" dist="38100" dir="2700000" algn="tl">
                    <a:srgbClr val="C0C0C0"/>
                  </a:outerShdw>
                </a:effectLst>
                <a:latin typeface="Bookman Old Style" pitchFamily="18" charset="0"/>
              </a:rPr>
              <a:t>K/W)</a:t>
            </a:r>
          </a:p>
          <a:p>
            <a:pPr algn="l">
              <a:spcBef>
                <a:spcPct val="50000"/>
              </a:spcBef>
              <a:defRPr/>
            </a:pPr>
            <a:r>
              <a:rPr lang="it-IT" sz="1800" b="1" dirty="0">
                <a:effectLst>
                  <a:outerShdw blurRad="38100" dist="38100" dir="2700000" algn="tl">
                    <a:srgbClr val="C0C0C0"/>
                  </a:outerShdw>
                </a:effectLst>
                <a:latin typeface="Bookman Old Style" pitchFamily="18" charset="0"/>
              </a:rPr>
              <a:t>Resistenza superficiale (</a:t>
            </a:r>
            <a:r>
              <a:rPr lang="it-IT" sz="1800" b="1">
                <a:effectLst>
                  <a:outerShdw blurRad="38100" dist="38100" dir="2700000" algn="tl">
                    <a:srgbClr val="C0C0C0"/>
                  </a:outerShdw>
                </a:effectLst>
                <a:latin typeface="Bookman Old Style" pitchFamily="18" charset="0"/>
              </a:rPr>
              <a:t>interna + </a:t>
            </a:r>
            <a:r>
              <a:rPr lang="it-IT" sz="1800" b="1" dirty="0">
                <a:effectLst>
                  <a:outerShdw blurRad="38100" dist="38100" dir="2700000" algn="tl">
                    <a:srgbClr val="C0C0C0"/>
                  </a:outerShdw>
                </a:effectLst>
                <a:latin typeface="Bookman Old Style" pitchFamily="18" charset="0"/>
              </a:rPr>
              <a:t>esterna) = </a:t>
            </a:r>
            <a:r>
              <a:rPr lang="it-IT" sz="1800" b="1">
                <a:effectLst>
                  <a:outerShdw blurRad="38100" dist="38100" dir="2700000" algn="tl">
                    <a:srgbClr val="C0C0C0"/>
                  </a:outerShdw>
                </a:effectLst>
                <a:latin typeface="Bookman Old Style" pitchFamily="18" charset="0"/>
              </a:rPr>
              <a:t>0,13 + </a:t>
            </a:r>
            <a:r>
              <a:rPr lang="it-IT" sz="1800" b="1" dirty="0">
                <a:effectLst>
                  <a:outerShdw blurRad="38100" dist="38100" dir="2700000" algn="tl">
                    <a:srgbClr val="C0C0C0"/>
                  </a:outerShdw>
                </a:effectLst>
                <a:latin typeface="Bookman Old Style" pitchFamily="18" charset="0"/>
              </a:rPr>
              <a:t>0,04 = 0,17 (m</a:t>
            </a:r>
            <a:r>
              <a:rPr lang="it-IT" sz="1800" b="1" baseline="30000" dirty="0">
                <a:effectLst>
                  <a:outerShdw blurRad="38100" dist="38100" dir="2700000" algn="tl">
                    <a:srgbClr val="C0C0C0"/>
                  </a:outerShdw>
                </a:effectLst>
                <a:latin typeface="Bookman Old Style" pitchFamily="18" charset="0"/>
              </a:rPr>
              <a:t>2</a:t>
            </a:r>
            <a:r>
              <a:rPr lang="it-IT" sz="1800" b="1" dirty="0">
                <a:effectLst>
                  <a:outerShdw blurRad="38100" dist="38100" dir="2700000" algn="tl">
                    <a:srgbClr val="C0C0C0"/>
                  </a:outerShdw>
                </a:effectLst>
                <a:latin typeface="Bookman Old Style" pitchFamily="18" charset="0"/>
              </a:rPr>
              <a:t>K/W)</a:t>
            </a:r>
          </a:p>
          <a:p>
            <a:pPr algn="l">
              <a:spcBef>
                <a:spcPct val="50000"/>
              </a:spcBef>
              <a:defRPr/>
            </a:pPr>
            <a:r>
              <a:rPr lang="it-IT" sz="1800" b="1" u="sng" dirty="0" err="1">
                <a:solidFill>
                  <a:srgbClr val="CC0000"/>
                </a:solidFill>
                <a:effectLst>
                  <a:outerShdw blurRad="38100" dist="38100" dir="2700000" algn="tl">
                    <a:srgbClr val="C0C0C0"/>
                  </a:outerShdw>
                </a:effectLst>
                <a:latin typeface="Bookman Old Style" pitchFamily="18" charset="0"/>
              </a:rPr>
              <a:t>R</a:t>
            </a:r>
            <a:r>
              <a:rPr lang="it-IT" sz="1400" b="1" u="sng" dirty="0" err="1">
                <a:solidFill>
                  <a:srgbClr val="CC0000"/>
                </a:solidFill>
                <a:effectLst>
                  <a:outerShdw blurRad="38100" dist="38100" dir="2700000" algn="tl">
                    <a:srgbClr val="C0C0C0"/>
                  </a:outerShdw>
                </a:effectLst>
                <a:latin typeface="Bookman Old Style" pitchFamily="18" charset="0"/>
              </a:rPr>
              <a:t>totale</a:t>
            </a:r>
            <a:r>
              <a:rPr lang="it-IT" sz="1800" b="1" u="sng" dirty="0">
                <a:solidFill>
                  <a:srgbClr val="CC0000"/>
                </a:solidFill>
                <a:effectLst>
                  <a:outerShdw blurRad="38100" dist="38100" dir="2700000" algn="tl">
                    <a:srgbClr val="C0C0C0"/>
                  </a:outerShdw>
                </a:effectLst>
                <a:latin typeface="Bookman Old Style" pitchFamily="18" charset="0"/>
              </a:rPr>
              <a:t> = </a:t>
            </a:r>
            <a:r>
              <a:rPr lang="it-IT" sz="1800" b="1" u="sng">
                <a:solidFill>
                  <a:srgbClr val="CC0000"/>
                </a:solidFill>
                <a:effectLst>
                  <a:outerShdw blurRad="38100" dist="38100" dir="2700000" algn="tl">
                    <a:srgbClr val="C0C0C0"/>
                  </a:outerShdw>
                </a:effectLst>
                <a:latin typeface="Bookman Old Style" pitchFamily="18" charset="0"/>
              </a:rPr>
              <a:t>0,44 + </a:t>
            </a:r>
            <a:r>
              <a:rPr lang="it-IT" sz="1800" b="1" u="sng" dirty="0">
                <a:solidFill>
                  <a:srgbClr val="CC0000"/>
                </a:solidFill>
                <a:effectLst>
                  <a:outerShdw blurRad="38100" dist="38100" dir="2700000" algn="tl">
                    <a:srgbClr val="C0C0C0"/>
                  </a:outerShdw>
                </a:effectLst>
                <a:latin typeface="Bookman Old Style" pitchFamily="18" charset="0"/>
              </a:rPr>
              <a:t>0,17 = 0,</a:t>
            </a:r>
            <a:r>
              <a:rPr lang="it-IT" sz="1800" b="1" u="sng" dirty="0">
                <a:solidFill>
                  <a:srgbClr val="CC3300"/>
                </a:solidFill>
                <a:effectLst>
                  <a:outerShdw blurRad="38100" dist="38100" dir="2700000" algn="tl">
                    <a:srgbClr val="C0C0C0"/>
                  </a:outerShdw>
                </a:effectLst>
                <a:latin typeface="Bookman Old Style" pitchFamily="18" charset="0"/>
              </a:rPr>
              <a:t>61 (m</a:t>
            </a:r>
            <a:r>
              <a:rPr lang="it-IT" sz="1800" b="1" u="sng" baseline="30000" dirty="0">
                <a:solidFill>
                  <a:srgbClr val="CC3300"/>
                </a:solidFill>
                <a:effectLst>
                  <a:outerShdw blurRad="38100" dist="38100" dir="2700000" algn="tl">
                    <a:srgbClr val="C0C0C0"/>
                  </a:outerShdw>
                </a:effectLst>
                <a:latin typeface="Bookman Old Style" pitchFamily="18" charset="0"/>
              </a:rPr>
              <a:t>2</a:t>
            </a:r>
            <a:r>
              <a:rPr lang="it-IT" sz="1800" b="1" u="sng" dirty="0">
                <a:solidFill>
                  <a:srgbClr val="CC3300"/>
                </a:solidFill>
                <a:effectLst>
                  <a:outerShdw blurRad="38100" dist="38100" dir="2700000" algn="tl">
                    <a:srgbClr val="C0C0C0"/>
                  </a:outerShdw>
                </a:effectLst>
                <a:latin typeface="Bookman Old Style" pitchFamily="18" charset="0"/>
              </a:rPr>
              <a:t>K/W)</a:t>
            </a:r>
          </a:p>
          <a:p>
            <a:pPr algn="l">
              <a:spcBef>
                <a:spcPct val="50000"/>
              </a:spcBef>
              <a:defRPr/>
            </a:pPr>
            <a:r>
              <a:rPr lang="it-IT" sz="1800" b="1" u="sng" dirty="0" err="1">
                <a:solidFill>
                  <a:srgbClr val="CC0000"/>
                </a:solidFill>
                <a:effectLst>
                  <a:outerShdw blurRad="38100" dist="38100" dir="2700000" algn="tl">
                    <a:srgbClr val="C0C0C0"/>
                  </a:outerShdw>
                </a:effectLst>
                <a:latin typeface="Bookman Old Style" pitchFamily="18" charset="0"/>
              </a:rPr>
              <a:t>Trasmittanza</a:t>
            </a:r>
            <a:r>
              <a:rPr lang="it-IT" sz="1800" b="1" u="sng" dirty="0">
                <a:solidFill>
                  <a:srgbClr val="CC0000"/>
                </a:solidFill>
                <a:effectLst>
                  <a:outerShdw blurRad="38100" dist="38100" dir="2700000" algn="tl">
                    <a:srgbClr val="C0C0C0"/>
                  </a:outerShdw>
                </a:effectLst>
                <a:latin typeface="Bookman Old Style" pitchFamily="18" charset="0"/>
              </a:rPr>
              <a:t> totale U = 1/R =1,6 (W/m</a:t>
            </a:r>
            <a:r>
              <a:rPr lang="it-IT" sz="1800" b="1" u="sng" baseline="30000" dirty="0">
                <a:solidFill>
                  <a:srgbClr val="CC0000"/>
                </a:solidFill>
                <a:effectLst>
                  <a:outerShdw blurRad="38100" dist="38100" dir="2700000" algn="tl">
                    <a:srgbClr val="C0C0C0"/>
                  </a:outerShdw>
                </a:effectLst>
                <a:latin typeface="Bookman Old Style" pitchFamily="18" charset="0"/>
              </a:rPr>
              <a:t>2</a:t>
            </a:r>
            <a:r>
              <a:rPr lang="it-IT" sz="1800" b="1" u="sng" dirty="0">
                <a:solidFill>
                  <a:srgbClr val="CC0000"/>
                </a:solidFill>
                <a:effectLst>
                  <a:outerShdw blurRad="38100" dist="38100" dir="2700000" algn="tl">
                    <a:srgbClr val="C0C0C0"/>
                  </a:outerShdw>
                </a:effectLst>
                <a:latin typeface="Bookman Old Style" pitchFamily="18" charset="0"/>
              </a:rPr>
              <a:t>K)</a:t>
            </a:r>
          </a:p>
        </p:txBody>
      </p:sp>
      <p:sp>
        <p:nvSpPr>
          <p:cNvPr id="772100" name="Rectangle 4"/>
          <p:cNvSpPr>
            <a:spLocks noChangeArrowheads="1"/>
          </p:cNvSpPr>
          <p:nvPr/>
        </p:nvSpPr>
        <p:spPr bwMode="auto">
          <a:xfrm>
            <a:off x="3584848" y="152401"/>
            <a:ext cx="5660752" cy="657872"/>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wrap="square">
            <a:spAutoFit/>
          </a:bodyPr>
          <a:lstStyle/>
          <a:p>
            <a:pPr algn="ctr">
              <a:defRPr/>
            </a:pPr>
            <a:endParaRPr lang="it-IT" sz="700" b="1">
              <a:solidFill>
                <a:srgbClr val="002060"/>
              </a:solidFill>
              <a:effectLst>
                <a:outerShdw blurRad="38100" dist="38100" dir="2700000" algn="tl">
                  <a:srgbClr val="FFFFFF"/>
                </a:outerShdw>
              </a:effectLst>
              <a:latin typeface="Bookman Old Style" pitchFamily="18" charset="0"/>
            </a:endParaRPr>
          </a:p>
          <a:p>
            <a:pPr algn="ctr">
              <a:defRPr/>
            </a:pPr>
            <a:r>
              <a:rPr lang="it-IT" b="1">
                <a:solidFill>
                  <a:srgbClr val="002060"/>
                </a:solidFill>
                <a:effectLst>
                  <a:outerShdw blurRad="38100" dist="38100" dir="2700000" algn="tl">
                    <a:srgbClr val="FFFFFF"/>
                  </a:outerShdw>
                </a:effectLst>
                <a:latin typeface="Bookman Old Style" pitchFamily="18" charset="0"/>
              </a:rPr>
              <a:t>L’isolamento termico in SICILIA</a:t>
            </a:r>
          </a:p>
          <a:p>
            <a:pPr algn="ctr">
              <a:defRPr/>
            </a:pPr>
            <a:endParaRPr lang="it-IT" sz="700" b="1">
              <a:solidFill>
                <a:srgbClr val="002060"/>
              </a:solidFill>
              <a:effectLst>
                <a:outerShdw blurRad="38100" dist="38100" dir="2700000" algn="tl">
                  <a:srgbClr val="FFFFFF"/>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ChangeArrowheads="1"/>
          </p:cNvSpPr>
          <p:nvPr/>
        </p:nvSpPr>
        <p:spPr bwMode="auto">
          <a:xfrm>
            <a:off x="2749525" y="76200"/>
            <a:ext cx="6379939" cy="415498"/>
          </a:xfrm>
          <a:prstGeom prst="rect">
            <a:avLst/>
          </a:prstGeom>
          <a:solidFill>
            <a:srgbClr val="FFFF99">
              <a:alpha val="50000"/>
            </a:srgbClr>
          </a:solidFill>
          <a:ln w="9525">
            <a:noFill/>
            <a:miter lim="800000"/>
            <a:headEnd/>
            <a:tailEnd/>
          </a:ln>
          <a:effectLst>
            <a:prstShdw prst="shdw17" dist="17961" dir="2700000">
              <a:srgbClr val="FFFF99">
                <a:gamma/>
                <a:shade val="60000"/>
                <a:invGamma/>
              </a:srgbClr>
            </a:prstShdw>
          </a:effectLst>
        </p:spPr>
        <p:txBody>
          <a:bodyPr wrap="square">
            <a:spAutoFit/>
          </a:bodyPr>
          <a:lstStyle/>
          <a:p>
            <a:pPr algn="ctr">
              <a:defRPr/>
            </a:pPr>
            <a:r>
              <a:rPr lang="it-IT" b="1">
                <a:solidFill>
                  <a:srgbClr val="002060"/>
                </a:solidFill>
                <a:effectLst>
                  <a:outerShdw blurRad="38100" dist="38100" dir="2700000" algn="tl">
                    <a:srgbClr val="FFFFFF"/>
                  </a:outerShdw>
                </a:effectLst>
                <a:latin typeface="Bookman Old Style" pitchFamily="18" charset="0"/>
              </a:rPr>
              <a:t>Riqualificazione involucri edilizi in SICILIA</a:t>
            </a:r>
            <a:endParaRPr lang="it-IT" sz="700" b="1">
              <a:solidFill>
                <a:srgbClr val="002060"/>
              </a:solidFill>
              <a:effectLst>
                <a:outerShdw blurRad="38100" dist="38100" dir="2700000" algn="tl">
                  <a:srgbClr val="FFFFFF"/>
                </a:outerShdw>
              </a:effectLst>
              <a:latin typeface="Bookman Old Style" pitchFamily="18" charset="0"/>
            </a:endParaRPr>
          </a:p>
        </p:txBody>
      </p:sp>
      <p:sp>
        <p:nvSpPr>
          <p:cNvPr id="926723" name="Rectangle 3"/>
          <p:cNvSpPr>
            <a:spLocks noChangeArrowheads="1"/>
          </p:cNvSpPr>
          <p:nvPr/>
        </p:nvSpPr>
        <p:spPr bwMode="auto">
          <a:xfrm>
            <a:off x="96308" y="4076342"/>
            <a:ext cx="9740900" cy="2593018"/>
          </a:xfrm>
          <a:prstGeom prst="rect">
            <a:avLst/>
          </a:prstGeom>
          <a:gradFill rotWithShape="0">
            <a:gsLst>
              <a:gs pos="0">
                <a:srgbClr val="FFFF99"/>
              </a:gs>
              <a:gs pos="100000">
                <a:srgbClr val="FFFF99">
                  <a:gamma/>
                  <a:shade val="76078"/>
                  <a:invGamma/>
                </a:srgbClr>
              </a:gs>
            </a:gsLst>
            <a:lin ang="2700000" scaled="1"/>
          </a:gradFill>
          <a:ln w="9525">
            <a:noFill/>
            <a:miter lim="800000"/>
            <a:headEnd/>
            <a:tailEnd/>
          </a:ln>
          <a:effectLst>
            <a:prstShdw prst="shdw17" dist="17961" dir="2700000">
              <a:srgbClr val="FFFF99">
                <a:gamma/>
                <a:shade val="60000"/>
                <a:invGamma/>
              </a:srgbClr>
            </a:prstShdw>
          </a:effectLst>
        </p:spPr>
        <p:txBody>
          <a:bodyPr>
            <a:spAutoFit/>
          </a:bodyPr>
          <a:lstStyle/>
          <a:p>
            <a:pPr algn="l">
              <a:spcBef>
                <a:spcPct val="50000"/>
              </a:spcBef>
              <a:defRPr/>
            </a:pPr>
            <a:r>
              <a:rPr lang="it-IT" sz="1600" b="1" u="sng" dirty="0">
                <a:solidFill>
                  <a:srgbClr val="CC0000"/>
                </a:solidFill>
                <a:effectLst>
                  <a:outerShdw blurRad="38100" dist="38100" dir="2700000" algn="tl">
                    <a:srgbClr val="000000"/>
                  </a:outerShdw>
                </a:effectLst>
                <a:latin typeface="Bookman Old Style" pitchFamily="18" charset="0"/>
              </a:rPr>
              <a:t>Esempio (Barcellona P. G.  -  Zona B)</a:t>
            </a:r>
          </a:p>
          <a:p>
            <a:pPr algn="l">
              <a:spcBef>
                <a:spcPct val="50000"/>
              </a:spcBef>
              <a:defRPr/>
            </a:pPr>
            <a:r>
              <a:rPr lang="it-IT" sz="1600" b="1" dirty="0" err="1">
                <a:solidFill>
                  <a:srgbClr val="CC0000"/>
                </a:solidFill>
                <a:effectLst>
                  <a:outerShdw blurRad="38100" dist="38100" dir="2700000" algn="tl">
                    <a:srgbClr val="000000"/>
                  </a:outerShdw>
                </a:effectLst>
                <a:latin typeface="Bookman Old Style" pitchFamily="18" charset="0"/>
              </a:rPr>
              <a:t>Trasm</a:t>
            </a:r>
            <a:r>
              <a:rPr lang="it-IT" b="1" dirty="0">
                <a:solidFill>
                  <a:srgbClr val="CC0000"/>
                </a:solidFill>
                <a:effectLst>
                  <a:outerShdw blurRad="38100" dist="38100" dir="2700000" algn="tl">
                    <a:srgbClr val="000000"/>
                  </a:outerShdw>
                </a:effectLst>
                <a:latin typeface="Bookman Old Style" pitchFamily="18" charset="0"/>
              </a:rPr>
              <a:t> </a:t>
            </a:r>
            <a:r>
              <a:rPr lang="it-IT" sz="1600" b="1" dirty="0">
                <a:solidFill>
                  <a:srgbClr val="CC0000"/>
                </a:solidFill>
                <a:effectLst>
                  <a:outerShdw blurRad="38100" dist="38100" dir="2700000" algn="tl">
                    <a:srgbClr val="000000"/>
                  </a:outerShdw>
                </a:effectLst>
                <a:latin typeface="Bookman Old Style" pitchFamily="18" charset="0"/>
              </a:rPr>
              <a:t>iniziale </a:t>
            </a:r>
            <a:r>
              <a:rPr lang="it-IT" b="1" dirty="0" err="1">
                <a:solidFill>
                  <a:srgbClr val="CC0000"/>
                </a:solidFill>
                <a:effectLst>
                  <a:outerShdw blurRad="38100" dist="38100" dir="2700000" algn="tl">
                    <a:srgbClr val="000000"/>
                  </a:outerShdw>
                </a:effectLst>
                <a:latin typeface="Bookman Old Style" pitchFamily="18" charset="0"/>
              </a:rPr>
              <a:t>U</a:t>
            </a:r>
            <a:r>
              <a:rPr lang="it-IT" sz="1600" b="1" dirty="0" err="1">
                <a:solidFill>
                  <a:srgbClr val="CC0000"/>
                </a:solidFill>
                <a:effectLst>
                  <a:outerShdw blurRad="38100" dist="38100" dir="2700000" algn="tl">
                    <a:srgbClr val="000000"/>
                  </a:outerShdw>
                </a:effectLst>
                <a:latin typeface="Bookman Old Style" pitchFamily="18" charset="0"/>
              </a:rPr>
              <a:t>i</a:t>
            </a:r>
            <a:r>
              <a:rPr lang="it-IT" b="1" dirty="0">
                <a:solidFill>
                  <a:srgbClr val="CC0000"/>
                </a:solidFill>
                <a:effectLst>
                  <a:outerShdw blurRad="38100" dist="38100" dir="2700000" algn="tl">
                    <a:srgbClr val="000000"/>
                  </a:outerShdw>
                </a:effectLst>
                <a:latin typeface="Bookman Old Style" pitchFamily="18" charset="0"/>
              </a:rPr>
              <a:t> </a:t>
            </a:r>
            <a:r>
              <a:rPr lang="it-IT" sz="1600" b="1" dirty="0">
                <a:solidFill>
                  <a:srgbClr val="CC0000"/>
                </a:solidFill>
                <a:effectLst>
                  <a:outerShdw blurRad="38100" dist="38100" dir="2700000" algn="tl">
                    <a:srgbClr val="000000"/>
                  </a:outerShdw>
                </a:effectLst>
                <a:latin typeface="Bookman Old Style" pitchFamily="18" charset="0"/>
              </a:rPr>
              <a:t>= 1,6 </a:t>
            </a:r>
            <a:r>
              <a:rPr lang="it-IT" sz="1600" b="1" dirty="0">
                <a:effectLst>
                  <a:outerShdw blurRad="38100" dist="38100" dir="2700000" algn="tl">
                    <a:srgbClr val="FFFFFF"/>
                  </a:outerShdw>
                </a:effectLst>
                <a:latin typeface="Bookman Old Style" pitchFamily="18" charset="0"/>
              </a:rPr>
              <a:t>(W/m</a:t>
            </a:r>
            <a:r>
              <a:rPr lang="it-IT" sz="1600" b="1" baseline="30000" dirty="0">
                <a:effectLst>
                  <a:outerShdw blurRad="38100" dist="38100" dir="2700000" algn="tl">
                    <a:srgbClr val="FFFFFF"/>
                  </a:outerShdw>
                </a:effectLst>
                <a:latin typeface="Bookman Old Style" pitchFamily="18" charset="0"/>
              </a:rPr>
              <a:t>2</a:t>
            </a:r>
            <a:r>
              <a:rPr lang="it-IT" sz="1600" b="1" dirty="0">
                <a:effectLst>
                  <a:outerShdw blurRad="38100" dist="38100" dir="2700000" algn="tl">
                    <a:srgbClr val="FFFFFF"/>
                  </a:outerShdw>
                </a:effectLst>
                <a:latin typeface="Bookman Old Style" pitchFamily="18" charset="0"/>
              </a:rPr>
              <a:t>°K)</a:t>
            </a:r>
            <a:r>
              <a:rPr lang="it-IT" sz="1600" b="1" dirty="0">
                <a:latin typeface="Bookman Old Style" pitchFamily="18" charset="0"/>
              </a:rPr>
              <a:t>  	</a:t>
            </a:r>
            <a:r>
              <a:rPr lang="it-IT" sz="1200" b="1" dirty="0" err="1">
                <a:solidFill>
                  <a:srgbClr val="CC0000"/>
                </a:solidFill>
                <a:latin typeface="Bookman Old Style" pitchFamily="18" charset="0"/>
              </a:rPr>
              <a:t>Riniziale</a:t>
            </a:r>
            <a:r>
              <a:rPr lang="it-IT" sz="1200" b="1" dirty="0">
                <a:solidFill>
                  <a:srgbClr val="CC0000"/>
                </a:solidFill>
                <a:latin typeface="Bookman Old Style" pitchFamily="18" charset="0"/>
              </a:rPr>
              <a:t> = 1/U = 0,61 </a:t>
            </a:r>
            <a:r>
              <a:rPr lang="it-IT" sz="1200" b="1" dirty="0">
                <a:latin typeface="Bookman Old Style" pitchFamily="18" charset="0"/>
              </a:rPr>
              <a:t>(m</a:t>
            </a:r>
            <a:r>
              <a:rPr lang="it-IT" sz="1200" b="1" baseline="30000" dirty="0">
                <a:latin typeface="Bookman Old Style" pitchFamily="18" charset="0"/>
              </a:rPr>
              <a:t>2</a:t>
            </a:r>
            <a:r>
              <a:rPr lang="it-IT" sz="1200" b="1" dirty="0">
                <a:latin typeface="Bookman Old Style" pitchFamily="18" charset="0"/>
              </a:rPr>
              <a:t>°K/W);</a:t>
            </a:r>
            <a:r>
              <a:rPr lang="it-IT" sz="1600" b="1" dirty="0">
                <a:latin typeface="Bookman Old Style" pitchFamily="18" charset="0"/>
              </a:rPr>
              <a:t> </a:t>
            </a:r>
            <a:endParaRPr lang="it-IT" sz="1600" b="1" dirty="0">
              <a:solidFill>
                <a:srgbClr val="CC0000"/>
              </a:solidFill>
              <a:latin typeface="Bookman Old Style" pitchFamily="18" charset="0"/>
            </a:endParaRPr>
          </a:p>
          <a:p>
            <a:pPr algn="l">
              <a:spcBef>
                <a:spcPct val="50000"/>
              </a:spcBef>
              <a:defRPr/>
            </a:pPr>
            <a:r>
              <a:rPr lang="it-IT" sz="1600" b="1" dirty="0" err="1">
                <a:solidFill>
                  <a:srgbClr val="CC0000"/>
                </a:solidFill>
                <a:effectLst>
                  <a:outerShdw blurRad="38100" dist="38100" dir="2700000" algn="tl">
                    <a:srgbClr val="000000"/>
                  </a:outerShdw>
                </a:effectLst>
                <a:latin typeface="Bookman Old Style" pitchFamily="18" charset="0"/>
              </a:rPr>
              <a:t>Trasmit</a:t>
            </a:r>
            <a:r>
              <a:rPr lang="it-IT" sz="1600" b="1" dirty="0">
                <a:solidFill>
                  <a:srgbClr val="CC0000"/>
                </a:solidFill>
                <a:effectLst>
                  <a:outerShdw blurRad="38100" dist="38100" dir="2700000" algn="tl">
                    <a:srgbClr val="000000"/>
                  </a:outerShdw>
                </a:effectLst>
                <a:latin typeface="Bookman Old Style" pitchFamily="18" charset="0"/>
              </a:rPr>
              <a:t>. finale </a:t>
            </a:r>
            <a:r>
              <a:rPr lang="it-IT" b="1" dirty="0" err="1">
                <a:solidFill>
                  <a:srgbClr val="CC0000"/>
                </a:solidFill>
                <a:effectLst>
                  <a:outerShdw blurRad="38100" dist="38100" dir="2700000" algn="tl">
                    <a:srgbClr val="000000"/>
                  </a:outerShdw>
                </a:effectLst>
                <a:latin typeface="Bookman Old Style" pitchFamily="18" charset="0"/>
              </a:rPr>
              <a:t>U</a:t>
            </a:r>
            <a:r>
              <a:rPr lang="it-IT" sz="1600" b="1" dirty="0" err="1">
                <a:solidFill>
                  <a:srgbClr val="CC0000"/>
                </a:solidFill>
                <a:effectLst>
                  <a:outerShdw blurRad="38100" dist="38100" dir="2700000" algn="tl">
                    <a:srgbClr val="000000"/>
                  </a:outerShdw>
                </a:effectLst>
                <a:latin typeface="Bookman Old Style" pitchFamily="18" charset="0"/>
              </a:rPr>
              <a:t>f=</a:t>
            </a:r>
            <a:r>
              <a:rPr lang="it-IT" sz="1600" b="1" dirty="0">
                <a:solidFill>
                  <a:srgbClr val="CC0000"/>
                </a:solidFill>
                <a:effectLst>
                  <a:outerShdw blurRad="38100" dist="38100" dir="2700000" algn="tl">
                    <a:srgbClr val="000000"/>
                  </a:outerShdw>
                </a:effectLst>
                <a:latin typeface="Bookman Old Style" pitchFamily="18" charset="0"/>
              </a:rPr>
              <a:t> 0,48 </a:t>
            </a:r>
            <a:r>
              <a:rPr lang="it-IT" sz="1600" b="1" dirty="0">
                <a:effectLst>
                  <a:outerShdw blurRad="38100" dist="38100" dir="2700000" algn="tl">
                    <a:srgbClr val="FFFFFF"/>
                  </a:outerShdw>
                </a:effectLst>
                <a:latin typeface="Bookman Old Style" pitchFamily="18" charset="0"/>
              </a:rPr>
              <a:t>(W/m</a:t>
            </a:r>
            <a:r>
              <a:rPr lang="it-IT" sz="1600" b="1" baseline="30000" dirty="0">
                <a:effectLst>
                  <a:outerShdw blurRad="38100" dist="38100" dir="2700000" algn="tl">
                    <a:srgbClr val="FFFFFF"/>
                  </a:outerShdw>
                </a:effectLst>
                <a:latin typeface="Bookman Old Style" pitchFamily="18" charset="0"/>
              </a:rPr>
              <a:t>2</a:t>
            </a:r>
            <a:r>
              <a:rPr lang="it-IT" sz="1600" b="1" dirty="0">
                <a:effectLst>
                  <a:outerShdw blurRad="38100" dist="38100" dir="2700000" algn="tl">
                    <a:srgbClr val="FFFFFF"/>
                  </a:outerShdw>
                </a:effectLst>
                <a:latin typeface="Bookman Old Style" pitchFamily="18" charset="0"/>
              </a:rPr>
              <a:t>°K)</a:t>
            </a:r>
            <a:r>
              <a:rPr lang="it-IT" sz="1600" b="1" dirty="0">
                <a:solidFill>
                  <a:srgbClr val="CC0000"/>
                </a:solidFill>
                <a:latin typeface="Bookman Old Style" pitchFamily="18" charset="0"/>
              </a:rPr>
              <a:t>    	</a:t>
            </a:r>
            <a:r>
              <a:rPr lang="it-IT" sz="1200" b="1" dirty="0" err="1">
                <a:solidFill>
                  <a:srgbClr val="CC0000"/>
                </a:solidFill>
                <a:latin typeface="Bookman Old Style" pitchFamily="18" charset="0"/>
              </a:rPr>
              <a:t>Rfinale</a:t>
            </a:r>
            <a:r>
              <a:rPr lang="it-IT" sz="1200" b="1" dirty="0">
                <a:solidFill>
                  <a:srgbClr val="CC0000"/>
                </a:solidFill>
                <a:latin typeface="Bookman Old Style" pitchFamily="18" charset="0"/>
              </a:rPr>
              <a:t> = 1/U = 2,1 </a:t>
            </a:r>
            <a:r>
              <a:rPr lang="it-IT" sz="1200" b="1" dirty="0">
                <a:latin typeface="Bookman Old Style" pitchFamily="18" charset="0"/>
              </a:rPr>
              <a:t>(m</a:t>
            </a:r>
            <a:r>
              <a:rPr lang="it-IT" sz="1200" b="1" baseline="30000" dirty="0">
                <a:latin typeface="Bookman Old Style" pitchFamily="18" charset="0"/>
              </a:rPr>
              <a:t>2</a:t>
            </a:r>
            <a:r>
              <a:rPr lang="it-IT" sz="1200" b="1" dirty="0">
                <a:latin typeface="Bookman Old Style" pitchFamily="18" charset="0"/>
              </a:rPr>
              <a:t>°K/W);</a:t>
            </a:r>
          </a:p>
          <a:p>
            <a:pPr algn="l">
              <a:spcBef>
                <a:spcPct val="50000"/>
              </a:spcBef>
              <a:defRPr/>
            </a:pPr>
            <a:r>
              <a:rPr lang="it-IT" sz="1600" b="1" dirty="0">
                <a:effectLst>
                  <a:outerShdw blurRad="38100" dist="38100" dir="2700000" algn="tl">
                    <a:srgbClr val="FFFFFF"/>
                  </a:outerShdw>
                </a:effectLst>
                <a:latin typeface="Bookman Old Style" pitchFamily="18" charset="0"/>
              </a:rPr>
              <a:t>Resistenza termica aggiuntiva = </a:t>
            </a:r>
            <a:r>
              <a:rPr lang="it-IT" sz="1800" b="1" dirty="0">
                <a:effectLst>
                  <a:outerShdw blurRad="38100" dist="38100" dir="2700000" algn="tl">
                    <a:srgbClr val="FFFFFF"/>
                  </a:outerShdw>
                </a:effectLst>
                <a:latin typeface="Bookman Old Style" pitchFamily="18" charset="0"/>
              </a:rPr>
              <a:t>R</a:t>
            </a:r>
            <a:r>
              <a:rPr lang="it-IT" sz="1600" b="1" baseline="-25000" dirty="0">
                <a:effectLst>
                  <a:outerShdw blurRad="38100" dist="38100" dir="2700000" algn="tl">
                    <a:srgbClr val="FFFFFF"/>
                  </a:outerShdw>
                </a:effectLst>
                <a:latin typeface="Bookman Old Style" pitchFamily="18" charset="0"/>
              </a:rPr>
              <a:t>ag.</a:t>
            </a:r>
            <a:r>
              <a:rPr lang="it-IT" sz="1600" b="1" dirty="0">
                <a:effectLst>
                  <a:outerShdw blurRad="38100" dist="38100" dir="2700000" algn="tl">
                    <a:srgbClr val="FFFFFF"/>
                  </a:outerShdw>
                </a:effectLst>
                <a:latin typeface="Bookman Old Style" pitchFamily="18" charset="0"/>
              </a:rPr>
              <a:t>= 2,1 - 0,61 = 1,49  </a:t>
            </a:r>
            <a:r>
              <a:rPr lang="it-IT" sz="1600" b="1" u="sng" dirty="0">
                <a:effectLst>
                  <a:outerShdw blurRad="38100" dist="38100" dir="2700000" algn="tl">
                    <a:srgbClr val="FFFFFF"/>
                  </a:outerShdw>
                </a:effectLst>
                <a:latin typeface="Bookman Old Style" pitchFamily="18" charset="0"/>
              </a:rPr>
              <a:t>(m</a:t>
            </a:r>
            <a:r>
              <a:rPr lang="it-IT" sz="1600" b="1" u="sng" baseline="30000" dirty="0">
                <a:effectLst>
                  <a:outerShdw blurRad="38100" dist="38100" dir="2700000" algn="tl">
                    <a:srgbClr val="FFFFFF"/>
                  </a:outerShdw>
                </a:effectLst>
                <a:latin typeface="Bookman Old Style" pitchFamily="18" charset="0"/>
              </a:rPr>
              <a:t>2</a:t>
            </a:r>
            <a:r>
              <a:rPr lang="it-IT" sz="1600" b="1" u="sng" dirty="0">
                <a:effectLst>
                  <a:outerShdw blurRad="38100" dist="38100" dir="2700000" algn="tl">
                    <a:srgbClr val="FFFFFF"/>
                  </a:outerShdw>
                </a:effectLst>
                <a:latin typeface="Bookman Old Style" pitchFamily="18" charset="0"/>
              </a:rPr>
              <a:t>°K/W)</a:t>
            </a:r>
          </a:p>
          <a:p>
            <a:pPr algn="l">
              <a:spcBef>
                <a:spcPct val="50000"/>
              </a:spcBef>
              <a:defRPr/>
            </a:pPr>
            <a:r>
              <a:rPr lang="it-IT" sz="1600" b="1" dirty="0">
                <a:effectLst>
                  <a:outerShdw blurRad="38100" dist="38100" dir="2700000" algn="tl">
                    <a:srgbClr val="FFFFFF"/>
                  </a:outerShdw>
                </a:effectLst>
                <a:latin typeface="Bookman Old Style" pitchFamily="18" charset="0"/>
              </a:rPr>
              <a:t>Spessore coibentazione S = R x λ  con λ = 0,04 </a:t>
            </a:r>
            <a:r>
              <a:rPr lang="it-IT" sz="1600" b="1" dirty="0">
                <a:solidFill>
                  <a:srgbClr val="CC0000"/>
                </a:solidFill>
                <a:effectLst>
                  <a:outerShdw blurRad="38100" dist="38100" dir="2700000" algn="tl">
                    <a:srgbClr val="000000"/>
                  </a:outerShdw>
                </a:effectLst>
                <a:latin typeface="Bookman Old Style" pitchFamily="18" charset="0"/>
              </a:rPr>
              <a:t>(polistirene)</a:t>
            </a:r>
            <a:r>
              <a:rPr lang="it-IT" sz="1600" b="1" dirty="0">
                <a:effectLst>
                  <a:outerShdw blurRad="38100" dist="38100" dir="2700000" algn="tl">
                    <a:srgbClr val="FFFFFF"/>
                  </a:outerShdw>
                </a:effectLst>
                <a:latin typeface="Bookman Old Style" pitchFamily="18" charset="0"/>
              </a:rPr>
              <a:t> =&gt; </a:t>
            </a:r>
          </a:p>
          <a:p>
            <a:pPr algn="l">
              <a:spcBef>
                <a:spcPct val="50000"/>
              </a:spcBef>
              <a:defRPr/>
            </a:pPr>
            <a:r>
              <a:rPr lang="it-IT" sz="1800" b="1" dirty="0">
                <a:effectLst>
                  <a:outerShdw blurRad="38100" dist="38100" dir="2700000" algn="tl">
                    <a:srgbClr val="FFFFFF"/>
                  </a:outerShdw>
                </a:effectLst>
                <a:latin typeface="Bookman Old Style" pitchFamily="18" charset="0"/>
              </a:rPr>
              <a:t>Spessore di polistirene</a:t>
            </a:r>
            <a:r>
              <a:rPr lang="it-IT" sz="1600" b="1" dirty="0">
                <a:effectLst>
                  <a:outerShdw blurRad="38100" dist="38100" dir="2700000" algn="tl">
                    <a:srgbClr val="FFFFFF"/>
                  </a:outerShdw>
                </a:effectLst>
                <a:latin typeface="Bookman Old Style" pitchFamily="18" charset="0"/>
              </a:rPr>
              <a:t> = 1,49 * 0,04 = </a:t>
            </a:r>
            <a:r>
              <a:rPr lang="it-IT" b="1" dirty="0">
                <a:solidFill>
                  <a:srgbClr val="CC0000"/>
                </a:solidFill>
                <a:effectLst>
                  <a:outerShdw blurRad="38100" dist="38100" dir="2700000" algn="tl">
                    <a:srgbClr val="000000"/>
                  </a:outerShdw>
                </a:effectLst>
                <a:latin typeface="Bookman Old Style" pitchFamily="18" charset="0"/>
              </a:rPr>
              <a:t>6 cm</a:t>
            </a:r>
          </a:p>
        </p:txBody>
      </p:sp>
      <p:sp>
        <p:nvSpPr>
          <p:cNvPr id="926724" name="Rectangle 4"/>
          <p:cNvSpPr>
            <a:spLocks noChangeArrowheads="1"/>
          </p:cNvSpPr>
          <p:nvPr/>
        </p:nvSpPr>
        <p:spPr bwMode="auto">
          <a:xfrm>
            <a:off x="1485900" y="649288"/>
            <a:ext cx="7154333" cy="3197798"/>
          </a:xfrm>
          <a:prstGeom prst="rect">
            <a:avLst/>
          </a:prstGeom>
          <a:gradFill rotWithShape="0">
            <a:gsLst>
              <a:gs pos="0">
                <a:srgbClr val="FFFF99"/>
              </a:gs>
              <a:gs pos="100000">
                <a:srgbClr val="FFFF99">
                  <a:gamma/>
                  <a:shade val="76078"/>
                  <a:invGamma/>
                </a:srgbClr>
              </a:gs>
            </a:gsLst>
            <a:lin ang="2700000" scaled="1"/>
          </a:gradFill>
          <a:ln w="9525">
            <a:noFill/>
            <a:miter lim="800000"/>
            <a:headEnd/>
            <a:tailEnd/>
          </a:ln>
          <a:effectLst>
            <a:prstShdw prst="shdw17" dist="17961" dir="2700000">
              <a:srgbClr val="FFFF99">
                <a:gamma/>
                <a:shade val="60000"/>
                <a:invGamma/>
              </a:srgbClr>
            </a:prstShdw>
          </a:effectLst>
        </p:spPr>
        <p:txBody>
          <a:bodyPr>
            <a:spAutoFit/>
          </a:bodyPr>
          <a:lstStyle/>
          <a:p>
            <a:pPr algn="l">
              <a:spcBef>
                <a:spcPct val="50000"/>
              </a:spcBef>
              <a:defRPr/>
            </a:pPr>
            <a:endParaRPr lang="it-IT" sz="1800" u="sng">
              <a:solidFill>
                <a:srgbClr val="CC0000"/>
              </a:solidFill>
              <a:effectLst>
                <a:outerShdw blurRad="38100" dist="38100" dir="2700000" algn="tl">
                  <a:srgbClr val="000000"/>
                </a:outerShdw>
              </a:effectLst>
              <a:latin typeface="Bookman Old Style" pitchFamily="18" charset="0"/>
            </a:endParaRPr>
          </a:p>
          <a:p>
            <a:pPr algn="l">
              <a:spcBef>
                <a:spcPct val="50000"/>
              </a:spcBef>
              <a:defRPr/>
            </a:pPr>
            <a:endParaRPr lang="it-IT" sz="1800" u="sng">
              <a:solidFill>
                <a:srgbClr val="CC0000"/>
              </a:solidFill>
              <a:effectLst>
                <a:outerShdw blurRad="38100" dist="38100" dir="2700000" algn="tl">
                  <a:srgbClr val="000000"/>
                </a:outerShdw>
              </a:effectLst>
              <a:latin typeface="Bookman Old Style" pitchFamily="18" charset="0"/>
            </a:endParaRPr>
          </a:p>
          <a:p>
            <a:pPr algn="l">
              <a:spcBef>
                <a:spcPct val="50000"/>
              </a:spcBef>
              <a:defRPr/>
            </a:pPr>
            <a:endParaRPr lang="it-IT" sz="1600" u="sng">
              <a:solidFill>
                <a:srgbClr val="CC0000"/>
              </a:solidFill>
              <a:effectLst>
                <a:outerShdw blurRad="38100" dist="38100" dir="2700000" algn="tl">
                  <a:srgbClr val="000000"/>
                </a:outerShdw>
              </a:effectLst>
              <a:latin typeface="Bookman Old Style" pitchFamily="18" charset="0"/>
            </a:endParaRPr>
          </a:p>
          <a:p>
            <a:pPr algn="l">
              <a:spcBef>
                <a:spcPct val="50000"/>
              </a:spcBef>
              <a:defRPr/>
            </a:pPr>
            <a:endParaRPr lang="it-IT" sz="1600" u="sng">
              <a:solidFill>
                <a:srgbClr val="CC0000"/>
              </a:solidFill>
              <a:effectLst>
                <a:outerShdw blurRad="38100" dist="38100" dir="2700000" algn="tl">
                  <a:srgbClr val="000000"/>
                </a:outerShdw>
              </a:effectLst>
              <a:latin typeface="Bookman Old Style" pitchFamily="18" charset="0"/>
            </a:endParaRPr>
          </a:p>
          <a:p>
            <a:pPr algn="l">
              <a:spcBef>
                <a:spcPct val="50000"/>
              </a:spcBef>
              <a:defRPr/>
            </a:pPr>
            <a:endParaRPr lang="it-IT" sz="1800" u="sng">
              <a:solidFill>
                <a:srgbClr val="CC0000"/>
              </a:solidFill>
              <a:effectLst>
                <a:outerShdw blurRad="38100" dist="38100" dir="2700000" algn="tl">
                  <a:srgbClr val="000000"/>
                </a:outerShdw>
              </a:effectLst>
              <a:latin typeface="Bookman Old Style" pitchFamily="18" charset="0"/>
            </a:endParaRPr>
          </a:p>
          <a:p>
            <a:pPr algn="l">
              <a:spcBef>
                <a:spcPct val="50000"/>
              </a:spcBef>
              <a:defRPr/>
            </a:pPr>
            <a:endParaRPr lang="it-IT" sz="1800" u="sng">
              <a:solidFill>
                <a:srgbClr val="CC0000"/>
              </a:solidFill>
              <a:effectLst>
                <a:outerShdw blurRad="38100" dist="38100" dir="2700000" algn="tl">
                  <a:srgbClr val="000000"/>
                </a:outerShdw>
              </a:effectLst>
              <a:latin typeface="Bookman Old Style" pitchFamily="18" charset="0"/>
            </a:endParaRPr>
          </a:p>
          <a:p>
            <a:pPr algn="l">
              <a:spcBef>
                <a:spcPct val="50000"/>
              </a:spcBef>
              <a:defRPr/>
            </a:pPr>
            <a:endParaRPr lang="it-IT" sz="1600" u="sng">
              <a:solidFill>
                <a:srgbClr val="CC0000"/>
              </a:solidFill>
              <a:effectLst>
                <a:outerShdw blurRad="38100" dist="38100" dir="2700000" algn="tl">
                  <a:srgbClr val="000000"/>
                </a:outerShdw>
              </a:effectLst>
              <a:latin typeface="Bookman Old Style" pitchFamily="18" charset="0"/>
            </a:endParaRPr>
          </a:p>
          <a:p>
            <a:pPr algn="l">
              <a:spcBef>
                <a:spcPct val="50000"/>
              </a:spcBef>
              <a:defRPr/>
            </a:pPr>
            <a:endParaRPr lang="it-IT" sz="1600" u="sng">
              <a:solidFill>
                <a:srgbClr val="CC0000"/>
              </a:solidFill>
              <a:effectLst>
                <a:outerShdw blurRad="38100" dist="38100" dir="2700000" algn="tl">
                  <a:srgbClr val="000000"/>
                </a:outerShdw>
              </a:effectLst>
              <a:latin typeface="Bookman Old Style" pitchFamily="18" charset="0"/>
            </a:endParaRPr>
          </a:p>
        </p:txBody>
      </p:sp>
      <p:pic>
        <p:nvPicPr>
          <p:cNvPr id="365573" name="Picture 5"/>
          <p:cNvPicPr>
            <a:picLocks noChangeAspect="1" noChangeArrowheads="1"/>
          </p:cNvPicPr>
          <p:nvPr/>
        </p:nvPicPr>
        <p:blipFill>
          <a:blip r:embed="rId3" cstate="print"/>
          <a:srcRect/>
          <a:stretch>
            <a:fillRect/>
          </a:stretch>
        </p:blipFill>
        <p:spPr bwMode="auto">
          <a:xfrm>
            <a:off x="1488672" y="706143"/>
            <a:ext cx="7181850" cy="3114675"/>
          </a:xfrm>
          <a:prstGeom prst="rect">
            <a:avLst/>
          </a:prstGeom>
          <a:noFill/>
          <a:ln w="9525">
            <a:noFill/>
            <a:miter lim="800000"/>
            <a:headEnd/>
            <a:tailEnd/>
          </a:ln>
        </p:spPr>
      </p:pic>
      <p:sp>
        <p:nvSpPr>
          <p:cNvPr id="926726" name="Rectangle 6"/>
          <p:cNvSpPr>
            <a:spLocks noChangeArrowheads="1"/>
          </p:cNvSpPr>
          <p:nvPr/>
        </p:nvSpPr>
        <p:spPr bwMode="auto">
          <a:xfrm>
            <a:off x="4520952" y="6214688"/>
            <a:ext cx="785118" cy="415498"/>
          </a:xfrm>
          <a:prstGeom prst="rect">
            <a:avLst/>
          </a:prstGeom>
          <a:noFill/>
          <a:ln w="28575">
            <a:solidFill>
              <a:srgbClr val="993300"/>
            </a:solidFill>
            <a:miter lim="800000"/>
            <a:headEnd/>
            <a:tailEnd/>
          </a:ln>
          <a:effectLst/>
        </p:spPr>
        <p:txBody>
          <a:bodyPr wrap="square" anchor="ctr">
            <a:spAutoFit/>
          </a:bodyPr>
          <a:lstStyle/>
          <a:p>
            <a:pPr>
              <a:defRPr/>
            </a:pPr>
            <a:endParaRPr lang="it-IT">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26723"/>
                                        </p:tgtEl>
                                        <p:attrNameLst>
                                          <p:attrName>style.visibility</p:attrName>
                                        </p:attrNameLst>
                                      </p:cBhvr>
                                      <p:to>
                                        <p:strVal val="visible"/>
                                      </p:to>
                                    </p:set>
                                    <p:anim calcmode="lin" valueType="num">
                                      <p:cBhvr>
                                        <p:cTn id="7" dur="500" fill="hold"/>
                                        <p:tgtEl>
                                          <p:spTgt spid="926723"/>
                                        </p:tgtEl>
                                        <p:attrNameLst>
                                          <p:attrName>ppt_w</p:attrName>
                                        </p:attrNameLst>
                                      </p:cBhvr>
                                      <p:tavLst>
                                        <p:tav tm="0">
                                          <p:val>
                                            <p:fltVal val="0"/>
                                          </p:val>
                                        </p:tav>
                                        <p:tav tm="100000">
                                          <p:val>
                                            <p:strVal val="#ppt_w"/>
                                          </p:val>
                                        </p:tav>
                                      </p:tavLst>
                                    </p:anim>
                                    <p:anim calcmode="lin" valueType="num">
                                      <p:cBhvr>
                                        <p:cTn id="8" dur="500" fill="hold"/>
                                        <p:tgtEl>
                                          <p:spTgt spid="9267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9" presetClass="entr" presetSubtype="10" fill="hold" grpId="0" nodeType="afterEffect">
                                  <p:stCondLst>
                                    <p:cond delay="1000"/>
                                  </p:stCondLst>
                                  <p:childTnLst>
                                    <p:set>
                                      <p:cBhvr>
                                        <p:cTn id="11" dur="1" fill="hold">
                                          <p:stCondLst>
                                            <p:cond delay="0"/>
                                          </p:stCondLst>
                                        </p:cTn>
                                        <p:tgtEl>
                                          <p:spTgt spid="926726"/>
                                        </p:tgtEl>
                                        <p:attrNameLst>
                                          <p:attrName>style.visibility</p:attrName>
                                        </p:attrNameLst>
                                      </p:cBhvr>
                                      <p:to>
                                        <p:strVal val="visible"/>
                                      </p:to>
                                    </p:set>
                                    <p:anim calcmode="lin" valueType="num">
                                      <p:cBhvr>
                                        <p:cTn id="12" dur="5000" fill="hold"/>
                                        <p:tgtEl>
                                          <p:spTgt spid="926726"/>
                                        </p:tgtEl>
                                        <p:attrNameLst>
                                          <p:attrName>ppt_w</p:attrName>
                                        </p:attrNameLst>
                                      </p:cBhvr>
                                      <p:tavLst>
                                        <p:tav tm="0" fmla="#ppt_w*sin(2.5*pi*$)">
                                          <p:val>
                                            <p:fltVal val="0"/>
                                          </p:val>
                                        </p:tav>
                                        <p:tav tm="100000">
                                          <p:val>
                                            <p:fltVal val="1"/>
                                          </p:val>
                                        </p:tav>
                                      </p:tavLst>
                                    </p:anim>
                                    <p:anim calcmode="lin" valueType="num">
                                      <p:cBhvr>
                                        <p:cTn id="13" dur="5000" fill="hold"/>
                                        <p:tgtEl>
                                          <p:spTgt spid="9267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3" grpId="0" animBg="1" autoUpdateAnimBg="0"/>
      <p:bldP spid="9267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3" cstate="print"/>
          <a:srcRect/>
          <a:stretch>
            <a:fillRect/>
          </a:stretch>
        </p:blipFill>
        <p:spPr bwMode="auto">
          <a:xfrm>
            <a:off x="2" y="0"/>
            <a:ext cx="9904281"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cstate="print"/>
          <a:srcRect/>
          <a:stretch>
            <a:fillRect/>
          </a:stretch>
        </p:blipFill>
        <p:spPr bwMode="auto">
          <a:xfrm>
            <a:off x="165100" y="0"/>
            <a:ext cx="9575800" cy="5486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97347" name="Text Box 3" descr="D:\Logo\Logo ENEA azzurro sfumato.JPG"/>
          <p:cNvSpPr txBox="1">
            <a:spLocks noChangeArrowheads="1"/>
          </p:cNvSpPr>
          <p:nvPr/>
        </p:nvSpPr>
        <p:spPr bwMode="auto">
          <a:xfrm>
            <a:off x="178545" y="5157192"/>
            <a:ext cx="9576000" cy="1148007"/>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marL="457200" indent="-457200" algn="ctr">
              <a:spcBef>
                <a:spcPct val="50000"/>
              </a:spcBef>
              <a:defRPr/>
            </a:pPr>
            <a:r>
              <a:rPr lang="it-IT" sz="2400" dirty="0">
                <a:solidFill>
                  <a:srgbClr val="CC3300"/>
                </a:solidFill>
                <a:effectLst>
                  <a:outerShdw blurRad="38100" dist="38100" dir="2700000" algn="tl">
                    <a:srgbClr val="C0C0C0"/>
                  </a:outerShdw>
                </a:effectLst>
              </a:rPr>
              <a:t>Una singola macchina produce circa 2.000.000  di kWh/anno)</a:t>
            </a:r>
          </a:p>
          <a:p>
            <a:pPr marL="457200" indent="-457200" algn="ctr">
              <a:spcBef>
                <a:spcPct val="50000"/>
              </a:spcBef>
              <a:defRPr/>
            </a:pPr>
            <a:r>
              <a:rPr lang="it-IT" sz="2400" dirty="0">
                <a:solidFill>
                  <a:srgbClr val="CC3300"/>
                </a:solidFill>
                <a:effectLst>
                  <a:outerShdw blurRad="38100" dist="38100" dir="2700000" algn="tl">
                    <a:srgbClr val="C0C0C0"/>
                  </a:outerShdw>
                </a:effectLst>
              </a:rPr>
              <a:t>“ESTRAE” circa </a:t>
            </a:r>
            <a:r>
              <a:rPr lang="it-IT" sz="2800" dirty="0">
                <a:solidFill>
                  <a:srgbClr val="CC3300"/>
                </a:solidFill>
                <a:effectLst>
                  <a:outerShdw blurRad="38100" dist="38100" dir="2700000" algn="tl">
                    <a:srgbClr val="C0C0C0"/>
                  </a:outerShdw>
                </a:effectLst>
              </a:rPr>
              <a:t>400 tonnellate/anno di petrolio</a:t>
            </a:r>
            <a:r>
              <a:rPr lang="it-IT" sz="2400" dirty="0">
                <a:solidFill>
                  <a:srgbClr val="CC3300"/>
                </a:solidFill>
                <a:effectLst>
                  <a:outerShdw blurRad="38100" dist="38100" dir="2700000" algn="tl">
                    <a:srgbClr val="C0C0C0"/>
                  </a:outerShdw>
                </a:effectLst>
              </a:rPr>
              <a:t>!</a:t>
            </a:r>
          </a:p>
        </p:txBody>
      </p:sp>
      <p:sp>
        <p:nvSpPr>
          <p:cNvPr id="5" name="Text Box 2"/>
          <p:cNvSpPr txBox="1">
            <a:spLocks noChangeArrowheads="1"/>
          </p:cNvSpPr>
          <p:nvPr/>
        </p:nvSpPr>
        <p:spPr bwMode="auto">
          <a:xfrm>
            <a:off x="7833320" y="116632"/>
            <a:ext cx="1440160" cy="41549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spcBef>
                <a:spcPct val="50000"/>
              </a:spcBef>
              <a:defRPr/>
            </a:pPr>
            <a:r>
              <a:rPr lang="it-IT" dirty="0" smtClean="0">
                <a:solidFill>
                  <a:srgbClr val="C00000"/>
                </a:solidFill>
                <a:effectLst>
                  <a:outerShdw blurRad="38100" dist="38100" dir="2700000" algn="tl">
                    <a:srgbClr val="000000">
                      <a:alpha val="43137"/>
                    </a:srgbClr>
                  </a:outerShdw>
                </a:effectLst>
              </a:rPr>
              <a:t>L’EOLICO</a:t>
            </a:r>
            <a:endParaRPr lang="it-IT"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3" cstate="print"/>
          <a:srcRect/>
          <a:stretch>
            <a:fillRect/>
          </a:stretch>
        </p:blipFill>
        <p:spPr bwMode="auto">
          <a:xfrm>
            <a:off x="2" y="23813"/>
            <a:ext cx="9904281" cy="6858000"/>
          </a:xfrm>
          <a:prstGeom prst="rect">
            <a:avLst/>
          </a:prstGeom>
          <a:noFill/>
          <a:ln w="9525">
            <a:noFill/>
            <a:miter lim="800000"/>
            <a:headEnd/>
            <a:tailEnd/>
          </a:ln>
        </p:spPr>
      </p:pic>
      <p:sp>
        <p:nvSpPr>
          <p:cNvPr id="3" name="Rettangolo 2"/>
          <p:cNvSpPr/>
          <p:nvPr/>
        </p:nvSpPr>
        <p:spPr>
          <a:xfrm>
            <a:off x="2221972" y="101198"/>
            <a:ext cx="4203171" cy="1239570"/>
          </a:xfrm>
          <a:prstGeom prst="rect">
            <a:avLst/>
          </a:prstGeom>
          <a:solidFill>
            <a:schemeClr val="bg1"/>
          </a:solidFill>
          <a:ln>
            <a:solidFill>
              <a:srgbClr val="92D050"/>
            </a:solidFill>
            <a:prstDash val="sysDash"/>
          </a:ln>
        </p:spPr>
        <p:txBody>
          <a:bodyPr>
            <a:spAutoFit/>
          </a:bodyPr>
          <a:lstStyle/>
          <a:p>
            <a:pPr algn="ctr">
              <a:defRPr/>
            </a:pPr>
            <a:r>
              <a:rPr lang="it-IT" sz="1100" b="1" cap="small" dirty="0">
                <a:solidFill>
                  <a:srgbClr val="C00000"/>
                </a:solidFill>
              </a:rPr>
              <a:t>Edificio in classe B</a:t>
            </a:r>
          </a:p>
          <a:p>
            <a:pPr algn="ctr">
              <a:defRPr/>
            </a:pPr>
            <a:endParaRPr lang="it-IT" sz="300" b="1" cap="small" dirty="0">
              <a:solidFill>
                <a:srgbClr val="C00000"/>
              </a:solidFill>
            </a:endParaRPr>
          </a:p>
          <a:p>
            <a:pPr algn="ctr">
              <a:defRPr/>
            </a:pPr>
            <a:r>
              <a:rPr lang="it-IT" sz="900" b="1" dirty="0">
                <a:solidFill>
                  <a:srgbClr val="C00000"/>
                </a:solidFill>
              </a:rPr>
              <a:t>(PALERMO: 100 m</a:t>
            </a:r>
            <a:r>
              <a:rPr lang="it-IT" sz="900" b="1" baseline="30000" dirty="0">
                <a:solidFill>
                  <a:srgbClr val="C00000"/>
                </a:solidFill>
              </a:rPr>
              <a:t>2</a:t>
            </a:r>
            <a:r>
              <a:rPr lang="it-IT" sz="900" b="1" dirty="0">
                <a:solidFill>
                  <a:srgbClr val="C00000"/>
                </a:solidFill>
              </a:rPr>
              <a:t>  751 GG e S/V = 0,55 =&gt; </a:t>
            </a:r>
            <a:r>
              <a:rPr lang="it-IT" sz="900" b="1" dirty="0" err="1">
                <a:solidFill>
                  <a:srgbClr val="C00000"/>
                </a:solidFill>
              </a:rPr>
              <a:t>EP</a:t>
            </a:r>
            <a:r>
              <a:rPr lang="it-IT" sz="900" b="1" baseline="-25000" dirty="0" err="1">
                <a:solidFill>
                  <a:srgbClr val="C00000"/>
                </a:solidFill>
              </a:rPr>
              <a:t>iL</a:t>
            </a:r>
            <a:r>
              <a:rPr lang="it-IT" sz="900" b="1" baseline="-25000" dirty="0">
                <a:solidFill>
                  <a:srgbClr val="C00000"/>
                </a:solidFill>
              </a:rPr>
              <a:t>  </a:t>
            </a:r>
            <a:r>
              <a:rPr lang="it-IT" sz="900" b="1" dirty="0">
                <a:solidFill>
                  <a:srgbClr val="C00000"/>
                </a:solidFill>
              </a:rPr>
              <a:t>= 32,5 kWh/m</a:t>
            </a:r>
            <a:r>
              <a:rPr lang="it-IT" sz="900" b="1" baseline="30000" dirty="0">
                <a:solidFill>
                  <a:srgbClr val="C00000"/>
                </a:solidFill>
              </a:rPr>
              <a:t>2</a:t>
            </a:r>
            <a:r>
              <a:rPr lang="it-IT" sz="900" b="1" dirty="0">
                <a:solidFill>
                  <a:srgbClr val="C00000"/>
                </a:solidFill>
              </a:rPr>
              <a:t>/a)</a:t>
            </a:r>
          </a:p>
          <a:p>
            <a:pPr algn="ctr">
              <a:defRPr/>
            </a:pPr>
            <a:endParaRPr lang="it-IT" sz="900" b="1" dirty="0">
              <a:solidFill>
                <a:srgbClr val="C00000"/>
              </a:solidFill>
            </a:endParaRPr>
          </a:p>
          <a:p>
            <a:pPr algn="l">
              <a:defRPr/>
            </a:pPr>
            <a:r>
              <a:rPr lang="it-IT" sz="900" b="1" dirty="0" err="1">
                <a:solidFill>
                  <a:srgbClr val="C00000"/>
                </a:solidFill>
              </a:rPr>
              <a:t>EP</a:t>
            </a:r>
            <a:r>
              <a:rPr lang="it-IT" sz="900" b="1" baseline="-25000" dirty="0" err="1">
                <a:solidFill>
                  <a:srgbClr val="C00000"/>
                </a:solidFill>
              </a:rPr>
              <a:t>i</a:t>
            </a:r>
            <a:r>
              <a:rPr lang="it-IT" sz="900" b="1" dirty="0">
                <a:solidFill>
                  <a:srgbClr val="C00000"/>
                </a:solidFill>
              </a:rPr>
              <a:t> 75% di </a:t>
            </a:r>
            <a:r>
              <a:rPr lang="it-IT" sz="900" b="1" dirty="0" err="1">
                <a:solidFill>
                  <a:srgbClr val="C00000"/>
                </a:solidFill>
              </a:rPr>
              <a:t>EP</a:t>
            </a:r>
            <a:r>
              <a:rPr lang="it-IT" sz="900" b="1" baseline="-25000" dirty="0" err="1">
                <a:solidFill>
                  <a:srgbClr val="C00000"/>
                </a:solidFill>
              </a:rPr>
              <a:t>iL</a:t>
            </a:r>
            <a:r>
              <a:rPr lang="it-IT" sz="900" b="1" dirty="0">
                <a:solidFill>
                  <a:srgbClr val="C00000"/>
                </a:solidFill>
              </a:rPr>
              <a:t> =  24,4   kWh/m</a:t>
            </a:r>
            <a:r>
              <a:rPr lang="it-IT" sz="900" b="1" baseline="30000" dirty="0">
                <a:solidFill>
                  <a:srgbClr val="C00000"/>
                </a:solidFill>
              </a:rPr>
              <a:t>2</a:t>
            </a:r>
            <a:r>
              <a:rPr lang="it-IT" sz="900" b="1" dirty="0">
                <a:solidFill>
                  <a:srgbClr val="C00000"/>
                </a:solidFill>
              </a:rPr>
              <a:t>/a</a:t>
            </a:r>
          </a:p>
          <a:p>
            <a:pPr algn="r">
              <a:defRPr/>
            </a:pPr>
            <a:r>
              <a:rPr lang="it-IT" sz="1200" b="1" dirty="0" err="1">
                <a:solidFill>
                  <a:srgbClr val="C00000"/>
                </a:solidFill>
                <a:latin typeface="Symbol" pitchFamily="18" charset="2"/>
              </a:rPr>
              <a:t>h</a:t>
            </a:r>
            <a:r>
              <a:rPr lang="it-IT" sz="900" b="1" baseline="-25000" dirty="0" err="1">
                <a:solidFill>
                  <a:srgbClr val="C00000"/>
                </a:solidFill>
              </a:rPr>
              <a:t>glob</a:t>
            </a:r>
            <a:r>
              <a:rPr lang="it-IT" sz="900" b="1" baseline="-25000" dirty="0">
                <a:solidFill>
                  <a:srgbClr val="C00000"/>
                </a:solidFill>
              </a:rPr>
              <a:t> impianto termico</a:t>
            </a:r>
            <a:r>
              <a:rPr lang="it-IT" sz="900" b="1" dirty="0">
                <a:solidFill>
                  <a:srgbClr val="C00000"/>
                </a:solidFill>
              </a:rPr>
              <a:t> = 75 + 3 Log 25 = 80 %</a:t>
            </a:r>
          </a:p>
          <a:p>
            <a:pPr algn="l">
              <a:defRPr/>
            </a:pPr>
            <a:r>
              <a:rPr lang="it-IT" sz="900" b="1" dirty="0" err="1">
                <a:solidFill>
                  <a:srgbClr val="C00000"/>
                </a:solidFill>
              </a:rPr>
              <a:t>EPi</a:t>
            </a:r>
            <a:r>
              <a:rPr lang="it-IT" sz="900" b="1" dirty="0">
                <a:solidFill>
                  <a:srgbClr val="C00000"/>
                </a:solidFill>
              </a:rPr>
              <a:t> involucro = 19,3   kWh/m</a:t>
            </a:r>
            <a:r>
              <a:rPr lang="it-IT" sz="900" b="1" baseline="30000" dirty="0">
                <a:solidFill>
                  <a:srgbClr val="C00000"/>
                </a:solidFill>
              </a:rPr>
              <a:t>2</a:t>
            </a:r>
            <a:r>
              <a:rPr lang="it-IT" sz="900" b="1" dirty="0">
                <a:solidFill>
                  <a:srgbClr val="C00000"/>
                </a:solidFill>
              </a:rPr>
              <a:t>/a =</a:t>
            </a:r>
          </a:p>
          <a:p>
            <a:pPr algn="r">
              <a:defRPr/>
            </a:pPr>
            <a:r>
              <a:rPr lang="it-IT" sz="900" b="1" dirty="0">
                <a:solidFill>
                  <a:srgbClr val="C00000"/>
                </a:solidFill>
              </a:rPr>
              <a:t>= </a:t>
            </a:r>
            <a:r>
              <a:rPr lang="it-IT" sz="900" b="1" dirty="0" err="1">
                <a:solidFill>
                  <a:srgbClr val="C00000"/>
                </a:solidFill>
              </a:rPr>
              <a:t>EPestivo</a:t>
            </a:r>
            <a:r>
              <a:rPr lang="it-IT" sz="900" b="1" dirty="0">
                <a:solidFill>
                  <a:srgbClr val="C00000"/>
                </a:solidFill>
              </a:rPr>
              <a:t> involucro = 19,3   kWh/m</a:t>
            </a:r>
            <a:r>
              <a:rPr lang="it-IT" sz="900" b="1" baseline="30000" dirty="0">
                <a:solidFill>
                  <a:srgbClr val="C00000"/>
                </a:solidFill>
              </a:rPr>
              <a:t>2</a:t>
            </a:r>
            <a:r>
              <a:rPr lang="it-IT" sz="900" b="1" dirty="0">
                <a:solidFill>
                  <a:srgbClr val="C00000"/>
                </a:solidFill>
              </a:rPr>
              <a:t>/a</a:t>
            </a:r>
          </a:p>
        </p:txBody>
      </p:sp>
      <p:sp>
        <p:nvSpPr>
          <p:cNvPr id="5" name="Rettangolo 4"/>
          <p:cNvSpPr/>
          <p:nvPr/>
        </p:nvSpPr>
        <p:spPr>
          <a:xfrm>
            <a:off x="1984641" y="1757364"/>
            <a:ext cx="1793743" cy="577081"/>
          </a:xfrm>
          <a:prstGeom prst="rect">
            <a:avLst/>
          </a:prstGeom>
          <a:solidFill>
            <a:schemeClr val="bg1"/>
          </a:solidFill>
          <a:ln>
            <a:noFill/>
            <a:prstDash val="sysDash"/>
          </a:ln>
        </p:spPr>
        <p:txBody>
          <a:bodyPr>
            <a:spAutoFit/>
          </a:bodyPr>
          <a:lstStyle/>
          <a:p>
            <a:pPr algn="ctr">
              <a:lnSpc>
                <a:spcPct val="150000"/>
              </a:lnSpc>
              <a:defRPr/>
            </a:pPr>
            <a:r>
              <a:rPr lang="it-IT" sz="1050" b="1" dirty="0">
                <a:solidFill>
                  <a:srgbClr val="C00000"/>
                </a:solidFill>
                <a:latin typeface="Arial" pitchFamily="34" charset="0"/>
                <a:cs typeface="Arial" pitchFamily="34" charset="0"/>
              </a:rPr>
              <a:t>Riducendo i consumi</a:t>
            </a:r>
          </a:p>
          <a:p>
            <a:pPr algn="ctr">
              <a:lnSpc>
                <a:spcPct val="150000"/>
              </a:lnSpc>
              <a:defRPr/>
            </a:pPr>
            <a:r>
              <a:rPr lang="it-IT" sz="1050" b="1" dirty="0">
                <a:solidFill>
                  <a:srgbClr val="C00000"/>
                </a:solidFill>
                <a:latin typeface="Arial" pitchFamily="34" charset="0"/>
                <a:cs typeface="Arial" pitchFamily="34" charset="0"/>
              </a:rPr>
              <a:t>2.700  =&gt;  2.000 kWh/a</a:t>
            </a:r>
          </a:p>
        </p:txBody>
      </p:sp>
      <p:sp>
        <p:nvSpPr>
          <p:cNvPr id="319493" name="Rettangolo 5"/>
          <p:cNvSpPr>
            <a:spLocks noChangeArrowheads="1"/>
          </p:cNvSpPr>
          <p:nvPr/>
        </p:nvSpPr>
        <p:spPr bwMode="auto">
          <a:xfrm>
            <a:off x="4153298" y="1744666"/>
            <a:ext cx="1793742" cy="600164"/>
          </a:xfrm>
          <a:prstGeom prst="rect">
            <a:avLst/>
          </a:prstGeom>
          <a:solidFill>
            <a:schemeClr val="bg1"/>
          </a:solidFill>
          <a:ln w="9525">
            <a:noFill/>
            <a:prstDash val="sysDash"/>
            <a:miter lim="800000"/>
            <a:headEnd/>
            <a:tailEnd/>
          </a:ln>
        </p:spPr>
        <p:txBody>
          <a:bodyPr>
            <a:spAutoFit/>
          </a:bodyPr>
          <a:lstStyle/>
          <a:p>
            <a:pPr algn="ctr">
              <a:lnSpc>
                <a:spcPct val="150000"/>
              </a:lnSpc>
            </a:pPr>
            <a:r>
              <a:rPr lang="it-IT" sz="1200" b="1">
                <a:solidFill>
                  <a:srgbClr val="C00000"/>
                </a:solidFill>
                <a:latin typeface="Arial" pitchFamily="34" charset="0"/>
                <a:cs typeface="Arial" pitchFamily="34" charset="0"/>
              </a:rPr>
              <a:t>+  Raffrescamento</a:t>
            </a:r>
          </a:p>
          <a:p>
            <a:pPr algn="ctr">
              <a:lnSpc>
                <a:spcPct val="150000"/>
              </a:lnSpc>
            </a:pPr>
            <a:r>
              <a:rPr lang="it-IT" sz="1000" b="1">
                <a:solidFill>
                  <a:srgbClr val="C00000"/>
                </a:solidFill>
                <a:latin typeface="Arial" pitchFamily="34" charset="0"/>
                <a:cs typeface="Arial" pitchFamily="34" charset="0"/>
              </a:rPr>
              <a:t>38,6 x 100 = 3.900 kWh/a</a:t>
            </a:r>
          </a:p>
        </p:txBody>
      </p:sp>
      <p:sp>
        <p:nvSpPr>
          <p:cNvPr id="319494" name="Rettangolo 6"/>
          <p:cNvSpPr>
            <a:spLocks noChangeArrowheads="1"/>
          </p:cNvSpPr>
          <p:nvPr/>
        </p:nvSpPr>
        <p:spPr bwMode="auto">
          <a:xfrm>
            <a:off x="6299598" y="1773239"/>
            <a:ext cx="1793742" cy="623248"/>
          </a:xfrm>
          <a:prstGeom prst="rect">
            <a:avLst/>
          </a:prstGeom>
          <a:solidFill>
            <a:schemeClr val="bg1"/>
          </a:solidFill>
          <a:ln w="9525">
            <a:noFill/>
            <a:prstDash val="sysDash"/>
            <a:miter lim="800000"/>
            <a:headEnd/>
            <a:tailEnd/>
          </a:ln>
        </p:spPr>
        <p:txBody>
          <a:bodyPr>
            <a:spAutoFit/>
          </a:bodyPr>
          <a:lstStyle/>
          <a:p>
            <a:pPr algn="ctr">
              <a:lnSpc>
                <a:spcPct val="150000"/>
              </a:lnSpc>
            </a:pPr>
            <a:r>
              <a:rPr lang="it-IT" sz="1200" b="1">
                <a:solidFill>
                  <a:srgbClr val="C00000"/>
                </a:solidFill>
                <a:latin typeface="Arial" pitchFamily="34" charset="0"/>
                <a:cs typeface="Arial" pitchFamily="34" charset="0"/>
              </a:rPr>
              <a:t>Per integrazione</a:t>
            </a:r>
          </a:p>
          <a:p>
            <a:pPr algn="ctr">
              <a:lnSpc>
                <a:spcPct val="150000"/>
              </a:lnSpc>
            </a:pPr>
            <a:r>
              <a:rPr lang="it-IT" sz="1100" b="1">
                <a:solidFill>
                  <a:srgbClr val="C00000"/>
                </a:solidFill>
                <a:latin typeface="Arial" pitchFamily="34" charset="0"/>
                <a:cs typeface="Arial" pitchFamily="34" charset="0"/>
              </a:rPr>
              <a:t>1.100 kWh/a</a:t>
            </a:r>
          </a:p>
        </p:txBody>
      </p:sp>
      <p:sp>
        <p:nvSpPr>
          <p:cNvPr id="319495" name="Rettangolo 7"/>
          <p:cNvSpPr>
            <a:spLocks noChangeArrowheads="1"/>
          </p:cNvSpPr>
          <p:nvPr/>
        </p:nvSpPr>
        <p:spPr bwMode="auto">
          <a:xfrm>
            <a:off x="5099183" y="3200097"/>
            <a:ext cx="1793742" cy="369332"/>
          </a:xfrm>
          <a:prstGeom prst="rect">
            <a:avLst/>
          </a:prstGeom>
          <a:solidFill>
            <a:schemeClr val="bg1"/>
          </a:solidFill>
          <a:ln w="9525">
            <a:noFill/>
            <a:prstDash val="sysDash"/>
            <a:miter lim="800000"/>
            <a:headEnd/>
            <a:tailEnd/>
          </a:ln>
        </p:spPr>
        <p:txBody>
          <a:bodyPr>
            <a:spAutoFit/>
          </a:bodyPr>
          <a:lstStyle/>
          <a:p>
            <a:pPr algn="ctr">
              <a:lnSpc>
                <a:spcPct val="150000"/>
              </a:lnSpc>
            </a:pPr>
            <a:r>
              <a:rPr lang="it-IT" sz="1200" b="1">
                <a:solidFill>
                  <a:srgbClr val="C00000"/>
                </a:solidFill>
                <a:latin typeface="Arial" pitchFamily="34" charset="0"/>
                <a:cs typeface="Arial" pitchFamily="34" charset="0"/>
              </a:rPr>
              <a:t>5.000 kWh/a</a:t>
            </a:r>
          </a:p>
        </p:txBody>
      </p:sp>
      <p:sp>
        <p:nvSpPr>
          <p:cNvPr id="9" name="Rettangolo 8"/>
          <p:cNvSpPr/>
          <p:nvPr/>
        </p:nvSpPr>
        <p:spPr>
          <a:xfrm>
            <a:off x="5099183" y="4518027"/>
            <a:ext cx="1793742" cy="637867"/>
          </a:xfrm>
          <a:prstGeom prst="rect">
            <a:avLst/>
          </a:prstGeom>
          <a:solidFill>
            <a:schemeClr val="bg1"/>
          </a:solidFill>
          <a:ln>
            <a:noFill/>
            <a:prstDash val="sysDash"/>
          </a:ln>
        </p:spPr>
        <p:txBody>
          <a:bodyPr>
            <a:spAutoFit/>
          </a:bodyPr>
          <a:lstStyle/>
          <a:p>
            <a:pPr algn="ctr">
              <a:defRPr/>
            </a:pPr>
            <a:r>
              <a:rPr lang="it-IT" sz="1800" b="1" dirty="0">
                <a:solidFill>
                  <a:srgbClr val="C00000"/>
                </a:solidFill>
                <a:latin typeface="Symbol" pitchFamily="18" charset="2"/>
              </a:rPr>
              <a:t>h</a:t>
            </a:r>
            <a:r>
              <a:rPr lang="it-IT" sz="1100" b="1" baseline="-25000" dirty="0">
                <a:solidFill>
                  <a:srgbClr val="C00000"/>
                </a:solidFill>
              </a:rPr>
              <a:t> </a:t>
            </a:r>
            <a:r>
              <a:rPr lang="it-IT" sz="1100" b="1" dirty="0">
                <a:solidFill>
                  <a:srgbClr val="C00000"/>
                </a:solidFill>
                <a:latin typeface="Arial" pitchFamily="34" charset="0"/>
                <a:cs typeface="Arial" pitchFamily="34" charset="0"/>
              </a:rPr>
              <a:t>x COP = 3</a:t>
            </a:r>
          </a:p>
          <a:p>
            <a:pPr algn="ctr">
              <a:spcBef>
                <a:spcPts val="600"/>
              </a:spcBef>
              <a:defRPr/>
            </a:pPr>
            <a:r>
              <a:rPr lang="it-IT" sz="1100" b="1" dirty="0">
                <a:solidFill>
                  <a:srgbClr val="C00000"/>
                </a:solidFill>
                <a:latin typeface="Arial" pitchFamily="34" charset="0"/>
                <a:cs typeface="Arial" pitchFamily="34" charset="0"/>
              </a:rPr>
              <a:t>1.700 kWh/a</a:t>
            </a:r>
          </a:p>
        </p:txBody>
      </p:sp>
      <p:sp>
        <p:nvSpPr>
          <p:cNvPr id="319497" name="Rettangolo 9"/>
          <p:cNvSpPr>
            <a:spLocks noChangeArrowheads="1"/>
          </p:cNvSpPr>
          <p:nvPr/>
        </p:nvSpPr>
        <p:spPr bwMode="auto">
          <a:xfrm>
            <a:off x="1988081" y="4529140"/>
            <a:ext cx="1793743" cy="600164"/>
          </a:xfrm>
          <a:prstGeom prst="rect">
            <a:avLst/>
          </a:prstGeom>
          <a:solidFill>
            <a:schemeClr val="bg1"/>
          </a:solidFill>
          <a:ln w="9525">
            <a:noFill/>
            <a:prstDash val="sysDash"/>
            <a:miter lim="800000"/>
            <a:headEnd/>
            <a:tailEnd/>
          </a:ln>
        </p:spPr>
        <p:txBody>
          <a:bodyPr>
            <a:spAutoFit/>
          </a:bodyPr>
          <a:lstStyle/>
          <a:p>
            <a:pPr algn="ctr">
              <a:lnSpc>
                <a:spcPct val="150000"/>
              </a:lnSpc>
            </a:pPr>
            <a:r>
              <a:rPr lang="it-IT" sz="1100" b="1">
                <a:solidFill>
                  <a:srgbClr val="C00000"/>
                </a:solidFill>
                <a:latin typeface="Arial" pitchFamily="34" charset="0"/>
                <a:cs typeface="Arial" pitchFamily="34" charset="0"/>
              </a:rPr>
              <a:t>2.000 + 1.700</a:t>
            </a:r>
          </a:p>
          <a:p>
            <a:pPr algn="ctr">
              <a:lnSpc>
                <a:spcPct val="150000"/>
              </a:lnSpc>
            </a:pPr>
            <a:r>
              <a:rPr lang="it-IT" sz="1100" b="1">
                <a:solidFill>
                  <a:srgbClr val="C00000"/>
                </a:solidFill>
                <a:latin typeface="Arial" pitchFamily="34" charset="0"/>
                <a:cs typeface="Arial" pitchFamily="34" charset="0"/>
              </a:rPr>
              <a:t>3.700 kWh/a</a:t>
            </a:r>
          </a:p>
        </p:txBody>
      </p:sp>
      <p:sp>
        <p:nvSpPr>
          <p:cNvPr id="319498" name="Rettangolo 10"/>
          <p:cNvSpPr>
            <a:spLocks noChangeArrowheads="1"/>
          </p:cNvSpPr>
          <p:nvPr/>
        </p:nvSpPr>
        <p:spPr bwMode="auto">
          <a:xfrm>
            <a:off x="4058708" y="5924552"/>
            <a:ext cx="1637242" cy="600164"/>
          </a:xfrm>
          <a:prstGeom prst="rect">
            <a:avLst/>
          </a:prstGeom>
          <a:solidFill>
            <a:schemeClr val="bg1"/>
          </a:solidFill>
          <a:ln w="9525">
            <a:noFill/>
            <a:prstDash val="sysDash"/>
            <a:miter lim="800000"/>
            <a:headEnd/>
            <a:tailEnd/>
          </a:ln>
        </p:spPr>
        <p:txBody>
          <a:bodyPr>
            <a:spAutoFit/>
          </a:bodyPr>
          <a:lstStyle/>
          <a:p>
            <a:pPr algn="ctr">
              <a:lnSpc>
                <a:spcPct val="150000"/>
              </a:lnSpc>
            </a:pPr>
            <a:r>
              <a:rPr lang="it-IT" sz="1100" b="1">
                <a:solidFill>
                  <a:srgbClr val="C00000"/>
                </a:solidFill>
                <a:latin typeface="Arial" pitchFamily="34" charset="0"/>
                <a:cs typeface="Arial" pitchFamily="34" charset="0"/>
              </a:rPr>
              <a:t>1.450 kWh/kWp/a</a:t>
            </a:r>
          </a:p>
          <a:p>
            <a:pPr algn="ctr">
              <a:lnSpc>
                <a:spcPct val="150000"/>
              </a:lnSpc>
            </a:pPr>
            <a:r>
              <a:rPr lang="it-IT" sz="1100" b="1">
                <a:solidFill>
                  <a:srgbClr val="C00000"/>
                </a:solidFill>
                <a:latin typeface="Arial" pitchFamily="34" charset="0"/>
                <a:cs typeface="Arial" pitchFamily="34" charset="0"/>
              </a:rPr>
              <a:t>2,6 kWp</a:t>
            </a:r>
          </a:p>
        </p:txBody>
      </p:sp>
      <p:sp>
        <p:nvSpPr>
          <p:cNvPr id="319499" name="Rettangolo 11"/>
          <p:cNvSpPr>
            <a:spLocks noChangeArrowheads="1"/>
          </p:cNvSpPr>
          <p:nvPr/>
        </p:nvSpPr>
        <p:spPr bwMode="auto">
          <a:xfrm>
            <a:off x="6347752" y="5829301"/>
            <a:ext cx="1676796" cy="873316"/>
          </a:xfrm>
          <a:prstGeom prst="rect">
            <a:avLst/>
          </a:prstGeom>
          <a:solidFill>
            <a:schemeClr val="bg1"/>
          </a:solidFill>
          <a:ln w="19050">
            <a:solidFill>
              <a:schemeClr val="tx1"/>
            </a:solidFill>
            <a:miter lim="800000"/>
            <a:headEnd/>
            <a:tailEnd/>
          </a:ln>
        </p:spPr>
        <p:txBody>
          <a:bodyPr>
            <a:spAutoFit/>
          </a:bodyPr>
          <a:lstStyle/>
          <a:p>
            <a:pPr algn="ctr"/>
            <a:r>
              <a:rPr lang="it-IT" sz="1100" b="1">
                <a:solidFill>
                  <a:srgbClr val="C00000"/>
                </a:solidFill>
                <a:latin typeface="Arial" pitchFamily="34" charset="0"/>
                <a:cs typeface="Arial" pitchFamily="34" charset="0"/>
              </a:rPr>
              <a:t>10 m</a:t>
            </a:r>
            <a:r>
              <a:rPr lang="it-IT" sz="1100" b="1" baseline="30000">
                <a:solidFill>
                  <a:srgbClr val="C00000"/>
                </a:solidFill>
                <a:latin typeface="Arial" pitchFamily="34" charset="0"/>
                <a:cs typeface="Arial" pitchFamily="34" charset="0"/>
              </a:rPr>
              <a:t>2</a:t>
            </a:r>
            <a:r>
              <a:rPr lang="it-IT" sz="1100" b="1">
                <a:solidFill>
                  <a:srgbClr val="C00000"/>
                </a:solidFill>
                <a:latin typeface="Arial" pitchFamily="34" charset="0"/>
                <a:cs typeface="Arial" pitchFamily="34" charset="0"/>
              </a:rPr>
              <a:t>/kWp</a:t>
            </a:r>
          </a:p>
          <a:p>
            <a:pPr algn="ctr"/>
            <a:r>
              <a:rPr lang="it-IT" sz="1400" b="1">
                <a:solidFill>
                  <a:srgbClr val="C00000"/>
                </a:solidFill>
                <a:latin typeface="Arial" pitchFamily="34" charset="0"/>
                <a:cs typeface="Arial" pitchFamily="34" charset="0"/>
              </a:rPr>
              <a:t>26 m</a:t>
            </a:r>
            <a:r>
              <a:rPr lang="it-IT" sz="1400" b="1" baseline="30000">
                <a:solidFill>
                  <a:srgbClr val="C00000"/>
                </a:solidFill>
                <a:latin typeface="Arial" pitchFamily="34" charset="0"/>
                <a:cs typeface="Arial" pitchFamily="34" charset="0"/>
              </a:rPr>
              <a:t>2</a:t>
            </a:r>
          </a:p>
          <a:p>
            <a:pPr algn="ctr"/>
            <a:r>
              <a:rPr lang="it-IT" sz="1400" b="1">
                <a:solidFill>
                  <a:srgbClr val="C00000"/>
                </a:solidFill>
                <a:latin typeface="Arial" pitchFamily="34" charset="0"/>
                <a:cs typeface="Arial" pitchFamily="34" charset="0"/>
              </a:rPr>
              <a:t>¼ </a:t>
            </a:r>
            <a:r>
              <a:rPr lang="it-IT" sz="1400" b="1" baseline="30000">
                <a:solidFill>
                  <a:srgbClr val="C00000"/>
                </a:solidFill>
                <a:latin typeface="Arial" pitchFamily="34" charset="0"/>
                <a:cs typeface="Arial" pitchFamily="34" charset="0"/>
              </a:rPr>
              <a:t>della superficie dell’appartamento</a:t>
            </a:r>
          </a:p>
        </p:txBody>
      </p:sp>
    </p:spTree>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cstate="print"/>
          <a:srcRect/>
          <a:stretch>
            <a:fillRect/>
          </a:stretch>
        </p:blipFill>
        <p:spPr bwMode="auto">
          <a:xfrm>
            <a:off x="2726691" y="4338638"/>
            <a:ext cx="6906829" cy="2304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44" name="Picture 4"/>
          <p:cNvPicPr>
            <a:picLocks noChangeAspect="1" noChangeArrowheads="1"/>
          </p:cNvPicPr>
          <p:nvPr/>
        </p:nvPicPr>
        <p:blipFill>
          <a:blip r:embed="rId4" cstate="print"/>
          <a:srcRect/>
          <a:stretch>
            <a:fillRect/>
          </a:stretch>
        </p:blipFill>
        <p:spPr bwMode="auto">
          <a:xfrm>
            <a:off x="37837" y="3"/>
            <a:ext cx="3986477" cy="22764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45" name="Picture 4"/>
          <p:cNvPicPr>
            <a:picLocks noChangeAspect="1" noChangeArrowheads="1"/>
          </p:cNvPicPr>
          <p:nvPr/>
        </p:nvPicPr>
        <p:blipFill>
          <a:blip r:embed="rId5" cstate="print"/>
          <a:srcRect/>
          <a:stretch>
            <a:fillRect/>
          </a:stretch>
        </p:blipFill>
        <p:spPr bwMode="auto">
          <a:xfrm>
            <a:off x="1286404" y="2224091"/>
            <a:ext cx="7869767" cy="21050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Rectangle 28"/>
          <p:cNvSpPr>
            <a:spLocks noChangeArrowheads="1"/>
          </p:cNvSpPr>
          <p:nvPr/>
        </p:nvSpPr>
        <p:spPr bwMode="auto">
          <a:xfrm>
            <a:off x="4016897" y="129512"/>
            <a:ext cx="5889105" cy="997196"/>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wrap="square">
            <a:spAutoFit/>
          </a:bodyPr>
          <a:lstStyle/>
          <a:p>
            <a:pPr algn="ctr">
              <a:defRPr/>
            </a:pPr>
            <a:r>
              <a:rPr lang="it-IT" sz="2400" dirty="0">
                <a:solidFill>
                  <a:schemeClr val="tx1"/>
                </a:solidFill>
              </a:rPr>
              <a:t>Villetta a schiera</a:t>
            </a:r>
          </a:p>
          <a:p>
            <a:pPr algn="ctr">
              <a:defRPr/>
            </a:pPr>
            <a:r>
              <a:rPr lang="it-IT" sz="1600" dirty="0">
                <a:solidFill>
                  <a:schemeClr val="tx1"/>
                </a:solidFill>
              </a:rPr>
              <a:t>(106 m</a:t>
            </a:r>
            <a:r>
              <a:rPr lang="it-IT" sz="1600" baseline="30000" dirty="0">
                <a:solidFill>
                  <a:schemeClr val="tx1"/>
                </a:solidFill>
              </a:rPr>
              <a:t>2  </a:t>
            </a:r>
            <a:r>
              <a:rPr lang="it-IT" sz="1600" dirty="0">
                <a:solidFill>
                  <a:schemeClr val="tx1"/>
                </a:solidFill>
              </a:rPr>
              <a:t>- Palermo - solo climatizzazione invernale e </a:t>
            </a:r>
            <a:r>
              <a:rPr lang="it-IT" sz="1600" dirty="0" smtClean="0">
                <a:solidFill>
                  <a:schemeClr val="tx1"/>
                </a:solidFill>
              </a:rPr>
              <a:t>ACS) </a:t>
            </a:r>
            <a:r>
              <a:rPr lang="it-IT" sz="1600" dirty="0" smtClean="0">
                <a:solidFill>
                  <a:srgbClr val="C00000"/>
                </a:solidFill>
                <a:effectLst>
                  <a:outerShdw blurRad="38100" dist="38100" dir="2700000" algn="tl">
                    <a:srgbClr val="000000">
                      <a:alpha val="43137"/>
                    </a:srgbClr>
                  </a:outerShdw>
                </a:effectLst>
              </a:rPr>
              <a:t>Caldaia </a:t>
            </a:r>
            <a:r>
              <a:rPr lang="it-IT" sz="1600" dirty="0">
                <a:solidFill>
                  <a:srgbClr val="C00000"/>
                </a:solidFill>
                <a:effectLst>
                  <a:outerShdw blurRad="38100" dist="38100" dir="2700000" algn="tl">
                    <a:srgbClr val="000000">
                      <a:alpha val="43137"/>
                    </a:srgbClr>
                  </a:outerShdw>
                </a:effectLst>
              </a:rPr>
              <a:t>combinata 3 stelle metano</a:t>
            </a:r>
            <a:endParaRPr lang="it-IT" sz="3600" b="0" dirty="0">
              <a:solidFill>
                <a:srgbClr val="C00000"/>
              </a:solidFill>
              <a:effectLst>
                <a:outerShdw blurRad="38100" dist="38100" dir="2700000" algn="tl">
                  <a:srgbClr val="000000">
                    <a:alpha val="43137"/>
                  </a:srgbClr>
                </a:outerShdw>
              </a:effectLst>
              <a:latin typeface="HelveticaNeue LT 45 Light" charset="0"/>
              <a:ea typeface="LiSu" pitchFamily="49" charset="-122"/>
            </a:endParaRPr>
          </a:p>
        </p:txBody>
      </p:sp>
      <p:sp>
        <p:nvSpPr>
          <p:cNvPr id="8" name="Rettangolo 7"/>
          <p:cNvSpPr/>
          <p:nvPr/>
        </p:nvSpPr>
        <p:spPr>
          <a:xfrm>
            <a:off x="3110352" y="1470231"/>
            <a:ext cx="4806978" cy="480131"/>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wrap="square">
            <a:spAutoFit/>
          </a:bodyPr>
          <a:lstStyle/>
          <a:p>
            <a:pPr>
              <a:defRPr/>
            </a:pPr>
            <a:r>
              <a:rPr lang="it-IT" sz="2400" dirty="0">
                <a:solidFill>
                  <a:srgbClr val="C00000"/>
                </a:solidFill>
                <a:effectLst>
                  <a:outerShdw blurRad="38100" dist="38100" dir="2700000" algn="tl">
                    <a:srgbClr val="000000">
                      <a:alpha val="43137"/>
                    </a:srgbClr>
                  </a:outerShdw>
                </a:effectLst>
              </a:rPr>
              <a:t>Classe  </a:t>
            </a:r>
            <a:r>
              <a:rPr lang="it-IT" sz="2400" i="1" dirty="0" smtClean="0">
                <a:solidFill>
                  <a:srgbClr val="C00000"/>
                </a:solidFill>
                <a:effectLst>
                  <a:outerShdw blurRad="38100" dist="38100" dir="2700000" algn="tl">
                    <a:srgbClr val="000000">
                      <a:alpha val="43137"/>
                    </a:srgbClr>
                  </a:outerShdw>
                </a:effectLst>
              </a:rPr>
              <a:t>E     </a:t>
            </a:r>
            <a:r>
              <a:rPr lang="it-IT" i="1" dirty="0">
                <a:solidFill>
                  <a:srgbClr val="C00000"/>
                </a:solidFill>
                <a:effectLst>
                  <a:outerShdw blurRad="38100" dist="38100" dir="2700000" algn="tl">
                    <a:srgbClr val="000000">
                      <a:alpha val="43137"/>
                    </a:srgbClr>
                  </a:outerShdw>
                </a:effectLst>
              </a:rPr>
              <a:t>… nata già vecchia! </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4"/>
          <p:cNvPicPr>
            <a:picLocks noChangeAspect="1" noChangeArrowheads="1"/>
          </p:cNvPicPr>
          <p:nvPr/>
        </p:nvPicPr>
        <p:blipFill>
          <a:blip r:embed="rId3" cstate="print"/>
          <a:srcRect/>
          <a:stretch>
            <a:fillRect/>
          </a:stretch>
        </p:blipFill>
        <p:spPr bwMode="auto">
          <a:xfrm>
            <a:off x="1286404" y="2172575"/>
            <a:ext cx="7869767" cy="21050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6739" name="Picture 2"/>
          <p:cNvPicPr>
            <a:picLocks noChangeAspect="1" noChangeArrowheads="1"/>
          </p:cNvPicPr>
          <p:nvPr/>
        </p:nvPicPr>
        <p:blipFill>
          <a:blip r:embed="rId4" cstate="print"/>
          <a:srcRect/>
          <a:stretch>
            <a:fillRect/>
          </a:stretch>
        </p:blipFill>
        <p:spPr bwMode="auto">
          <a:xfrm>
            <a:off x="2" y="549275"/>
            <a:ext cx="4447381" cy="2374900"/>
          </a:xfrm>
          <a:prstGeom prst="rect">
            <a:avLst/>
          </a:prstGeom>
          <a:noFill/>
          <a:ln w="9525">
            <a:noFill/>
            <a:miter lim="800000"/>
            <a:headEnd/>
            <a:tailEnd/>
          </a:ln>
        </p:spPr>
      </p:pic>
      <p:sp>
        <p:nvSpPr>
          <p:cNvPr id="7" name="Rectangle 28"/>
          <p:cNvSpPr>
            <a:spLocks noChangeArrowheads="1"/>
          </p:cNvSpPr>
          <p:nvPr/>
        </p:nvSpPr>
        <p:spPr bwMode="auto">
          <a:xfrm>
            <a:off x="4248379" y="24530"/>
            <a:ext cx="5616624" cy="867930"/>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wrap="square">
            <a:spAutoFit/>
          </a:bodyPr>
          <a:lstStyle/>
          <a:p>
            <a:pPr algn="ctr">
              <a:defRPr/>
            </a:pPr>
            <a:r>
              <a:rPr lang="it-IT" sz="2000" dirty="0">
                <a:solidFill>
                  <a:schemeClr val="tx1"/>
                </a:solidFill>
              </a:rPr>
              <a:t>Villetta a schiera</a:t>
            </a:r>
          </a:p>
          <a:p>
            <a:pPr algn="ctr">
              <a:defRPr/>
            </a:pPr>
            <a:r>
              <a:rPr lang="it-IT" sz="1400" dirty="0">
                <a:solidFill>
                  <a:schemeClr val="tx1"/>
                </a:solidFill>
              </a:rPr>
              <a:t>(106 m</a:t>
            </a:r>
            <a:r>
              <a:rPr lang="it-IT" sz="1400" baseline="30000" dirty="0">
                <a:solidFill>
                  <a:schemeClr val="tx1"/>
                </a:solidFill>
              </a:rPr>
              <a:t>2  </a:t>
            </a:r>
            <a:r>
              <a:rPr lang="it-IT" sz="1400" dirty="0">
                <a:solidFill>
                  <a:schemeClr val="tx1"/>
                </a:solidFill>
              </a:rPr>
              <a:t>- Palermo - solo climatizzazione invernale e ACS)</a:t>
            </a:r>
          </a:p>
          <a:p>
            <a:pPr algn="ctr">
              <a:defRPr/>
            </a:pPr>
            <a:r>
              <a:rPr lang="it-IT" sz="1400" dirty="0">
                <a:solidFill>
                  <a:srgbClr val="C00000"/>
                </a:solidFill>
              </a:rPr>
              <a:t>Caldaia combinata 3 stelle </a:t>
            </a:r>
            <a:r>
              <a:rPr lang="it-IT" sz="1400" dirty="0" smtClean="0">
                <a:solidFill>
                  <a:srgbClr val="C00000"/>
                </a:solidFill>
              </a:rPr>
              <a:t>metano + </a:t>
            </a:r>
            <a:r>
              <a:rPr lang="it-IT" sz="1400" dirty="0">
                <a:solidFill>
                  <a:srgbClr val="C00000"/>
                </a:solidFill>
              </a:rPr>
              <a:t>4 m</a:t>
            </a:r>
            <a:r>
              <a:rPr lang="it-IT" sz="1400" baseline="30000" dirty="0">
                <a:solidFill>
                  <a:srgbClr val="C00000"/>
                </a:solidFill>
              </a:rPr>
              <a:t>2</a:t>
            </a:r>
            <a:r>
              <a:rPr lang="it-IT" sz="1400" dirty="0">
                <a:solidFill>
                  <a:srgbClr val="C00000"/>
                </a:solidFill>
              </a:rPr>
              <a:t> ST  + 30 m</a:t>
            </a:r>
            <a:r>
              <a:rPr lang="it-IT" sz="1400" baseline="30000" dirty="0">
                <a:solidFill>
                  <a:srgbClr val="C00000"/>
                </a:solidFill>
              </a:rPr>
              <a:t>2</a:t>
            </a:r>
            <a:r>
              <a:rPr lang="it-IT" sz="1400" dirty="0">
                <a:solidFill>
                  <a:srgbClr val="C00000"/>
                </a:solidFill>
              </a:rPr>
              <a:t> PV</a:t>
            </a:r>
            <a:endParaRPr lang="it-IT" sz="2800" dirty="0">
              <a:solidFill>
                <a:srgbClr val="C00000"/>
              </a:solidFill>
              <a:latin typeface="HelveticaNeue LT 45 Light" charset="0"/>
              <a:ea typeface="LiSu" pitchFamily="49" charset="-122"/>
            </a:endParaRPr>
          </a:p>
        </p:txBody>
      </p:sp>
      <p:sp>
        <p:nvSpPr>
          <p:cNvPr id="8" name="Rettangolo 7"/>
          <p:cNvSpPr/>
          <p:nvPr/>
        </p:nvSpPr>
        <p:spPr>
          <a:xfrm>
            <a:off x="3248882" y="1408294"/>
            <a:ext cx="1872853" cy="480131"/>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a:spAutoFit/>
          </a:bodyPr>
          <a:lstStyle/>
          <a:p>
            <a:pPr algn="l">
              <a:defRPr/>
            </a:pPr>
            <a:r>
              <a:rPr lang="it-IT" sz="2400" dirty="0">
                <a:solidFill>
                  <a:srgbClr val="C00000"/>
                </a:solidFill>
                <a:effectLst>
                  <a:outerShdw blurRad="38100" dist="38100" dir="2700000" algn="tl">
                    <a:srgbClr val="000000">
                      <a:alpha val="43137"/>
                    </a:srgbClr>
                  </a:outerShdw>
                </a:effectLst>
              </a:rPr>
              <a:t>Classe  C </a:t>
            </a:r>
          </a:p>
        </p:txBody>
      </p:sp>
      <p:pic>
        <p:nvPicPr>
          <p:cNvPr id="116742" name="Picture 3"/>
          <p:cNvPicPr>
            <a:picLocks noChangeAspect="1" noChangeArrowheads="1"/>
          </p:cNvPicPr>
          <p:nvPr/>
        </p:nvPicPr>
        <p:blipFill>
          <a:blip r:embed="rId5" cstate="print"/>
          <a:srcRect/>
          <a:stretch>
            <a:fillRect/>
          </a:stretch>
        </p:blipFill>
        <p:spPr bwMode="auto">
          <a:xfrm>
            <a:off x="1768597" y="4277836"/>
            <a:ext cx="8066197" cy="226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3" cstate="print"/>
          <a:srcRect/>
          <a:stretch>
            <a:fillRect/>
          </a:stretch>
        </p:blipFill>
        <p:spPr bwMode="auto">
          <a:xfrm>
            <a:off x="117030" y="620688"/>
            <a:ext cx="7644282" cy="5508000"/>
          </a:xfrm>
          <a:prstGeom prst="rect">
            <a:avLst/>
          </a:prstGeom>
          <a:noFill/>
          <a:ln w="9525">
            <a:noFill/>
            <a:miter lim="800000"/>
            <a:headEnd/>
            <a:tailEnd/>
          </a:ln>
        </p:spPr>
      </p:pic>
      <p:sp>
        <p:nvSpPr>
          <p:cNvPr id="8" name="Rettangolo 7"/>
          <p:cNvSpPr/>
          <p:nvPr/>
        </p:nvSpPr>
        <p:spPr>
          <a:xfrm>
            <a:off x="5685525" y="2005474"/>
            <a:ext cx="1872853" cy="480131"/>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a:spAutoFit/>
          </a:bodyPr>
          <a:lstStyle/>
          <a:p>
            <a:pPr>
              <a:defRPr/>
            </a:pPr>
            <a:r>
              <a:rPr lang="it-IT" sz="2400" dirty="0">
                <a:solidFill>
                  <a:srgbClr val="C00000"/>
                </a:solidFill>
                <a:effectLst>
                  <a:outerShdw blurRad="38100" dist="38100" dir="2700000" algn="tl">
                    <a:srgbClr val="000000">
                      <a:alpha val="43137"/>
                    </a:srgbClr>
                  </a:outerShdw>
                </a:effectLst>
              </a:rPr>
              <a:t>Classe  D </a:t>
            </a:r>
          </a:p>
        </p:txBody>
      </p:sp>
      <p:sp>
        <p:nvSpPr>
          <p:cNvPr id="5" name="Rectangle 28"/>
          <p:cNvSpPr>
            <a:spLocks noChangeArrowheads="1"/>
          </p:cNvSpPr>
          <p:nvPr/>
        </p:nvSpPr>
        <p:spPr bwMode="auto">
          <a:xfrm>
            <a:off x="5278986" y="21355"/>
            <a:ext cx="4598303" cy="803297"/>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wrap="square">
            <a:spAutoFit/>
          </a:bodyPr>
          <a:lstStyle/>
          <a:p>
            <a:pPr algn="ctr">
              <a:defRPr/>
            </a:pPr>
            <a:r>
              <a:rPr lang="it-IT" dirty="0">
                <a:solidFill>
                  <a:schemeClr val="tx1"/>
                </a:solidFill>
              </a:rPr>
              <a:t>Villetta a schiera</a:t>
            </a:r>
          </a:p>
          <a:p>
            <a:pPr algn="ctr">
              <a:defRPr/>
            </a:pPr>
            <a:r>
              <a:rPr lang="it-IT" sz="1200" dirty="0">
                <a:solidFill>
                  <a:schemeClr val="tx1"/>
                </a:solidFill>
              </a:rPr>
              <a:t>(106 m</a:t>
            </a:r>
            <a:r>
              <a:rPr lang="it-IT" sz="1200" baseline="30000" dirty="0">
                <a:solidFill>
                  <a:schemeClr val="tx1"/>
                </a:solidFill>
              </a:rPr>
              <a:t>2  </a:t>
            </a:r>
            <a:r>
              <a:rPr lang="it-IT" sz="1200" dirty="0">
                <a:solidFill>
                  <a:schemeClr val="tx1"/>
                </a:solidFill>
              </a:rPr>
              <a:t>- Palermo - solo climatizzazione invernale e ACS)</a:t>
            </a:r>
          </a:p>
          <a:p>
            <a:pPr algn="ctr">
              <a:defRPr/>
            </a:pPr>
            <a:r>
              <a:rPr lang="it-IT" sz="1200" dirty="0">
                <a:solidFill>
                  <a:srgbClr val="C00000"/>
                </a:solidFill>
                <a:effectLst>
                  <a:outerShdw blurRad="38100" dist="38100" dir="2700000" algn="tl">
                    <a:srgbClr val="000000">
                      <a:alpha val="43137"/>
                    </a:srgbClr>
                  </a:outerShdw>
                </a:effectLst>
              </a:rPr>
              <a:t>PDC COP = 3  e Boiler metano</a:t>
            </a:r>
            <a:endParaRPr lang="it-IT" sz="2400" dirty="0">
              <a:solidFill>
                <a:srgbClr val="C00000"/>
              </a:solidFill>
              <a:effectLst>
                <a:outerShdw blurRad="38100" dist="38100" dir="2700000" algn="tl">
                  <a:srgbClr val="000000">
                    <a:alpha val="43137"/>
                  </a:srgbClr>
                </a:outerShdw>
              </a:effectLst>
              <a:latin typeface="HelveticaNeue LT 45 Light" charset="0"/>
              <a:ea typeface="LiSu" pitchFamily="49" charset="-122"/>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2180840" y="975462"/>
            <a:ext cx="7170958" cy="5436000"/>
          </a:xfrm>
          <a:prstGeom prst="rect">
            <a:avLst/>
          </a:prstGeom>
          <a:noFill/>
          <a:ln w="9525" cap="flat" cmpd="sng">
            <a:noFill/>
            <a:prstDash val="solid"/>
            <a:miter lim="800000"/>
            <a:headEnd/>
            <a:tailEnd/>
          </a:ln>
          <a:effectLst>
            <a:outerShdw blurRad="50800" dist="38100" dir="2700000" algn="tl" rotWithShape="0">
              <a:prstClr val="black">
                <a:alpha val="40000"/>
              </a:prstClr>
            </a:outerShdw>
          </a:effectLst>
        </p:spPr>
      </p:pic>
      <p:sp>
        <p:nvSpPr>
          <p:cNvPr id="8" name="Rettangolo 7"/>
          <p:cNvSpPr/>
          <p:nvPr/>
        </p:nvSpPr>
        <p:spPr>
          <a:xfrm>
            <a:off x="7404259" y="1023742"/>
            <a:ext cx="1871133" cy="480131"/>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a:spAutoFit/>
          </a:bodyPr>
          <a:lstStyle/>
          <a:p>
            <a:pPr>
              <a:defRPr/>
            </a:pPr>
            <a:r>
              <a:rPr lang="it-IT" sz="2400" dirty="0">
                <a:solidFill>
                  <a:srgbClr val="C00000"/>
                </a:solidFill>
                <a:effectLst>
                  <a:outerShdw blurRad="38100" dist="38100" dir="2700000" algn="tl">
                    <a:srgbClr val="000000">
                      <a:alpha val="43137"/>
                    </a:srgbClr>
                  </a:outerShdw>
                </a:effectLst>
              </a:rPr>
              <a:t>Classe  </a:t>
            </a:r>
            <a:r>
              <a:rPr lang="it-IT" sz="2400" dirty="0" err="1">
                <a:solidFill>
                  <a:srgbClr val="C00000"/>
                </a:solidFill>
                <a:effectLst>
                  <a:outerShdw blurRad="38100" dist="38100" dir="2700000" algn="tl">
                    <a:srgbClr val="000000">
                      <a:alpha val="43137"/>
                    </a:srgbClr>
                  </a:outerShdw>
                </a:effectLst>
              </a:rPr>
              <a:t>A+</a:t>
            </a:r>
            <a:r>
              <a:rPr lang="it-IT" sz="2400" dirty="0">
                <a:solidFill>
                  <a:srgbClr val="C00000"/>
                </a:solidFill>
                <a:effectLst>
                  <a:outerShdw blurRad="38100" dist="38100" dir="2700000" algn="tl">
                    <a:srgbClr val="000000">
                      <a:alpha val="43137"/>
                    </a:srgbClr>
                  </a:outerShdw>
                </a:effectLst>
              </a:rPr>
              <a:t> </a:t>
            </a:r>
          </a:p>
        </p:txBody>
      </p:sp>
      <p:sp>
        <p:nvSpPr>
          <p:cNvPr id="5" name="Rectangle 28"/>
          <p:cNvSpPr>
            <a:spLocks noChangeArrowheads="1"/>
          </p:cNvSpPr>
          <p:nvPr/>
        </p:nvSpPr>
        <p:spPr bwMode="auto">
          <a:xfrm>
            <a:off x="40997" y="26208"/>
            <a:ext cx="6006667" cy="867930"/>
          </a:xfrm>
          <a:prstGeom prst="rect">
            <a:avLst/>
          </a:prstGeom>
          <a:gradFill rotWithShape="0">
            <a:gsLst>
              <a:gs pos="0">
                <a:srgbClr val="DCDC84"/>
              </a:gs>
              <a:gs pos="100000">
                <a:srgbClr val="FFFF99"/>
              </a:gs>
            </a:gsLst>
            <a:lin ang="5400000" scaled="1"/>
          </a:gradFill>
          <a:ln w="9525">
            <a:noFill/>
            <a:miter lim="800000"/>
            <a:headEnd/>
            <a:tailEnd/>
          </a:ln>
          <a:effectLst>
            <a:prstShdw prst="shdw17" dist="17961" dir="2700000">
              <a:srgbClr val="99995C"/>
            </a:prstShdw>
          </a:effectLst>
        </p:spPr>
        <p:txBody>
          <a:bodyPr wrap="square">
            <a:spAutoFit/>
          </a:bodyPr>
          <a:lstStyle/>
          <a:p>
            <a:pPr algn="ctr">
              <a:defRPr/>
            </a:pPr>
            <a:r>
              <a:rPr lang="it-IT" sz="2000" dirty="0">
                <a:solidFill>
                  <a:schemeClr val="tx1"/>
                </a:solidFill>
              </a:rPr>
              <a:t>Villetta a schiera</a:t>
            </a:r>
          </a:p>
          <a:p>
            <a:pPr algn="ctr">
              <a:defRPr/>
            </a:pPr>
            <a:r>
              <a:rPr lang="it-IT" sz="1400" dirty="0">
                <a:solidFill>
                  <a:schemeClr val="tx1"/>
                </a:solidFill>
              </a:rPr>
              <a:t>(106 m</a:t>
            </a:r>
            <a:r>
              <a:rPr lang="it-IT" sz="1400" baseline="30000" dirty="0">
                <a:solidFill>
                  <a:schemeClr val="tx1"/>
                </a:solidFill>
              </a:rPr>
              <a:t>2  </a:t>
            </a:r>
            <a:r>
              <a:rPr lang="it-IT" sz="1400" dirty="0">
                <a:solidFill>
                  <a:schemeClr val="tx1"/>
                </a:solidFill>
              </a:rPr>
              <a:t>- Palermo - solo climatizzazione invernale e ACS)</a:t>
            </a:r>
          </a:p>
          <a:p>
            <a:pPr algn="ctr">
              <a:defRPr/>
            </a:pPr>
            <a:r>
              <a:rPr lang="it-IT" sz="1400" dirty="0">
                <a:solidFill>
                  <a:srgbClr val="C00000"/>
                </a:solidFill>
                <a:effectLst>
                  <a:outerShdw blurRad="38100" dist="38100" dir="2700000" algn="tl">
                    <a:srgbClr val="000000">
                      <a:alpha val="43137"/>
                    </a:srgbClr>
                  </a:outerShdw>
                </a:effectLst>
              </a:rPr>
              <a:t>PDC COP = 3  e Boiler metano  con 1.54 m</a:t>
            </a:r>
            <a:r>
              <a:rPr lang="it-IT" sz="1400" baseline="30000" dirty="0">
                <a:solidFill>
                  <a:srgbClr val="C00000"/>
                </a:solidFill>
                <a:effectLst>
                  <a:outerShdw blurRad="38100" dist="38100" dir="2700000" algn="tl">
                    <a:srgbClr val="000000">
                      <a:alpha val="43137"/>
                    </a:srgbClr>
                  </a:outerShdw>
                </a:effectLst>
              </a:rPr>
              <a:t>2</a:t>
            </a:r>
            <a:r>
              <a:rPr lang="it-IT" sz="1400" dirty="0">
                <a:solidFill>
                  <a:srgbClr val="C00000"/>
                </a:solidFill>
                <a:effectLst>
                  <a:outerShdw blurRad="38100" dist="38100" dir="2700000" algn="tl">
                    <a:srgbClr val="000000">
                      <a:alpha val="43137"/>
                    </a:srgbClr>
                  </a:outerShdw>
                </a:effectLst>
              </a:rPr>
              <a:t> ST  + 7.12 m</a:t>
            </a:r>
            <a:r>
              <a:rPr lang="it-IT" sz="1400" baseline="30000" dirty="0">
                <a:solidFill>
                  <a:srgbClr val="C00000"/>
                </a:solidFill>
                <a:effectLst>
                  <a:outerShdw blurRad="38100" dist="38100" dir="2700000" algn="tl">
                    <a:srgbClr val="000000">
                      <a:alpha val="43137"/>
                    </a:srgbClr>
                  </a:outerShdw>
                </a:effectLst>
              </a:rPr>
              <a:t>2</a:t>
            </a:r>
            <a:r>
              <a:rPr lang="it-IT" sz="1400" dirty="0">
                <a:solidFill>
                  <a:srgbClr val="C00000"/>
                </a:solidFill>
                <a:effectLst>
                  <a:outerShdw blurRad="38100" dist="38100" dir="2700000" algn="tl">
                    <a:srgbClr val="000000">
                      <a:alpha val="43137"/>
                    </a:srgbClr>
                  </a:outerShdw>
                </a:effectLst>
              </a:rPr>
              <a:t> </a:t>
            </a:r>
            <a:r>
              <a:rPr lang="it-IT" sz="1400" dirty="0" smtClean="0">
                <a:solidFill>
                  <a:srgbClr val="C00000"/>
                </a:solidFill>
                <a:effectLst>
                  <a:outerShdw blurRad="38100" dist="38100" dir="2700000" algn="tl">
                    <a:srgbClr val="000000">
                      <a:alpha val="43137"/>
                    </a:srgbClr>
                  </a:outerShdw>
                </a:effectLst>
              </a:rPr>
              <a:t>PV</a:t>
            </a:r>
            <a:endParaRPr lang="it-IT" sz="2800" dirty="0">
              <a:solidFill>
                <a:srgbClr val="C00000"/>
              </a:solidFill>
              <a:effectLst>
                <a:outerShdw blurRad="38100" dist="38100" dir="2700000" algn="tl">
                  <a:srgbClr val="000000">
                    <a:alpha val="43137"/>
                  </a:srgbClr>
                </a:outerShdw>
              </a:effectLst>
              <a:latin typeface="HelveticaNeue LT 45 Light" charset="0"/>
              <a:ea typeface="LiSu" pitchFamily="49" charset="-122"/>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0" y="-26988"/>
            <a:ext cx="9906000" cy="7379969"/>
          </a:xfrm>
          <a:prstGeom prst="rect">
            <a:avLst/>
          </a:prstGeom>
          <a:solidFill>
            <a:srgbClr val="FFFF99"/>
          </a:solidFill>
          <a:ln w="9525">
            <a:noFill/>
            <a:miter lim="800000"/>
            <a:headEnd/>
            <a:tailEnd/>
          </a:ln>
        </p:spPr>
        <p:txBody>
          <a:bodyPr>
            <a:spAutoFit/>
          </a:bodyPr>
          <a:lstStyle/>
          <a:p>
            <a:pPr algn="ctr">
              <a:spcBef>
                <a:spcPct val="50000"/>
              </a:spcBef>
            </a:pPr>
            <a:r>
              <a:rPr lang="it-IT" sz="2800" u="sng" dirty="0">
                <a:solidFill>
                  <a:srgbClr val="C00000"/>
                </a:solidFill>
              </a:rPr>
              <a:t>Cenni di Analisi economica</a:t>
            </a:r>
          </a:p>
          <a:p>
            <a:pPr algn="just">
              <a:spcBef>
                <a:spcPct val="50000"/>
              </a:spcBef>
            </a:pPr>
            <a:endParaRPr lang="it-IT" sz="1400" dirty="0"/>
          </a:p>
          <a:p>
            <a:pPr algn="just">
              <a:spcBef>
                <a:spcPct val="50000"/>
              </a:spcBef>
            </a:pPr>
            <a:r>
              <a:rPr lang="it-IT" dirty="0"/>
              <a:t>FLUSSO </a:t>
            </a:r>
            <a:r>
              <a:rPr lang="it-IT" dirty="0" err="1"/>
              <a:t>DI</a:t>
            </a:r>
            <a:r>
              <a:rPr lang="it-IT" dirty="0"/>
              <a:t> CASSA:</a:t>
            </a:r>
          </a:p>
          <a:p>
            <a:pPr algn="just">
              <a:spcBef>
                <a:spcPct val="50000"/>
              </a:spcBef>
            </a:pPr>
            <a:r>
              <a:rPr lang="it-IT" u="sng" dirty="0">
                <a:solidFill>
                  <a:srgbClr val="CC0000"/>
                </a:solidFill>
              </a:rPr>
              <a:t>Beneficio annuo </a:t>
            </a:r>
            <a:r>
              <a:rPr lang="it-IT" sz="1600" dirty="0"/>
              <a:t> dovuto all’investimento  </a:t>
            </a:r>
            <a:r>
              <a:rPr lang="it-IT" dirty="0">
                <a:solidFill>
                  <a:srgbClr val="CC0000"/>
                </a:solidFill>
              </a:rPr>
              <a:t>I</a:t>
            </a:r>
            <a:r>
              <a:rPr lang="it-IT" baseline="-25000" dirty="0">
                <a:solidFill>
                  <a:srgbClr val="CC0000"/>
                </a:solidFill>
              </a:rPr>
              <a:t>0</a:t>
            </a:r>
            <a:r>
              <a:rPr lang="it-IT" sz="1600" dirty="0"/>
              <a:t>  durante la  </a:t>
            </a:r>
            <a:r>
              <a:rPr lang="it-IT" u="sng" dirty="0">
                <a:solidFill>
                  <a:srgbClr val="CC0000"/>
                </a:solidFill>
              </a:rPr>
              <a:t>Vita dell’intervento (n)</a:t>
            </a:r>
          </a:p>
          <a:p>
            <a:pPr algn="just">
              <a:spcBef>
                <a:spcPct val="50000"/>
              </a:spcBef>
            </a:pPr>
            <a:endParaRPr lang="it-IT" dirty="0">
              <a:solidFill>
                <a:srgbClr val="CC0000"/>
              </a:solidFill>
            </a:endParaRPr>
          </a:p>
          <a:p>
            <a:pPr algn="just">
              <a:spcBef>
                <a:spcPct val="50000"/>
              </a:spcBef>
            </a:pPr>
            <a:r>
              <a:rPr lang="it-IT" sz="1600" dirty="0"/>
              <a:t>Nel caso di un intervento di risparmio energetico il Flusso di cassa  </a:t>
            </a:r>
            <a:r>
              <a:rPr lang="it-IT" dirty="0">
                <a:solidFill>
                  <a:srgbClr val="CC0000"/>
                </a:solidFill>
              </a:rPr>
              <a:t>FC</a:t>
            </a:r>
            <a:r>
              <a:rPr lang="it-IT" baseline="-25000" dirty="0">
                <a:solidFill>
                  <a:srgbClr val="CC0000"/>
                </a:solidFill>
              </a:rPr>
              <a:t>J</a:t>
            </a:r>
            <a:r>
              <a:rPr lang="it-IT" sz="1600" dirty="0"/>
              <a:t>  (dell’anno </a:t>
            </a:r>
            <a:r>
              <a:rPr lang="it-IT" sz="1600" dirty="0" err="1"/>
              <a:t>J-esimo</a:t>
            </a:r>
            <a:r>
              <a:rPr lang="it-IT" sz="1600" dirty="0"/>
              <a:t>) è dato da:</a:t>
            </a:r>
          </a:p>
          <a:p>
            <a:pPr algn="just">
              <a:spcBef>
                <a:spcPct val="50000"/>
              </a:spcBef>
            </a:pPr>
            <a:endParaRPr lang="it-IT" sz="1600" dirty="0"/>
          </a:p>
          <a:p>
            <a:pPr algn="just">
              <a:spcBef>
                <a:spcPct val="50000"/>
              </a:spcBef>
            </a:pPr>
            <a:r>
              <a:rPr lang="it-IT" dirty="0">
                <a:solidFill>
                  <a:srgbClr val="CC0000"/>
                </a:solidFill>
              </a:rPr>
              <a:t>FC</a:t>
            </a:r>
            <a:r>
              <a:rPr lang="it-IT" baseline="-25000" dirty="0">
                <a:solidFill>
                  <a:srgbClr val="CC0000"/>
                </a:solidFill>
              </a:rPr>
              <a:t>J</a:t>
            </a:r>
            <a:r>
              <a:rPr lang="it-IT" dirty="0">
                <a:solidFill>
                  <a:srgbClr val="CC0000"/>
                </a:solidFill>
              </a:rPr>
              <a:t> = Q</a:t>
            </a:r>
            <a:r>
              <a:rPr lang="it-IT" baseline="-25000" dirty="0">
                <a:solidFill>
                  <a:srgbClr val="CC0000"/>
                </a:solidFill>
              </a:rPr>
              <a:t>J </a:t>
            </a:r>
            <a:r>
              <a:rPr lang="it-IT" dirty="0">
                <a:solidFill>
                  <a:srgbClr val="CC0000"/>
                </a:solidFill>
              </a:rPr>
              <a:t>x P</a:t>
            </a:r>
            <a:r>
              <a:rPr lang="it-IT" baseline="-25000" dirty="0">
                <a:solidFill>
                  <a:srgbClr val="CC0000"/>
                </a:solidFill>
              </a:rPr>
              <a:t>J</a:t>
            </a:r>
            <a:r>
              <a:rPr lang="it-IT" dirty="0">
                <a:solidFill>
                  <a:srgbClr val="CC0000"/>
                </a:solidFill>
              </a:rPr>
              <a:t> </a:t>
            </a:r>
          </a:p>
          <a:p>
            <a:pPr algn="just">
              <a:spcBef>
                <a:spcPct val="50000"/>
              </a:spcBef>
            </a:pPr>
            <a:endParaRPr lang="it-IT" baseline="-25000" dirty="0">
              <a:solidFill>
                <a:srgbClr val="CC0000"/>
              </a:solidFill>
            </a:endParaRPr>
          </a:p>
          <a:p>
            <a:pPr algn="just">
              <a:spcBef>
                <a:spcPct val="50000"/>
              </a:spcBef>
            </a:pPr>
            <a:r>
              <a:rPr lang="it-IT" sz="1600" dirty="0"/>
              <a:t>Dove </a:t>
            </a:r>
            <a:r>
              <a:rPr lang="it-IT" sz="1800" dirty="0">
                <a:solidFill>
                  <a:srgbClr val="CC0000"/>
                </a:solidFill>
              </a:rPr>
              <a:t>Q</a:t>
            </a:r>
            <a:r>
              <a:rPr lang="it-IT" sz="1800" baseline="-25000" dirty="0">
                <a:solidFill>
                  <a:srgbClr val="CC0000"/>
                </a:solidFill>
              </a:rPr>
              <a:t>J</a:t>
            </a:r>
            <a:r>
              <a:rPr lang="it-IT" sz="1600" dirty="0"/>
              <a:t> è la quantità di energia risparmiata nell’anno </a:t>
            </a:r>
            <a:r>
              <a:rPr lang="it-IT" dirty="0">
                <a:solidFill>
                  <a:srgbClr val="CC0000"/>
                </a:solidFill>
              </a:rPr>
              <a:t>J</a:t>
            </a:r>
            <a:r>
              <a:rPr lang="it-IT" sz="1600" dirty="0"/>
              <a:t> e </a:t>
            </a:r>
            <a:r>
              <a:rPr lang="it-IT" dirty="0" err="1">
                <a:solidFill>
                  <a:srgbClr val="CC0000"/>
                </a:solidFill>
              </a:rPr>
              <a:t>P</a:t>
            </a:r>
            <a:r>
              <a:rPr lang="it-IT" baseline="-25000" dirty="0" err="1">
                <a:solidFill>
                  <a:srgbClr val="CC0000"/>
                </a:solidFill>
              </a:rPr>
              <a:t>j</a:t>
            </a:r>
            <a:r>
              <a:rPr lang="it-IT" sz="1600" dirty="0"/>
              <a:t> è il prezzo unitario medio dell’energia nello stesso anno.</a:t>
            </a:r>
          </a:p>
          <a:p>
            <a:pPr algn="just">
              <a:spcBef>
                <a:spcPct val="50000"/>
              </a:spcBef>
            </a:pPr>
            <a:r>
              <a:rPr lang="it-IT" dirty="0">
                <a:solidFill>
                  <a:srgbClr val="CC0000"/>
                </a:solidFill>
              </a:rPr>
              <a:t>J = 1, 2, … n</a:t>
            </a:r>
            <a:r>
              <a:rPr lang="it-IT" dirty="0"/>
              <a:t>.</a:t>
            </a:r>
          </a:p>
          <a:p>
            <a:pPr algn="just">
              <a:spcBef>
                <a:spcPct val="50000"/>
              </a:spcBef>
            </a:pPr>
            <a:r>
              <a:rPr lang="it-IT" sz="1600" dirty="0"/>
              <a:t>Se il </a:t>
            </a:r>
            <a:r>
              <a:rPr lang="it-IT" dirty="0">
                <a:solidFill>
                  <a:srgbClr val="CC0000"/>
                </a:solidFill>
              </a:rPr>
              <a:t>Flusso di cassa fosse Costante</a:t>
            </a:r>
            <a:r>
              <a:rPr lang="it-IT" sz="1600" dirty="0"/>
              <a:t> durante la vita dell’intervento, si avrebbe:</a:t>
            </a:r>
          </a:p>
          <a:p>
            <a:pPr algn="just">
              <a:spcBef>
                <a:spcPct val="50000"/>
              </a:spcBef>
            </a:pPr>
            <a:r>
              <a:rPr lang="it-IT" dirty="0">
                <a:solidFill>
                  <a:srgbClr val="CC0000"/>
                </a:solidFill>
              </a:rPr>
              <a:t>FC = P x Q </a:t>
            </a:r>
          </a:p>
          <a:p>
            <a:pPr algn="just">
              <a:spcBef>
                <a:spcPct val="50000"/>
              </a:spcBef>
            </a:pPr>
            <a:endParaRPr lang="it-IT" sz="800" dirty="0">
              <a:solidFill>
                <a:srgbClr val="CC0000"/>
              </a:solidFill>
            </a:endParaRPr>
          </a:p>
          <a:p>
            <a:pPr algn="just">
              <a:spcBef>
                <a:spcPct val="50000"/>
              </a:spcBef>
            </a:pPr>
            <a:r>
              <a:rPr lang="it-IT" dirty="0">
                <a:solidFill>
                  <a:srgbClr val="CC0000"/>
                </a:solidFill>
              </a:rPr>
              <a:t>Domanda: 	</a:t>
            </a:r>
            <a:r>
              <a:rPr lang="it-IT" u="sng" dirty="0">
                <a:solidFill>
                  <a:srgbClr val="C00000"/>
                </a:solidFill>
              </a:rPr>
              <a:t>Come facciamo a confrontare il costo di investimento Io con i</a:t>
            </a:r>
            <a:r>
              <a:rPr lang="it-IT" dirty="0">
                <a:solidFill>
                  <a:srgbClr val="C00000"/>
                </a:solidFill>
              </a:rPr>
              <a:t>		</a:t>
            </a:r>
            <a:r>
              <a:rPr lang="it-IT" u="sng" dirty="0">
                <a:solidFill>
                  <a:srgbClr val="C00000"/>
                </a:solidFill>
              </a:rPr>
              <a:t>guadagni FC dilazionati nel tempo </a:t>
            </a:r>
            <a:r>
              <a:rPr lang="it-IT" dirty="0">
                <a:solidFill>
                  <a:srgbClr val="CC0000"/>
                </a:solidFill>
              </a:rPr>
              <a:t>? </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26"/>
          <p:cNvSpPr txBox="1">
            <a:spLocks noChangeArrowheads="1"/>
          </p:cNvSpPr>
          <p:nvPr/>
        </p:nvSpPr>
        <p:spPr bwMode="auto">
          <a:xfrm>
            <a:off x="0" y="1"/>
            <a:ext cx="9906000" cy="7097328"/>
          </a:xfrm>
          <a:prstGeom prst="rect">
            <a:avLst/>
          </a:prstGeom>
          <a:solidFill>
            <a:srgbClr val="FFFF99"/>
          </a:solidFill>
          <a:ln w="9525">
            <a:noFill/>
            <a:miter lim="800000"/>
            <a:headEnd/>
            <a:tailEnd/>
          </a:ln>
          <a:effectLst/>
        </p:spPr>
        <p:txBody>
          <a:bodyPr>
            <a:spAutoFit/>
          </a:bodyPr>
          <a:lstStyle/>
          <a:p>
            <a:pPr algn="ctr">
              <a:spcBef>
                <a:spcPct val="50000"/>
              </a:spcBef>
              <a:defRPr/>
            </a:pPr>
            <a:r>
              <a:rPr lang="it-IT" sz="1600" u="sng" dirty="0">
                <a:solidFill>
                  <a:srgbClr val="CC0000"/>
                </a:solidFill>
                <a:effectLst>
                  <a:outerShdw blurRad="38100" dist="38100" dir="2700000" algn="tl">
                    <a:srgbClr val="000000"/>
                  </a:outerShdw>
                </a:effectLst>
              </a:rPr>
              <a:t>MECCANISMO DELLA CAPITALIZZAZIONE</a:t>
            </a:r>
          </a:p>
          <a:p>
            <a:pPr algn="just">
              <a:spcBef>
                <a:spcPct val="50000"/>
              </a:spcBef>
              <a:defRPr/>
            </a:pPr>
            <a:r>
              <a:rPr lang="it-IT" sz="1600" dirty="0"/>
              <a:t>Se disponiamo di un capitale </a:t>
            </a:r>
            <a:r>
              <a:rPr lang="it-IT" dirty="0"/>
              <a:t>Co</a:t>
            </a:r>
            <a:r>
              <a:rPr lang="it-IT" sz="1600" dirty="0"/>
              <a:t> e lo impieghiamo al tasso d’interesse annuo “</a:t>
            </a:r>
            <a:r>
              <a:rPr lang="it-IT" dirty="0"/>
              <a:t>r</a:t>
            </a:r>
            <a:r>
              <a:rPr lang="it-IT" sz="1600" dirty="0"/>
              <a:t>” alla fine del primo anno avremo un capitale:</a:t>
            </a:r>
          </a:p>
          <a:p>
            <a:pPr algn="just">
              <a:spcBef>
                <a:spcPct val="50000"/>
              </a:spcBef>
              <a:defRPr/>
            </a:pPr>
            <a:r>
              <a:rPr lang="it-IT" dirty="0">
                <a:solidFill>
                  <a:srgbClr val="CC0000"/>
                </a:solidFill>
                <a:effectLst>
                  <a:outerShdw blurRad="38100" dist="38100" dir="2700000" algn="tl">
                    <a:srgbClr val="000000"/>
                  </a:outerShdw>
                </a:effectLst>
              </a:rPr>
              <a:t>Co + r Co =  </a:t>
            </a:r>
            <a:r>
              <a:rPr lang="it-IT" dirty="0" err="1">
                <a:solidFill>
                  <a:srgbClr val="CC0000"/>
                </a:solidFill>
                <a:effectLst>
                  <a:outerShdw blurRad="38100" dist="38100" dir="2700000" algn="tl">
                    <a:srgbClr val="000000"/>
                  </a:outerShdw>
                </a:effectLst>
              </a:rPr>
              <a:t>Co</a:t>
            </a:r>
            <a:r>
              <a:rPr lang="it-IT" dirty="0">
                <a:solidFill>
                  <a:srgbClr val="CC0000"/>
                </a:solidFill>
                <a:effectLst>
                  <a:outerShdw blurRad="38100" dist="38100" dir="2700000" algn="tl">
                    <a:srgbClr val="000000"/>
                  </a:outerShdw>
                </a:effectLst>
              </a:rPr>
              <a:t> (1 + r)</a:t>
            </a:r>
          </a:p>
          <a:p>
            <a:pPr algn="just">
              <a:spcBef>
                <a:spcPct val="50000"/>
              </a:spcBef>
              <a:defRPr/>
            </a:pPr>
            <a:r>
              <a:rPr lang="it-IT" sz="1600" dirty="0"/>
              <a:t>Se lo impieghiamo per due anni alla fine del secondo anno avremo:</a:t>
            </a:r>
          </a:p>
          <a:p>
            <a:pPr algn="just">
              <a:spcBef>
                <a:spcPct val="50000"/>
              </a:spcBef>
              <a:defRPr/>
            </a:pPr>
            <a:r>
              <a:rPr lang="it-IT" dirty="0">
                <a:solidFill>
                  <a:srgbClr val="CC0000"/>
                </a:solidFill>
                <a:effectLst>
                  <a:outerShdw blurRad="38100" dist="38100" dir="2700000" algn="tl">
                    <a:srgbClr val="000000"/>
                  </a:outerShdw>
                </a:effectLst>
              </a:rPr>
              <a:t>[Co (1+r)]  (</a:t>
            </a:r>
            <a:r>
              <a:rPr lang="it-IT" dirty="0" err="1">
                <a:solidFill>
                  <a:srgbClr val="CC0000"/>
                </a:solidFill>
                <a:effectLst>
                  <a:outerShdw blurRad="38100" dist="38100" dir="2700000" algn="tl">
                    <a:srgbClr val="000000"/>
                  </a:outerShdw>
                </a:effectLst>
              </a:rPr>
              <a:t>1+r</a:t>
            </a:r>
            <a:r>
              <a:rPr lang="it-IT" dirty="0">
                <a:solidFill>
                  <a:srgbClr val="CC0000"/>
                </a:solidFill>
                <a:effectLst>
                  <a:outerShdw blurRad="38100" dist="38100" dir="2700000" algn="tl">
                    <a:srgbClr val="000000"/>
                  </a:outerShdw>
                </a:effectLst>
              </a:rPr>
              <a:t>) = Co (1+r)</a:t>
            </a:r>
            <a:r>
              <a:rPr lang="it-IT" baseline="30000" dirty="0">
                <a:solidFill>
                  <a:srgbClr val="CC0000"/>
                </a:solidFill>
                <a:effectLst>
                  <a:outerShdw blurRad="38100" dist="38100" dir="2700000" algn="tl">
                    <a:srgbClr val="000000"/>
                  </a:outerShdw>
                </a:effectLst>
              </a:rPr>
              <a:t>2</a:t>
            </a:r>
          </a:p>
          <a:p>
            <a:pPr algn="just">
              <a:spcBef>
                <a:spcPct val="50000"/>
              </a:spcBef>
              <a:defRPr/>
            </a:pPr>
            <a:r>
              <a:rPr lang="it-IT" sz="1600" dirty="0"/>
              <a:t>  e </a:t>
            </a:r>
            <a:r>
              <a:rPr lang="it-IT" sz="1600" dirty="0" err="1"/>
              <a:t>………</a:t>
            </a:r>
            <a:r>
              <a:rPr lang="it-IT" sz="1600" dirty="0"/>
              <a:t> dopo ”</a:t>
            </a:r>
            <a:r>
              <a:rPr lang="it-IT" dirty="0"/>
              <a:t> n</a:t>
            </a:r>
            <a:r>
              <a:rPr lang="it-IT" sz="1600" dirty="0"/>
              <a:t> “ anni avremo accumulato un capitale:</a:t>
            </a:r>
          </a:p>
          <a:p>
            <a:pPr algn="just">
              <a:spcBef>
                <a:spcPct val="50000"/>
              </a:spcBef>
              <a:defRPr/>
            </a:pPr>
            <a:r>
              <a:rPr lang="it-IT" dirty="0">
                <a:solidFill>
                  <a:srgbClr val="CC0000"/>
                </a:solidFill>
                <a:effectLst>
                  <a:outerShdw blurRad="38100" dist="38100" dir="2700000" algn="tl">
                    <a:srgbClr val="000000"/>
                  </a:outerShdw>
                </a:effectLst>
              </a:rPr>
              <a:t>C = Co  (1+r)</a:t>
            </a:r>
            <a:r>
              <a:rPr lang="it-IT" baseline="30000" dirty="0">
                <a:solidFill>
                  <a:srgbClr val="CC0000"/>
                </a:solidFill>
                <a:effectLst>
                  <a:outerShdw blurRad="38100" dist="38100" dir="2700000" algn="tl">
                    <a:srgbClr val="000000"/>
                  </a:outerShdw>
                </a:effectLst>
              </a:rPr>
              <a:t>n</a:t>
            </a:r>
            <a:r>
              <a:rPr lang="it-IT" dirty="0">
                <a:solidFill>
                  <a:srgbClr val="CC0000"/>
                </a:solidFill>
                <a:effectLst>
                  <a:outerShdw blurRad="38100" dist="38100" dir="2700000" algn="tl">
                    <a:srgbClr val="000000"/>
                  </a:outerShdw>
                </a:effectLst>
              </a:rPr>
              <a:t> </a:t>
            </a:r>
          </a:p>
          <a:p>
            <a:pPr algn="just">
              <a:spcBef>
                <a:spcPct val="50000"/>
              </a:spcBef>
              <a:defRPr/>
            </a:pPr>
            <a:endParaRPr lang="it-IT" dirty="0">
              <a:solidFill>
                <a:srgbClr val="CC0000"/>
              </a:solidFill>
              <a:effectLst>
                <a:outerShdw blurRad="38100" dist="38100" dir="2700000" algn="tl">
                  <a:srgbClr val="000000"/>
                </a:outerShdw>
              </a:effectLst>
            </a:endParaRPr>
          </a:p>
          <a:p>
            <a:pPr algn="ctr">
              <a:spcBef>
                <a:spcPct val="50000"/>
              </a:spcBef>
              <a:defRPr/>
            </a:pPr>
            <a:r>
              <a:rPr lang="it-IT" sz="1600" u="sng" dirty="0">
                <a:solidFill>
                  <a:srgbClr val="336600"/>
                </a:solidFill>
                <a:effectLst>
                  <a:outerShdw blurRad="38100" dist="38100" dir="2700000" algn="tl">
                    <a:srgbClr val="000000"/>
                  </a:outerShdw>
                </a:effectLst>
              </a:rPr>
              <a:t>MECCANISMO DELLO SCONTO</a:t>
            </a:r>
          </a:p>
          <a:p>
            <a:pPr algn="just">
              <a:spcBef>
                <a:spcPct val="50000"/>
              </a:spcBef>
              <a:defRPr/>
            </a:pPr>
            <a:r>
              <a:rPr lang="it-IT" sz="1800" dirty="0"/>
              <a:t>Un capitale </a:t>
            </a:r>
            <a:r>
              <a:rPr lang="it-IT" dirty="0"/>
              <a:t>C</a:t>
            </a:r>
            <a:r>
              <a:rPr lang="it-IT" sz="1800" dirty="0"/>
              <a:t> disponibile tra un anno al momento attuale ha un valore </a:t>
            </a:r>
            <a:r>
              <a:rPr lang="it-IT" dirty="0"/>
              <a:t>Co</a:t>
            </a:r>
            <a:r>
              <a:rPr lang="it-IT" sz="1800" dirty="0"/>
              <a:t> pari a:</a:t>
            </a:r>
          </a:p>
          <a:p>
            <a:pPr algn="just">
              <a:spcBef>
                <a:spcPct val="50000"/>
              </a:spcBef>
              <a:defRPr/>
            </a:pPr>
            <a:r>
              <a:rPr lang="it-IT" dirty="0">
                <a:solidFill>
                  <a:srgbClr val="336600"/>
                </a:solidFill>
                <a:effectLst>
                  <a:outerShdw blurRad="38100" dist="38100" dir="2700000" algn="tl">
                    <a:srgbClr val="000000"/>
                  </a:outerShdw>
                </a:effectLst>
              </a:rPr>
              <a:t>C / (1 + r)</a:t>
            </a:r>
          </a:p>
          <a:p>
            <a:pPr algn="just">
              <a:spcBef>
                <a:spcPct val="50000"/>
              </a:spcBef>
              <a:defRPr/>
            </a:pPr>
            <a:r>
              <a:rPr lang="it-IT" sz="1800" dirty="0"/>
              <a:t>Così </a:t>
            </a:r>
            <a:r>
              <a:rPr lang="it-IT" dirty="0"/>
              <a:t>C</a:t>
            </a:r>
            <a:r>
              <a:rPr lang="it-IT" sz="1800" dirty="0"/>
              <a:t>  Euro disponibili tra </a:t>
            </a:r>
            <a:r>
              <a:rPr lang="it-IT" sz="1800" dirty="0" err="1"/>
              <a:t>………</a:t>
            </a:r>
            <a:r>
              <a:rPr lang="it-IT" sz="1800" dirty="0"/>
              <a:t>. “ </a:t>
            </a:r>
            <a:r>
              <a:rPr lang="it-IT" dirty="0"/>
              <a:t>n </a:t>
            </a:r>
            <a:r>
              <a:rPr lang="it-IT" sz="1800" dirty="0"/>
              <a:t>” anni al momento attuale valgono:</a:t>
            </a:r>
          </a:p>
          <a:p>
            <a:pPr algn="just">
              <a:spcBef>
                <a:spcPct val="50000"/>
              </a:spcBef>
              <a:defRPr/>
            </a:pPr>
            <a:r>
              <a:rPr lang="it-IT" dirty="0">
                <a:solidFill>
                  <a:srgbClr val="336600"/>
                </a:solidFill>
                <a:effectLst>
                  <a:outerShdw blurRad="38100" dist="38100" dir="2700000" algn="tl">
                    <a:srgbClr val="000000"/>
                  </a:outerShdw>
                </a:effectLst>
              </a:rPr>
              <a:t>Co = C / (1+r)</a:t>
            </a:r>
            <a:r>
              <a:rPr lang="it-IT" baseline="30000" dirty="0">
                <a:solidFill>
                  <a:srgbClr val="336600"/>
                </a:solidFill>
                <a:effectLst>
                  <a:outerShdw blurRad="38100" dist="38100" dir="2700000" algn="tl">
                    <a:srgbClr val="000000"/>
                  </a:outerShdw>
                </a:effectLst>
              </a:rPr>
              <a:t>n</a:t>
            </a:r>
          </a:p>
          <a:p>
            <a:pPr algn="just">
              <a:spcBef>
                <a:spcPct val="50000"/>
              </a:spcBef>
              <a:defRPr/>
            </a:pPr>
            <a:r>
              <a:rPr lang="it-IT" sz="1800" u="sng" dirty="0">
                <a:solidFill>
                  <a:srgbClr val="FF3300"/>
                </a:solidFill>
              </a:rPr>
              <a:t>Il termine </a:t>
            </a:r>
            <a:r>
              <a:rPr lang="it-IT" u="sng" dirty="0">
                <a:solidFill>
                  <a:srgbClr val="336600"/>
                </a:solidFill>
                <a:effectLst>
                  <a:outerShdw blurRad="38100" dist="38100" dir="2700000" algn="tl">
                    <a:srgbClr val="000000"/>
                  </a:outerShdw>
                </a:effectLst>
              </a:rPr>
              <a:t>1/(1+r)</a:t>
            </a:r>
            <a:r>
              <a:rPr lang="it-IT" u="sng" baseline="30000" dirty="0">
                <a:solidFill>
                  <a:srgbClr val="336600"/>
                </a:solidFill>
                <a:effectLst>
                  <a:outerShdw blurRad="38100" dist="38100" dir="2700000" algn="tl">
                    <a:srgbClr val="000000"/>
                  </a:outerShdw>
                </a:effectLst>
              </a:rPr>
              <a:t>n</a:t>
            </a:r>
            <a:r>
              <a:rPr lang="it-IT" sz="1800" u="sng" baseline="30000" dirty="0">
                <a:solidFill>
                  <a:srgbClr val="FF3300"/>
                </a:solidFill>
              </a:rPr>
              <a:t> </a:t>
            </a:r>
            <a:r>
              <a:rPr lang="it-IT" sz="1800" u="sng" dirty="0">
                <a:solidFill>
                  <a:srgbClr val="FF3300"/>
                </a:solidFill>
              </a:rPr>
              <a:t>si chiama </a:t>
            </a:r>
            <a:r>
              <a:rPr lang="it-IT" u="sng" dirty="0">
                <a:solidFill>
                  <a:srgbClr val="336600"/>
                </a:solidFill>
                <a:effectLst>
                  <a:outerShdw blurRad="38100" dist="38100" dir="2700000" algn="tl">
                    <a:srgbClr val="000000"/>
                  </a:outerShdw>
                </a:effectLst>
              </a:rPr>
              <a:t>FATTORE </a:t>
            </a:r>
            <a:r>
              <a:rPr lang="it-IT" u="sng" dirty="0" err="1">
                <a:solidFill>
                  <a:srgbClr val="336600"/>
                </a:solidFill>
                <a:effectLst>
                  <a:outerShdw blurRad="38100" dist="38100" dir="2700000" algn="tl">
                    <a:srgbClr val="000000"/>
                  </a:outerShdw>
                </a:effectLst>
              </a:rPr>
              <a:t>DI</a:t>
            </a:r>
            <a:r>
              <a:rPr lang="it-IT" u="sng" dirty="0">
                <a:solidFill>
                  <a:srgbClr val="336600"/>
                </a:solidFill>
                <a:effectLst>
                  <a:outerShdw blurRad="38100" dist="38100" dir="2700000" algn="tl">
                    <a:srgbClr val="000000"/>
                  </a:outerShdw>
                </a:effectLst>
              </a:rPr>
              <a:t> SCONTO</a:t>
            </a:r>
          </a:p>
          <a:p>
            <a:pPr algn="just">
              <a:spcBef>
                <a:spcPct val="50000"/>
              </a:spcBef>
              <a:defRPr/>
            </a:pPr>
            <a:endParaRPr lang="it-IT" u="sng" dirty="0">
              <a:solidFill>
                <a:srgbClr val="3366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115889"/>
            <a:ext cx="9906000" cy="4713287"/>
          </a:xfrm>
          <a:prstGeom prst="rect">
            <a:avLst/>
          </a:prstGeom>
          <a:solidFill>
            <a:srgbClr val="FFFF99"/>
          </a:solidFill>
          <a:ln w="9525">
            <a:noFill/>
            <a:miter lim="800000"/>
            <a:headEnd/>
            <a:tailEnd/>
          </a:ln>
          <a:effectLst/>
        </p:spPr>
        <p:txBody>
          <a:bodyPr>
            <a:spAutoFit/>
          </a:bodyPr>
          <a:lstStyle/>
          <a:p>
            <a:pPr algn="just">
              <a:spcBef>
                <a:spcPct val="50000"/>
              </a:spcBef>
              <a:spcAft>
                <a:spcPct val="5000"/>
              </a:spcAft>
              <a:defRPr/>
            </a:pPr>
            <a:r>
              <a:rPr lang="it-IT" sz="1600" dirty="0">
                <a:solidFill>
                  <a:srgbClr val="002060"/>
                </a:solidFill>
                <a:latin typeface="Arial" charset="0"/>
                <a:cs typeface="Arial" charset="0"/>
              </a:rPr>
              <a:t>PER OPERARE IN MODO CORRETTO IL CONFRONTO fra costo di un intervento (Investimento, Io) sostenuto all’anno 0 e risparmi economici (Flussi di Cassa,  </a:t>
            </a:r>
            <a:r>
              <a:rPr lang="it-IT" sz="1600" dirty="0" err="1">
                <a:solidFill>
                  <a:srgbClr val="002060"/>
                </a:solidFill>
                <a:latin typeface="Arial" charset="0"/>
                <a:cs typeface="Arial" charset="0"/>
              </a:rPr>
              <a:t>FCj</a:t>
            </a:r>
            <a:r>
              <a:rPr lang="it-IT" sz="1600" dirty="0">
                <a:solidFill>
                  <a:srgbClr val="002060"/>
                </a:solidFill>
                <a:latin typeface="Arial" charset="0"/>
                <a:cs typeface="Arial" charset="0"/>
              </a:rPr>
              <a:t>) successivi possiamo:</a:t>
            </a:r>
          </a:p>
          <a:p>
            <a:pPr algn="just">
              <a:spcBef>
                <a:spcPct val="50000"/>
              </a:spcBef>
              <a:spcAft>
                <a:spcPct val="5000"/>
              </a:spcAft>
              <a:defRPr/>
            </a:pPr>
            <a:r>
              <a:rPr lang="it-IT" sz="1800" dirty="0">
                <a:solidFill>
                  <a:srgbClr val="002060"/>
                </a:solidFill>
                <a:latin typeface="Arial" charset="0"/>
                <a:cs typeface="Arial" charset="0"/>
              </a:rPr>
              <a:t>“</a:t>
            </a:r>
            <a:r>
              <a:rPr lang="it-IT" sz="1800" dirty="0">
                <a:solidFill>
                  <a:srgbClr val="002060"/>
                </a:solidFill>
                <a:effectLst>
                  <a:outerShdw blurRad="38100" dist="38100" dir="2700000" algn="tl">
                    <a:srgbClr val="000000"/>
                  </a:outerShdw>
                </a:effectLst>
                <a:latin typeface="Arial" charset="0"/>
                <a:cs typeface="Arial" charset="0"/>
              </a:rPr>
              <a:t>ATTUALIZZARE” I RISPARMI,</a:t>
            </a:r>
            <a:r>
              <a:rPr lang="it-IT" sz="1800" dirty="0">
                <a:solidFill>
                  <a:srgbClr val="002060"/>
                </a:solidFill>
                <a:latin typeface="Arial" charset="0"/>
                <a:cs typeface="Arial" charset="0"/>
              </a:rPr>
              <a:t> </a:t>
            </a:r>
            <a:r>
              <a:rPr lang="it-IT" sz="1800" dirty="0">
                <a:solidFill>
                  <a:srgbClr val="002060"/>
                </a:solidFill>
                <a:effectLst>
                  <a:outerShdw blurRad="38100" dist="38100" dir="2700000" algn="tl">
                    <a:srgbClr val="000000"/>
                  </a:outerShdw>
                </a:effectLst>
                <a:latin typeface="Arial" charset="0"/>
                <a:cs typeface="Arial" charset="0"/>
              </a:rPr>
              <a:t>CIASCUNO CON RIFERIMENTO ALL’ANNO IN CUI SI RENDERÀ DISPONIBILE, TRAMITE IL RELATIVO FATTORE </a:t>
            </a:r>
            <a:r>
              <a:rPr lang="it-IT" sz="1800" dirty="0" err="1">
                <a:solidFill>
                  <a:srgbClr val="002060"/>
                </a:solidFill>
                <a:effectLst>
                  <a:outerShdw blurRad="38100" dist="38100" dir="2700000" algn="tl">
                    <a:srgbClr val="000000"/>
                  </a:outerShdw>
                </a:effectLst>
                <a:latin typeface="Arial" charset="0"/>
                <a:cs typeface="Arial" charset="0"/>
              </a:rPr>
              <a:t>DI</a:t>
            </a:r>
            <a:r>
              <a:rPr lang="it-IT" sz="1800" dirty="0">
                <a:solidFill>
                  <a:srgbClr val="002060"/>
                </a:solidFill>
                <a:effectLst>
                  <a:outerShdw blurRad="38100" dist="38100" dir="2700000" algn="tl">
                    <a:srgbClr val="000000"/>
                  </a:outerShdw>
                </a:effectLst>
                <a:latin typeface="Arial" charset="0"/>
                <a:cs typeface="Arial" charset="0"/>
              </a:rPr>
              <a:t> SCONTO</a:t>
            </a:r>
          </a:p>
          <a:p>
            <a:pPr algn="just">
              <a:spcBef>
                <a:spcPct val="50000"/>
              </a:spcBef>
              <a:spcAft>
                <a:spcPct val="5000"/>
              </a:spcAft>
              <a:defRPr/>
            </a:pPr>
            <a:r>
              <a:rPr lang="it-IT" sz="1600" dirty="0">
                <a:solidFill>
                  <a:srgbClr val="002060"/>
                </a:solidFill>
                <a:latin typeface="Arial" charset="0"/>
                <a:cs typeface="Arial" charset="0"/>
              </a:rPr>
              <a:t>Così:</a:t>
            </a:r>
          </a:p>
          <a:p>
            <a:pPr algn="just">
              <a:spcBef>
                <a:spcPct val="50000"/>
              </a:spcBef>
              <a:spcAft>
                <a:spcPct val="5000"/>
              </a:spcAft>
              <a:defRPr/>
            </a:pPr>
            <a:r>
              <a:rPr lang="it-IT" sz="1600" dirty="0">
                <a:solidFill>
                  <a:srgbClr val="002060"/>
                </a:solidFill>
                <a:latin typeface="Arial" charset="0"/>
                <a:cs typeface="Arial" charset="0"/>
              </a:rPr>
              <a:t>Un risparmio FC</a:t>
            </a:r>
            <a:r>
              <a:rPr lang="it-IT" sz="1600" baseline="-30000" dirty="0">
                <a:solidFill>
                  <a:srgbClr val="002060"/>
                </a:solidFill>
                <a:latin typeface="Arial" charset="0"/>
                <a:cs typeface="Arial" charset="0"/>
              </a:rPr>
              <a:t>1  </a:t>
            </a:r>
            <a:r>
              <a:rPr lang="it-IT" sz="1600" dirty="0">
                <a:solidFill>
                  <a:srgbClr val="002060"/>
                </a:solidFill>
                <a:latin typeface="Arial" charset="0"/>
                <a:cs typeface="Arial" charset="0"/>
              </a:rPr>
              <a:t>disponibile alla fine nel primo anno, equivale a un capitale:</a:t>
            </a:r>
          </a:p>
          <a:p>
            <a:pPr algn="just">
              <a:spcBef>
                <a:spcPct val="50000"/>
              </a:spcBef>
              <a:spcAft>
                <a:spcPct val="5000"/>
              </a:spcAft>
              <a:defRPr/>
            </a:pPr>
            <a:r>
              <a:rPr lang="it-IT" sz="1800" dirty="0">
                <a:solidFill>
                  <a:srgbClr val="002060"/>
                </a:solidFill>
                <a:latin typeface="Arial" charset="0"/>
                <a:cs typeface="Arial" charset="0"/>
              </a:rPr>
              <a:t>FC</a:t>
            </a:r>
            <a:r>
              <a:rPr lang="it-IT" sz="1800" baseline="-30000" dirty="0">
                <a:solidFill>
                  <a:srgbClr val="002060"/>
                </a:solidFill>
                <a:latin typeface="Arial" charset="0"/>
                <a:cs typeface="Arial" charset="0"/>
              </a:rPr>
              <a:t>1 </a:t>
            </a:r>
            <a:r>
              <a:rPr lang="it-IT" sz="1800" dirty="0">
                <a:solidFill>
                  <a:srgbClr val="002060"/>
                </a:solidFill>
                <a:latin typeface="Arial" charset="0"/>
                <a:cs typeface="Arial" charset="0"/>
              </a:rPr>
              <a:t>/ (1+r)           all’anno 0</a:t>
            </a:r>
          </a:p>
          <a:p>
            <a:pPr algn="just">
              <a:spcBef>
                <a:spcPct val="50000"/>
              </a:spcBef>
              <a:spcAft>
                <a:spcPct val="5000"/>
              </a:spcAft>
              <a:defRPr/>
            </a:pPr>
            <a:r>
              <a:rPr lang="it-IT" sz="1800" dirty="0">
                <a:solidFill>
                  <a:srgbClr val="002060"/>
                </a:solidFill>
                <a:latin typeface="Arial" charset="0"/>
                <a:cs typeface="Arial" charset="0"/>
              </a:rPr>
              <a:t>  </a:t>
            </a:r>
            <a:r>
              <a:rPr lang="it-IT" sz="1600" dirty="0">
                <a:solidFill>
                  <a:srgbClr val="002060"/>
                </a:solidFill>
                <a:latin typeface="Arial" charset="0"/>
                <a:cs typeface="Arial" charset="0"/>
              </a:rPr>
              <a:t>FC</a:t>
            </a:r>
            <a:r>
              <a:rPr lang="it-IT" sz="1600" baseline="-30000" dirty="0">
                <a:solidFill>
                  <a:srgbClr val="002060"/>
                </a:solidFill>
                <a:latin typeface="Arial" charset="0"/>
                <a:cs typeface="Arial" charset="0"/>
              </a:rPr>
              <a:t>2  </a:t>
            </a:r>
            <a:r>
              <a:rPr lang="it-IT" sz="1600" dirty="0">
                <a:solidFill>
                  <a:srgbClr val="002060"/>
                </a:solidFill>
                <a:latin typeface="Arial" charset="0"/>
                <a:cs typeface="Arial" charset="0"/>
              </a:rPr>
              <a:t>disponibile al secondo anno, equivale a:</a:t>
            </a:r>
          </a:p>
          <a:p>
            <a:pPr algn="just">
              <a:spcBef>
                <a:spcPct val="50000"/>
              </a:spcBef>
              <a:spcAft>
                <a:spcPct val="5000"/>
              </a:spcAft>
              <a:defRPr/>
            </a:pPr>
            <a:r>
              <a:rPr lang="it-IT" sz="1800" dirty="0">
                <a:solidFill>
                  <a:srgbClr val="002060"/>
                </a:solidFill>
                <a:latin typeface="Arial" charset="0"/>
                <a:cs typeface="Arial" charset="0"/>
              </a:rPr>
              <a:t>FC</a:t>
            </a:r>
            <a:r>
              <a:rPr lang="it-IT" sz="1800" baseline="-30000" dirty="0">
                <a:solidFill>
                  <a:srgbClr val="002060"/>
                </a:solidFill>
                <a:latin typeface="Arial" charset="0"/>
                <a:cs typeface="Arial" charset="0"/>
              </a:rPr>
              <a:t>2 </a:t>
            </a:r>
            <a:r>
              <a:rPr lang="it-IT" sz="1800" dirty="0">
                <a:solidFill>
                  <a:srgbClr val="002060"/>
                </a:solidFill>
                <a:latin typeface="Arial" charset="0"/>
                <a:cs typeface="Arial" charset="0"/>
              </a:rPr>
              <a:t>/ (1+r)</a:t>
            </a:r>
            <a:r>
              <a:rPr lang="it-IT" sz="1800" baseline="30000" dirty="0">
                <a:solidFill>
                  <a:srgbClr val="002060"/>
                </a:solidFill>
                <a:latin typeface="Arial" charset="0"/>
                <a:cs typeface="Arial" charset="0"/>
              </a:rPr>
              <a:t>2</a:t>
            </a:r>
            <a:r>
              <a:rPr lang="it-IT" sz="1800" dirty="0">
                <a:solidFill>
                  <a:srgbClr val="002060"/>
                </a:solidFill>
                <a:latin typeface="Arial" charset="0"/>
                <a:cs typeface="Arial" charset="0"/>
              </a:rPr>
              <a:t>  	all’anno 0</a:t>
            </a:r>
          </a:p>
          <a:p>
            <a:pPr algn="just">
              <a:spcBef>
                <a:spcPct val="50000"/>
              </a:spcBef>
              <a:spcAft>
                <a:spcPct val="5000"/>
              </a:spcAft>
              <a:defRPr/>
            </a:pPr>
            <a:r>
              <a:rPr lang="it-IT" sz="1800" dirty="0">
                <a:solidFill>
                  <a:srgbClr val="002060"/>
                </a:solidFill>
                <a:latin typeface="Arial" charset="0"/>
                <a:cs typeface="Arial" charset="0"/>
              </a:rPr>
              <a:t> </a:t>
            </a:r>
            <a:r>
              <a:rPr lang="it-IT" sz="1800" dirty="0" err="1">
                <a:solidFill>
                  <a:srgbClr val="002060"/>
                </a:solidFill>
                <a:latin typeface="Arial" charset="0"/>
                <a:cs typeface="Arial" charset="0"/>
              </a:rPr>
              <a:t>……</a:t>
            </a:r>
            <a:r>
              <a:rPr lang="it-IT" sz="1800" dirty="0">
                <a:solidFill>
                  <a:srgbClr val="002060"/>
                </a:solidFill>
                <a:latin typeface="Arial" charset="0"/>
                <a:cs typeface="Arial" charset="0"/>
              </a:rPr>
              <a:t>.. e così via.</a:t>
            </a:r>
            <a:endParaRPr lang="it-IT" sz="1800" dirty="0">
              <a:solidFill>
                <a:srgbClr val="002060"/>
              </a:solidFill>
              <a:latin typeface="Arial" charset="0"/>
            </a:endParaRPr>
          </a:p>
          <a:p>
            <a:pPr algn="just">
              <a:spcBef>
                <a:spcPct val="50000"/>
              </a:spcBef>
              <a:spcAft>
                <a:spcPct val="5000"/>
              </a:spcAft>
              <a:defRPr/>
            </a:pPr>
            <a:r>
              <a:rPr lang="it-IT" sz="1800" dirty="0">
                <a:solidFill>
                  <a:srgbClr val="002060"/>
                </a:solidFill>
                <a:latin typeface="Arial" charset="0"/>
                <a:cs typeface="Arial" charset="0"/>
              </a:rPr>
              <a:t>Il BENEFICIO equivalente complessivo, all’anno 0, sarà la somma dei Flussi di Cassa “scontati”, cioè:</a:t>
            </a:r>
          </a:p>
        </p:txBody>
      </p:sp>
      <p:sp>
        <p:nvSpPr>
          <p:cNvPr id="10246" name="Rectangle 6"/>
          <p:cNvSpPr>
            <a:spLocks noChangeArrowheads="1"/>
          </p:cNvSpPr>
          <p:nvPr/>
        </p:nvSpPr>
        <p:spPr bwMode="auto">
          <a:xfrm>
            <a:off x="82550" y="5284788"/>
            <a:ext cx="9727142" cy="849463"/>
          </a:xfrm>
          <a:prstGeom prst="rect">
            <a:avLst/>
          </a:prstGeom>
          <a:solidFill>
            <a:srgbClr val="FFFF99"/>
          </a:solidFill>
          <a:ln w="9525">
            <a:solidFill>
              <a:srgbClr val="FF3300"/>
            </a:solidFill>
            <a:miter lim="800000"/>
            <a:headEnd/>
            <a:tailEnd/>
          </a:ln>
          <a:effectLst/>
        </p:spPr>
        <p:txBody>
          <a:bodyPr>
            <a:spAutoFit/>
          </a:bodyPr>
          <a:lstStyle/>
          <a:p>
            <a:pPr algn="just">
              <a:spcAft>
                <a:spcPct val="5000"/>
              </a:spcAft>
              <a:defRPr/>
            </a:pPr>
            <a:r>
              <a:rPr lang="it-IT">
                <a:solidFill>
                  <a:srgbClr val="CC0000"/>
                </a:solidFill>
                <a:effectLst>
                  <a:outerShdw blurRad="38100" dist="38100" dir="2700000" algn="tl">
                    <a:srgbClr val="000000"/>
                  </a:outerShdw>
                </a:effectLst>
                <a:latin typeface="Arial" charset="0"/>
                <a:cs typeface="Arial" charset="0"/>
              </a:rPr>
              <a:t>FC</a:t>
            </a:r>
            <a:r>
              <a:rPr lang="it-IT" baseline="-30000">
                <a:solidFill>
                  <a:srgbClr val="CC0000"/>
                </a:solidFill>
                <a:effectLst>
                  <a:outerShdw blurRad="38100" dist="38100" dir="2700000" algn="tl">
                    <a:srgbClr val="000000"/>
                  </a:outerShdw>
                </a:effectLst>
                <a:latin typeface="Arial" charset="0"/>
                <a:cs typeface="Arial" charset="0"/>
              </a:rPr>
              <a:t>1 </a:t>
            </a:r>
            <a:r>
              <a:rPr lang="it-IT">
                <a:solidFill>
                  <a:srgbClr val="CC0000"/>
                </a:solidFill>
                <a:effectLst>
                  <a:outerShdw blurRad="38100" dist="38100" dir="2700000" algn="tl">
                    <a:srgbClr val="000000"/>
                  </a:outerShdw>
                </a:effectLst>
                <a:latin typeface="Arial" charset="0"/>
                <a:cs typeface="Arial" charset="0"/>
              </a:rPr>
              <a:t>/ 1+r)    +     FC</a:t>
            </a:r>
            <a:r>
              <a:rPr lang="it-IT" baseline="-30000">
                <a:solidFill>
                  <a:srgbClr val="CC0000"/>
                </a:solidFill>
                <a:effectLst>
                  <a:outerShdw blurRad="38100" dist="38100" dir="2700000" algn="tl">
                    <a:srgbClr val="000000"/>
                  </a:outerShdw>
                </a:effectLst>
                <a:latin typeface="Arial" charset="0"/>
                <a:cs typeface="Arial" charset="0"/>
              </a:rPr>
              <a:t>2 </a:t>
            </a:r>
            <a:r>
              <a:rPr lang="it-IT">
                <a:solidFill>
                  <a:srgbClr val="CC0000"/>
                </a:solidFill>
                <a:effectLst>
                  <a:outerShdw blurRad="38100" dist="38100" dir="2700000" algn="tl">
                    <a:srgbClr val="000000"/>
                  </a:outerShdw>
                </a:effectLst>
                <a:latin typeface="Arial" charset="0"/>
                <a:cs typeface="Arial" charset="0"/>
              </a:rPr>
              <a:t>/ (1+r)</a:t>
            </a:r>
            <a:r>
              <a:rPr lang="it-IT" baseline="30000">
                <a:solidFill>
                  <a:srgbClr val="CC0000"/>
                </a:solidFill>
                <a:effectLst>
                  <a:outerShdw blurRad="38100" dist="38100" dir="2700000" algn="tl">
                    <a:srgbClr val="000000"/>
                  </a:outerShdw>
                </a:effectLst>
                <a:latin typeface="Arial" charset="0"/>
                <a:cs typeface="Arial" charset="0"/>
              </a:rPr>
              <a:t>2     </a:t>
            </a:r>
            <a:r>
              <a:rPr lang="it-IT">
                <a:solidFill>
                  <a:srgbClr val="CC0000"/>
                </a:solidFill>
                <a:effectLst>
                  <a:outerShdw blurRad="38100" dist="38100" dir="2700000" algn="tl">
                    <a:srgbClr val="000000"/>
                  </a:outerShdw>
                </a:effectLst>
                <a:latin typeface="Arial" charset="0"/>
                <a:cs typeface="Arial" charset="0"/>
              </a:rPr>
              <a:t>+  … +     FC</a:t>
            </a:r>
            <a:r>
              <a:rPr lang="it-IT" baseline="-30000">
                <a:solidFill>
                  <a:srgbClr val="CC0000"/>
                </a:solidFill>
                <a:effectLst>
                  <a:outerShdw blurRad="38100" dist="38100" dir="2700000" algn="tl">
                    <a:srgbClr val="000000"/>
                  </a:outerShdw>
                </a:effectLst>
                <a:latin typeface="Arial" charset="0"/>
                <a:cs typeface="Arial" charset="0"/>
              </a:rPr>
              <a:t>2 </a:t>
            </a:r>
            <a:r>
              <a:rPr lang="it-IT">
                <a:solidFill>
                  <a:srgbClr val="CC0000"/>
                </a:solidFill>
                <a:effectLst>
                  <a:outerShdw blurRad="38100" dist="38100" dir="2700000" algn="tl">
                    <a:srgbClr val="000000"/>
                  </a:outerShdw>
                </a:effectLst>
                <a:latin typeface="Arial" charset="0"/>
                <a:cs typeface="Arial" charset="0"/>
              </a:rPr>
              <a:t>/ (1+r)</a:t>
            </a:r>
            <a:r>
              <a:rPr lang="it-IT" baseline="30000">
                <a:solidFill>
                  <a:srgbClr val="CC0000"/>
                </a:solidFill>
                <a:effectLst>
                  <a:outerShdw blurRad="38100" dist="38100" dir="2700000" algn="tl">
                    <a:srgbClr val="000000"/>
                  </a:outerShdw>
                </a:effectLst>
                <a:latin typeface="Arial" charset="0"/>
                <a:cs typeface="Arial" charset="0"/>
              </a:rPr>
              <a:t>n             </a:t>
            </a:r>
            <a:r>
              <a:rPr lang="it-IT" sz="1600">
                <a:solidFill>
                  <a:srgbClr val="CC0000"/>
                </a:solidFill>
                <a:effectLst>
                  <a:outerShdw blurRad="38100" dist="38100" dir="2700000" algn="tl">
                    <a:srgbClr val="000000"/>
                  </a:outerShdw>
                </a:effectLst>
                <a:latin typeface="Arial" charset="0"/>
                <a:cs typeface="Arial" charset="0"/>
              </a:rPr>
              <a:t>=         </a:t>
            </a:r>
            <a:r>
              <a:rPr lang="it-IT">
                <a:solidFill>
                  <a:srgbClr val="CC0000"/>
                </a:solidFill>
                <a:effectLst>
                  <a:outerShdw blurRad="38100" dist="38100" dir="2700000" algn="tl">
                    <a:srgbClr val="000000"/>
                  </a:outerShdw>
                </a:effectLst>
                <a:latin typeface="Arial" charset="0"/>
                <a:cs typeface="Arial" charset="0"/>
              </a:rPr>
              <a:t> </a:t>
            </a:r>
            <a:r>
              <a:rPr lang="it-IT" sz="3200">
                <a:solidFill>
                  <a:srgbClr val="CC0000"/>
                </a:solidFill>
                <a:effectLst>
                  <a:outerShdw blurRad="38100" dist="38100" dir="2700000" algn="tl">
                    <a:srgbClr val="000000"/>
                  </a:outerShdw>
                </a:effectLst>
                <a:latin typeface="Arial" charset="0"/>
                <a:cs typeface="Arial" charset="0"/>
              </a:rPr>
              <a:t>Σ</a:t>
            </a:r>
            <a:r>
              <a:rPr lang="it-IT" baseline="-25000">
                <a:solidFill>
                  <a:srgbClr val="CC0000"/>
                </a:solidFill>
                <a:effectLst>
                  <a:outerShdw blurRad="38100" dist="38100" dir="2700000" algn="tl">
                    <a:srgbClr val="000000"/>
                  </a:outerShdw>
                </a:effectLst>
                <a:latin typeface="Arial" charset="0"/>
                <a:cs typeface="Arial" charset="0"/>
              </a:rPr>
              <a:t>n </a:t>
            </a:r>
            <a:r>
              <a:rPr lang="it-IT">
                <a:solidFill>
                  <a:srgbClr val="CC0000"/>
                </a:solidFill>
                <a:effectLst>
                  <a:outerShdw blurRad="38100" dist="38100" dir="2700000" algn="tl">
                    <a:srgbClr val="000000"/>
                  </a:outerShdw>
                </a:effectLst>
                <a:latin typeface="Arial" charset="0"/>
                <a:cs typeface="Arial" charset="0"/>
              </a:rPr>
              <a:t>FC</a:t>
            </a:r>
            <a:r>
              <a:rPr lang="it-IT" baseline="-30000">
                <a:solidFill>
                  <a:srgbClr val="CC0000"/>
                </a:solidFill>
                <a:effectLst>
                  <a:outerShdw blurRad="38100" dist="38100" dir="2700000" algn="tl">
                    <a:srgbClr val="000000"/>
                  </a:outerShdw>
                </a:effectLst>
                <a:latin typeface="Arial" charset="0"/>
                <a:cs typeface="Arial" charset="0"/>
              </a:rPr>
              <a:t>j </a:t>
            </a:r>
            <a:r>
              <a:rPr lang="it-IT">
                <a:solidFill>
                  <a:srgbClr val="CC0000"/>
                </a:solidFill>
                <a:effectLst>
                  <a:outerShdw blurRad="38100" dist="38100" dir="2700000" algn="tl">
                    <a:srgbClr val="000000"/>
                  </a:outerShdw>
                </a:effectLst>
                <a:latin typeface="Arial" charset="0"/>
                <a:cs typeface="Arial" charset="0"/>
              </a:rPr>
              <a:t>/ (1+r)</a:t>
            </a:r>
            <a:r>
              <a:rPr lang="it-IT" baseline="30000">
                <a:solidFill>
                  <a:srgbClr val="CC0000"/>
                </a:solidFill>
                <a:effectLst>
                  <a:outerShdw blurRad="38100" dist="38100" dir="2700000" algn="tl">
                    <a:srgbClr val="000000"/>
                  </a:outerShdw>
                </a:effectLst>
                <a:latin typeface="Arial" charset="0"/>
                <a:cs typeface="Arial" charset="0"/>
              </a:rPr>
              <a:t>j </a:t>
            </a:r>
            <a:endParaRPr lang="it-IT" baseline="-30000">
              <a:solidFill>
                <a:srgbClr val="CC0000"/>
              </a:solidFill>
              <a:effectLst>
                <a:outerShdw blurRad="38100" dist="38100" dir="2700000" algn="tl">
                  <a:srgbClr val="000000"/>
                </a:outerShdw>
              </a:effectLst>
              <a:latin typeface="Arial" charset="0"/>
              <a:cs typeface="Arial" charset="0"/>
            </a:endParaRPr>
          </a:p>
          <a:p>
            <a:pPr algn="just">
              <a:defRPr/>
            </a:pPr>
            <a:endParaRPr lang="it-IT" baseline="-30000">
              <a:solidFill>
                <a:srgbClr val="CC0000"/>
              </a:solidFill>
              <a:effectLst>
                <a:outerShdw blurRad="38100" dist="38100" dir="2700000" algn="tl">
                  <a:srgbClr val="000000"/>
                </a:outerShdw>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0"/>
          <a:ext cx="9906000" cy="6858000"/>
        </p:xfrm>
        <a:graphic>
          <a:graphicData uri="http://schemas.openxmlformats.org/presentationml/2006/ole">
            <p:oleObj spid="_x0000_s1560578" name="Grafico" r:id="rId4" imgW="7698240" imgH="5243040" progId="Excel.Sheet.8">
              <p:embed/>
            </p:oleObj>
          </a:graphicData>
        </a:graphic>
      </p:graphicFrame>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027"/>
          <p:cNvSpPr>
            <a:spLocks noChangeArrowheads="1"/>
          </p:cNvSpPr>
          <p:nvPr/>
        </p:nvSpPr>
        <p:spPr bwMode="auto">
          <a:xfrm>
            <a:off x="1816100" y="1600200"/>
            <a:ext cx="6026150" cy="1143000"/>
          </a:xfrm>
          <a:prstGeom prst="rect">
            <a:avLst/>
          </a:prstGeom>
          <a:solidFill>
            <a:srgbClr val="FFFF99"/>
          </a:solidFill>
          <a:ln w="9525">
            <a:noFill/>
            <a:miter lim="800000"/>
            <a:headEnd/>
            <a:tailEnd/>
          </a:ln>
          <a:effectLst/>
        </p:spPr>
        <p:txBody>
          <a:bodyPr wrap="none" anchor="ctr"/>
          <a:lstStyle/>
          <a:p>
            <a:pPr algn="ctr">
              <a:defRPr/>
            </a:pPr>
            <a:endParaRPr lang="it-IT" sz="1800">
              <a:solidFill>
                <a:srgbClr val="CC0000"/>
              </a:solidFill>
              <a:effectLst>
                <a:outerShdw blurRad="38100" dist="38100" dir="2700000" algn="tl">
                  <a:srgbClr val="000000"/>
                </a:outerShdw>
              </a:effectLst>
            </a:endParaRPr>
          </a:p>
        </p:txBody>
      </p:sp>
      <p:graphicFrame>
        <p:nvGraphicFramePr>
          <p:cNvPr id="11266" name="Object 1028"/>
          <p:cNvGraphicFramePr>
            <a:graphicFrameLocks noChangeAspect="1"/>
          </p:cNvGraphicFramePr>
          <p:nvPr/>
        </p:nvGraphicFramePr>
        <p:xfrm>
          <a:off x="2431786" y="1779589"/>
          <a:ext cx="4894527" cy="796925"/>
        </p:xfrm>
        <a:graphic>
          <a:graphicData uri="http://schemas.openxmlformats.org/presentationml/2006/ole">
            <p:oleObj spid="_x0000_s1561602" name="Equation" r:id="rId4" imgW="1206360" imgH="215640" progId="Equation.3">
              <p:embed/>
            </p:oleObj>
          </a:graphicData>
        </a:graphic>
      </p:graphicFrame>
      <p:graphicFrame>
        <p:nvGraphicFramePr>
          <p:cNvPr id="2" name="Object 1030"/>
          <p:cNvGraphicFramePr>
            <a:graphicFrameLocks noChangeAspect="1"/>
          </p:cNvGraphicFramePr>
          <p:nvPr/>
        </p:nvGraphicFramePr>
        <p:xfrm>
          <a:off x="2378472" y="4987926"/>
          <a:ext cx="4992555" cy="955675"/>
        </p:xfrm>
        <a:graphic>
          <a:graphicData uri="http://schemas.openxmlformats.org/presentationml/2006/ole">
            <p:oleObj spid="_x0000_s1561603" name="Equation" r:id="rId5" imgW="1422360" imgH="304560" progId="Equation.3">
              <p:embed/>
            </p:oleObj>
          </a:graphicData>
        </a:graphic>
      </p:graphicFrame>
      <p:sp>
        <p:nvSpPr>
          <p:cNvPr id="11269" name="Text Box 1031"/>
          <p:cNvSpPr txBox="1">
            <a:spLocks noChangeArrowheads="1"/>
          </p:cNvSpPr>
          <p:nvPr/>
        </p:nvSpPr>
        <p:spPr bwMode="auto">
          <a:xfrm>
            <a:off x="1073150" y="3352800"/>
            <a:ext cx="7759700" cy="391197"/>
          </a:xfrm>
          <a:prstGeom prst="rect">
            <a:avLst/>
          </a:prstGeom>
          <a:noFill/>
          <a:ln w="9525">
            <a:noFill/>
            <a:miter lim="800000"/>
            <a:headEnd/>
            <a:tailEnd/>
          </a:ln>
        </p:spPr>
        <p:txBody>
          <a:bodyPr>
            <a:spAutoFit/>
          </a:bodyPr>
          <a:lstStyle/>
          <a:p>
            <a:pPr algn="l">
              <a:spcBef>
                <a:spcPct val="50000"/>
              </a:spcBef>
            </a:pPr>
            <a:r>
              <a:rPr lang="it-IT" dirty="0"/>
              <a:t>Nel caso di Flusso di cassa costante nel tempo:</a:t>
            </a:r>
          </a:p>
        </p:txBody>
      </p:sp>
      <p:sp>
        <p:nvSpPr>
          <p:cNvPr id="11270" name="Rectangle 1032"/>
          <p:cNvSpPr>
            <a:spLocks noChangeArrowheads="1"/>
          </p:cNvSpPr>
          <p:nvPr/>
        </p:nvSpPr>
        <p:spPr bwMode="auto">
          <a:xfrm>
            <a:off x="1408542" y="273051"/>
            <a:ext cx="6827510" cy="738664"/>
          </a:xfrm>
          <a:prstGeom prst="rect">
            <a:avLst/>
          </a:prstGeom>
          <a:solidFill>
            <a:srgbClr val="FFFF99"/>
          </a:solidFill>
          <a:ln w="9525">
            <a:noFill/>
            <a:miter lim="800000"/>
            <a:headEnd/>
            <a:tailEnd/>
          </a:ln>
        </p:spPr>
        <p:txBody>
          <a:bodyPr wrap="none">
            <a:spAutoFit/>
          </a:bodyPr>
          <a:lstStyle/>
          <a:p>
            <a:pPr algn="ctr"/>
            <a:r>
              <a:rPr lang="it-IT">
                <a:solidFill>
                  <a:srgbClr val="CC0000"/>
                </a:solidFill>
              </a:rPr>
              <a:t>VALORE ATTUALE NETTO (VAN) DI UN INVESTIMENTO</a:t>
            </a:r>
          </a:p>
          <a:p>
            <a:pPr algn="ctr"/>
            <a:r>
              <a:rPr lang="it-IT">
                <a:solidFill>
                  <a:srgbClr val="CC0000"/>
                </a:solidFill>
              </a:rPr>
              <a:t>Differenza tra guadagni attualizzati e investimento Io</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1026"/>
          <p:cNvSpPr>
            <a:spLocks noGrp="1" noChangeArrowheads="1"/>
          </p:cNvSpPr>
          <p:nvPr>
            <p:ph type="body" idx="1"/>
          </p:nvPr>
        </p:nvSpPr>
        <p:spPr bwMode="auto">
          <a:xfrm>
            <a:off x="128464" y="836712"/>
            <a:ext cx="9575800" cy="5688632"/>
          </a:xfrm>
          <a:solidFill>
            <a:schemeClr val="bg1"/>
          </a:solidFill>
          <a:ln w="12700">
            <a:miter lim="800000"/>
            <a:headEnd/>
            <a:tailEnd/>
          </a:ln>
          <a:effectLst>
            <a:outerShdw blurRad="50800" dist="38100" dir="5400000" algn="t" rotWithShape="0">
              <a:prstClr val="black">
                <a:alpha val="40000"/>
              </a:prstClr>
            </a:outerShdw>
          </a:effectLst>
        </p:spPr>
        <p:txBody>
          <a:bodyPr vert="horz" wrap="square" lIns="90488" tIns="44450" rIns="90488" bIns="44450" numCol="1" anchor="t" anchorCtr="0" compatLnSpc="1">
            <a:prstTxWarp prst="textNoShape">
              <a:avLst/>
            </a:prstTxWarp>
          </a:bodyPr>
          <a:lstStyle/>
          <a:p>
            <a:pPr marL="0" indent="0" algn="just" eaLnBrk="1" hangingPunct="1">
              <a:spcBef>
                <a:spcPts val="0"/>
              </a:spcBef>
              <a:buFont typeface="Wingdings" pitchFamily="2" charset="2"/>
              <a:buNone/>
              <a:defRPr/>
            </a:pPr>
            <a:endParaRPr lang="it-IT" sz="500" i="1" dirty="0" smtClean="0">
              <a:solidFill>
                <a:srgbClr val="C00000"/>
              </a:solidFill>
              <a:latin typeface="Arial" pitchFamily="34" charset="0"/>
              <a:cs typeface="Times New Roman" pitchFamily="18" charset="0"/>
            </a:endParaRPr>
          </a:p>
          <a:p>
            <a:pPr>
              <a:spcBef>
                <a:spcPts val="0"/>
              </a:spcBef>
              <a:buNone/>
            </a:pPr>
            <a:r>
              <a:rPr lang="it-IT" b="1" dirty="0" smtClean="0">
                <a:solidFill>
                  <a:schemeClr val="accent4">
                    <a:lumMod val="75000"/>
                  </a:schemeClr>
                </a:solidFill>
              </a:rPr>
              <a:t>Normativa comunitaria </a:t>
            </a:r>
            <a:r>
              <a:rPr lang="it-IT" dirty="0" smtClean="0">
                <a:solidFill>
                  <a:schemeClr val="accent4">
                    <a:lumMod val="75000"/>
                  </a:schemeClr>
                </a:solidFill>
              </a:rPr>
              <a:t> di riferimento per l’efficienza energetica</a:t>
            </a:r>
            <a:r>
              <a:rPr lang="it-IT" b="1" dirty="0" smtClean="0">
                <a:solidFill>
                  <a:srgbClr val="C00000"/>
                </a:solidFill>
              </a:rPr>
              <a:t/>
            </a:r>
            <a:br>
              <a:rPr lang="it-IT" b="1" dirty="0" smtClean="0">
                <a:solidFill>
                  <a:srgbClr val="C00000"/>
                </a:solidFill>
              </a:rPr>
            </a:br>
            <a:endParaRPr lang="it-IT" b="1" dirty="0" smtClean="0">
              <a:solidFill>
                <a:srgbClr val="C00000"/>
              </a:solidFill>
            </a:endParaRPr>
          </a:p>
          <a:p>
            <a:pPr>
              <a:spcBef>
                <a:spcPts val="1000"/>
              </a:spcBef>
              <a:buFont typeface="Wingdings" pitchFamily="2" charset="2"/>
              <a:buChar char="§"/>
            </a:pPr>
            <a:r>
              <a:rPr lang="it-IT" b="1" dirty="0" smtClean="0">
                <a:solidFill>
                  <a:schemeClr val="accent4">
                    <a:lumMod val="75000"/>
                  </a:schemeClr>
                </a:solidFill>
              </a:rPr>
              <a:t>Direttiva 2012/27/UE del Parlamento europeo e del Consiglio del 25 ottobre 2012 </a:t>
            </a:r>
            <a:r>
              <a:rPr lang="it-IT" dirty="0" smtClean="0">
                <a:solidFill>
                  <a:srgbClr val="C00000"/>
                </a:solidFill>
              </a:rPr>
              <a:t/>
            </a:r>
            <a:br>
              <a:rPr lang="it-IT" dirty="0" smtClean="0">
                <a:solidFill>
                  <a:srgbClr val="C00000"/>
                </a:solidFill>
              </a:rPr>
            </a:br>
            <a:r>
              <a:rPr lang="it-IT" sz="1200" i="1" dirty="0" smtClean="0">
                <a:solidFill>
                  <a:srgbClr val="C00000"/>
                </a:solidFill>
              </a:rPr>
              <a:t>Efficienza energetica - modifica direttive 2009/125/CE e 2010/30/UE  - abrogazione 2004/8/CE e </a:t>
            </a:r>
            <a:r>
              <a:rPr lang="it-IT" sz="1200" b="1" i="1" dirty="0" smtClean="0">
                <a:solidFill>
                  <a:srgbClr val="C00000"/>
                </a:solidFill>
              </a:rPr>
              <a:t>2006/32/CE</a:t>
            </a:r>
            <a:endParaRPr lang="it-IT" b="1" i="1" dirty="0" smtClean="0">
              <a:solidFill>
                <a:srgbClr val="C00000"/>
              </a:solidFill>
            </a:endParaRPr>
          </a:p>
          <a:p>
            <a:pPr>
              <a:spcBef>
                <a:spcPts val="1000"/>
              </a:spcBef>
              <a:buFont typeface="Wingdings" pitchFamily="2" charset="2"/>
              <a:buChar char="§"/>
            </a:pPr>
            <a:r>
              <a:rPr lang="it-IT" dirty="0" smtClean="0">
                <a:solidFill>
                  <a:schemeClr val="accent4">
                    <a:lumMod val="75000"/>
                  </a:schemeClr>
                </a:solidFill>
              </a:rPr>
              <a:t>Comunicazione della commissione al parlamento europeo, al consiglio, al comitato economico e sociale europeo </a:t>
            </a:r>
            <a:r>
              <a:rPr lang="it-IT" dirty="0" smtClean="0">
                <a:solidFill>
                  <a:srgbClr val="000000"/>
                </a:solidFill>
              </a:rPr>
              <a:t>e al comitato delle regioni dell' 8 marzo 2011</a:t>
            </a:r>
            <a:r>
              <a:rPr lang="it-IT" dirty="0" smtClean="0">
                <a:solidFill>
                  <a:srgbClr val="C00000"/>
                </a:solidFill>
              </a:rPr>
              <a:t/>
            </a:r>
            <a:br>
              <a:rPr lang="it-IT" dirty="0" smtClean="0">
                <a:solidFill>
                  <a:srgbClr val="C00000"/>
                </a:solidFill>
              </a:rPr>
            </a:br>
            <a:r>
              <a:rPr lang="it-IT" sz="1200" i="1" dirty="0" smtClean="0">
                <a:solidFill>
                  <a:srgbClr val="C00000"/>
                </a:solidFill>
              </a:rPr>
              <a:t>Piano di efficienza energetica 2011 </a:t>
            </a:r>
            <a:endParaRPr lang="it-IT" i="1" dirty="0" smtClean="0">
              <a:solidFill>
                <a:srgbClr val="C00000"/>
              </a:solidFill>
            </a:endParaRPr>
          </a:p>
          <a:p>
            <a:pPr>
              <a:spcBef>
                <a:spcPts val="1000"/>
              </a:spcBef>
              <a:buFont typeface="Wingdings" pitchFamily="2" charset="2"/>
              <a:buChar char="§"/>
            </a:pPr>
            <a:r>
              <a:rPr lang="it-IT" b="1" dirty="0" smtClean="0">
                <a:solidFill>
                  <a:schemeClr val="accent4">
                    <a:lumMod val="75000"/>
                  </a:schemeClr>
                </a:solidFill>
              </a:rPr>
              <a:t>Direttiva 2010/31/UE del Parlamento europeo e del Consiglio del 19 maggio 2010</a:t>
            </a:r>
            <a:r>
              <a:rPr lang="it-IT" dirty="0" smtClean="0">
                <a:solidFill>
                  <a:srgbClr val="C00000"/>
                </a:solidFill>
              </a:rPr>
              <a:t/>
            </a:r>
            <a:br>
              <a:rPr lang="it-IT" dirty="0" smtClean="0">
                <a:solidFill>
                  <a:srgbClr val="C00000"/>
                </a:solidFill>
              </a:rPr>
            </a:br>
            <a:r>
              <a:rPr lang="it-IT" sz="1200" i="1" dirty="0" smtClean="0">
                <a:solidFill>
                  <a:srgbClr val="C00000"/>
                </a:solidFill>
              </a:rPr>
              <a:t>Prestazione energetica nell’edilizia rifusione direttiva 2002/91/CE</a:t>
            </a:r>
            <a:endParaRPr lang="it-IT" i="1" dirty="0" smtClean="0">
              <a:solidFill>
                <a:srgbClr val="C00000"/>
              </a:solidFill>
            </a:endParaRPr>
          </a:p>
          <a:p>
            <a:pPr>
              <a:spcBef>
                <a:spcPts val="1000"/>
              </a:spcBef>
              <a:buFont typeface="Wingdings" pitchFamily="2" charset="2"/>
              <a:buChar char="§"/>
            </a:pPr>
            <a:r>
              <a:rPr lang="it-IT" dirty="0" smtClean="0">
                <a:solidFill>
                  <a:schemeClr val="accent4">
                    <a:lumMod val="75000"/>
                  </a:schemeClr>
                </a:solidFill>
              </a:rPr>
              <a:t>Comunicazione del 19 ottobre 2006 della Commissione </a:t>
            </a:r>
            <a:r>
              <a:rPr lang="it-IT" dirty="0" smtClean="0">
                <a:solidFill>
                  <a:srgbClr val="C00000"/>
                </a:solidFill>
              </a:rPr>
              <a:t/>
            </a:r>
            <a:br>
              <a:rPr lang="it-IT" dirty="0" smtClean="0">
                <a:solidFill>
                  <a:srgbClr val="C00000"/>
                </a:solidFill>
              </a:rPr>
            </a:br>
            <a:r>
              <a:rPr lang="it-IT" sz="1200" i="1" dirty="0" smtClean="0">
                <a:solidFill>
                  <a:srgbClr val="C00000"/>
                </a:solidFill>
              </a:rPr>
              <a:t>Piano d'azione per l'efficienza energetica: concretizzare le potenzialità</a:t>
            </a:r>
          </a:p>
          <a:p>
            <a:pPr>
              <a:spcBef>
                <a:spcPts val="1000"/>
              </a:spcBef>
              <a:buFont typeface="Wingdings" pitchFamily="2" charset="2"/>
              <a:buChar char="§"/>
            </a:pPr>
            <a:r>
              <a:rPr lang="it-IT" b="1" dirty="0" smtClean="0">
                <a:solidFill>
                  <a:schemeClr val="accent4">
                    <a:lumMod val="75000"/>
                  </a:schemeClr>
                </a:solidFill>
              </a:rPr>
              <a:t>Direttiva 2006/32/CE del Parlamento europeo e del Consiglio del 5 aprile 2006</a:t>
            </a:r>
            <a:r>
              <a:rPr lang="it-IT" dirty="0" smtClean="0">
                <a:solidFill>
                  <a:srgbClr val="C00000"/>
                </a:solidFill>
              </a:rPr>
              <a:t/>
            </a:r>
            <a:br>
              <a:rPr lang="it-IT" dirty="0" smtClean="0">
                <a:solidFill>
                  <a:srgbClr val="C00000"/>
                </a:solidFill>
              </a:rPr>
            </a:br>
            <a:r>
              <a:rPr lang="it-IT" i="1" dirty="0" smtClean="0">
                <a:solidFill>
                  <a:srgbClr val="C00000"/>
                </a:solidFill>
              </a:rPr>
              <a:t>Efficienza degli usi finali dell'energia e servizi energetici  - </a:t>
            </a:r>
            <a:r>
              <a:rPr lang="it-IT" b="1" i="1" dirty="0" smtClean="0">
                <a:solidFill>
                  <a:srgbClr val="C00000"/>
                </a:solidFill>
              </a:rPr>
              <a:t>Istituzione PAEE</a:t>
            </a:r>
          </a:p>
          <a:p>
            <a:pPr>
              <a:spcBef>
                <a:spcPts val="1000"/>
              </a:spcBef>
              <a:buFont typeface="Wingdings" pitchFamily="2" charset="2"/>
              <a:buChar char="§"/>
            </a:pPr>
            <a:r>
              <a:rPr lang="it-IT" dirty="0" smtClean="0">
                <a:solidFill>
                  <a:schemeClr val="accent4">
                    <a:lumMod val="75000"/>
                  </a:schemeClr>
                </a:solidFill>
              </a:rPr>
              <a:t>Direttiva 2005/32/CE del Parlamento europeo e del Consiglio del 6 luglio 2005 </a:t>
            </a:r>
            <a:r>
              <a:rPr lang="it-IT" dirty="0" smtClean="0">
                <a:solidFill>
                  <a:srgbClr val="C00000"/>
                </a:solidFill>
              </a:rPr>
              <a:t/>
            </a:r>
            <a:br>
              <a:rPr lang="it-IT" dirty="0" smtClean="0">
                <a:solidFill>
                  <a:srgbClr val="C00000"/>
                </a:solidFill>
              </a:rPr>
            </a:br>
            <a:r>
              <a:rPr lang="it-IT" sz="1200" i="1" dirty="0" smtClean="0">
                <a:solidFill>
                  <a:srgbClr val="C00000"/>
                </a:solidFill>
              </a:rPr>
              <a:t>Istituzione di un quadro per l'elaborazione di specifiche per la progettazione ecocompatibile dei prodotti che consumano energia  (Direttiva </a:t>
            </a:r>
            <a:r>
              <a:rPr lang="it-IT" sz="1200" i="1" dirty="0" err="1" smtClean="0">
                <a:solidFill>
                  <a:srgbClr val="C00000"/>
                </a:solidFill>
              </a:rPr>
              <a:t>Ecodesign</a:t>
            </a:r>
            <a:r>
              <a:rPr lang="it-IT" sz="1200" i="1" dirty="0" smtClean="0">
                <a:solidFill>
                  <a:srgbClr val="C00000"/>
                </a:solidFill>
              </a:rPr>
              <a:t>)</a:t>
            </a:r>
            <a:endParaRPr lang="it-IT" i="1" dirty="0" smtClean="0">
              <a:solidFill>
                <a:srgbClr val="C00000"/>
              </a:solidFill>
            </a:endParaRPr>
          </a:p>
          <a:p>
            <a:pPr>
              <a:spcBef>
                <a:spcPts val="1000"/>
              </a:spcBef>
              <a:buFont typeface="Wingdings" pitchFamily="2" charset="2"/>
              <a:buChar char="§"/>
            </a:pPr>
            <a:r>
              <a:rPr lang="it-IT" dirty="0" smtClean="0">
                <a:solidFill>
                  <a:schemeClr val="accent4">
                    <a:lumMod val="75000"/>
                  </a:schemeClr>
                </a:solidFill>
              </a:rPr>
              <a:t>Libro verde sull’efficienza energetica della Commissione del 22 giugno 2005</a:t>
            </a:r>
            <a:r>
              <a:rPr lang="it-IT" dirty="0" smtClean="0">
                <a:solidFill>
                  <a:srgbClr val="C00000"/>
                </a:solidFill>
              </a:rPr>
              <a:t/>
            </a:r>
            <a:br>
              <a:rPr lang="it-IT" dirty="0" smtClean="0">
                <a:solidFill>
                  <a:srgbClr val="C00000"/>
                </a:solidFill>
              </a:rPr>
            </a:br>
            <a:r>
              <a:rPr lang="it-IT" sz="1200" i="1" dirty="0" smtClean="0">
                <a:solidFill>
                  <a:srgbClr val="C00000"/>
                </a:solidFill>
              </a:rPr>
              <a:t>Fare di più con meno</a:t>
            </a:r>
            <a:endParaRPr lang="it-IT" i="1" dirty="0" smtClean="0">
              <a:solidFill>
                <a:srgbClr val="C00000"/>
              </a:solidFill>
            </a:endParaRPr>
          </a:p>
          <a:p>
            <a:pPr>
              <a:spcBef>
                <a:spcPts val="1000"/>
              </a:spcBef>
              <a:buFont typeface="Wingdings" pitchFamily="2" charset="2"/>
              <a:buChar char="§"/>
            </a:pPr>
            <a:r>
              <a:rPr lang="it-IT" b="1" dirty="0" smtClean="0">
                <a:solidFill>
                  <a:schemeClr val="accent4">
                    <a:lumMod val="75000"/>
                  </a:schemeClr>
                </a:solidFill>
              </a:rPr>
              <a:t>Direttiva 2002/91/CE del Parlamento europeo e del Consiglio del 16 dicembre 2002 </a:t>
            </a:r>
            <a:r>
              <a:rPr lang="it-IT" dirty="0" smtClean="0">
                <a:solidFill>
                  <a:srgbClr val="C00000"/>
                </a:solidFill>
              </a:rPr>
              <a:t/>
            </a:r>
            <a:br>
              <a:rPr lang="it-IT" dirty="0" smtClean="0">
                <a:solidFill>
                  <a:srgbClr val="C00000"/>
                </a:solidFill>
              </a:rPr>
            </a:br>
            <a:r>
              <a:rPr lang="it-IT" sz="1200" i="1" dirty="0" smtClean="0">
                <a:solidFill>
                  <a:srgbClr val="C00000"/>
                </a:solidFill>
              </a:rPr>
              <a:t>Rendimento energetico nell'edilizia</a:t>
            </a:r>
            <a:endParaRPr lang="it-IT" dirty="0" smtClean="0">
              <a:solidFill>
                <a:srgbClr val="C00000"/>
              </a:solidFill>
            </a:endParaRPr>
          </a:p>
          <a:p>
            <a:pPr>
              <a:spcBef>
                <a:spcPts val="0"/>
              </a:spcBef>
            </a:pPr>
            <a:endParaRPr lang="it-IT" dirty="0" smtClean="0">
              <a:solidFill>
                <a:srgbClr val="C00000"/>
              </a:solidFill>
            </a:endParaRPr>
          </a:p>
          <a:p>
            <a:pPr marL="0" indent="0" algn="just" eaLnBrk="1" hangingPunct="1">
              <a:spcBef>
                <a:spcPts val="0"/>
              </a:spcBef>
              <a:buFont typeface="Wingdings" pitchFamily="2" charset="2"/>
              <a:buNone/>
              <a:defRPr/>
            </a:pPr>
            <a:endParaRPr lang="it-IT" sz="1400" b="1" i="1" u="sng" dirty="0" smtClean="0">
              <a:solidFill>
                <a:srgbClr val="C00000"/>
              </a:solidFill>
              <a:effectLst>
                <a:outerShdw blurRad="38100" dist="38100" dir="2700000" algn="tl">
                  <a:srgbClr val="000000"/>
                </a:outerShdw>
              </a:effectLst>
              <a:latin typeface="Arial" pitchFamily="34" charset="0"/>
              <a:cs typeface="Times New Roman" pitchFamily="18" charset="0"/>
            </a:endParaRPr>
          </a:p>
        </p:txBody>
      </p:sp>
      <p:sp>
        <p:nvSpPr>
          <p:cNvPr id="7" name="Rettangolo 6"/>
          <p:cNvSpPr/>
          <p:nvPr/>
        </p:nvSpPr>
        <p:spPr>
          <a:xfrm>
            <a:off x="1928664" y="167487"/>
            <a:ext cx="6176691" cy="393121"/>
          </a:xfrm>
          <a:prstGeom prst="rect">
            <a:avLst/>
          </a:prstGeom>
          <a:solidFill>
            <a:srgbClr val="FFFF00"/>
          </a:solidFill>
          <a:effectLst>
            <a:outerShdw blurRad="50800" dist="38100" dir="2700000" algn="tl" rotWithShape="0">
              <a:prstClr val="black">
                <a:alpha val="40000"/>
              </a:prstClr>
            </a:outerShdw>
          </a:effectLst>
        </p:spPr>
        <p:txBody>
          <a:bodyPr wrap="none">
            <a:spAutoFit/>
          </a:bodyPr>
          <a:lstStyle/>
          <a:p>
            <a:pPr algn="ctr">
              <a:defRPr/>
            </a:pPr>
            <a:r>
              <a:rPr lang="it-IT" b="1" dirty="0" smtClean="0">
                <a:solidFill>
                  <a:schemeClr val="accent4">
                    <a:lumMod val="75000"/>
                  </a:schemeClr>
                </a:solidFill>
                <a:latin typeface="Arial" charset="0"/>
              </a:rPr>
              <a:t>Il contributo necessario dell’efficienza energetica</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024"/>
          <p:cNvGraphicFramePr>
            <a:graphicFrameLocks noChangeAspect="1"/>
          </p:cNvGraphicFramePr>
          <p:nvPr/>
        </p:nvGraphicFramePr>
        <p:xfrm>
          <a:off x="2725871" y="912907"/>
          <a:ext cx="3895328" cy="1357312"/>
        </p:xfrm>
        <a:graphic>
          <a:graphicData uri="http://schemas.openxmlformats.org/presentationml/2006/ole">
            <p:oleObj spid="_x0000_s1562626" name="Equation" r:id="rId4" imgW="3314520" imgH="1396800" progId="Equation.3">
              <p:embed/>
            </p:oleObj>
          </a:graphicData>
        </a:graphic>
      </p:graphicFrame>
      <p:sp>
        <p:nvSpPr>
          <p:cNvPr id="12291" name="Text Box 3"/>
          <p:cNvSpPr txBox="1">
            <a:spLocks noChangeArrowheads="1"/>
          </p:cNvSpPr>
          <p:nvPr/>
        </p:nvSpPr>
        <p:spPr bwMode="auto">
          <a:xfrm>
            <a:off x="157419" y="188640"/>
            <a:ext cx="6163733" cy="415498"/>
          </a:xfrm>
          <a:prstGeom prst="rect">
            <a:avLst/>
          </a:prstGeom>
          <a:solidFill>
            <a:srgbClr val="FFFF00"/>
          </a:solidFill>
          <a:ln w="9525">
            <a:noFill/>
            <a:miter lim="800000"/>
            <a:headEnd/>
            <a:tailEnd/>
          </a:ln>
          <a:effectLst/>
        </p:spPr>
        <p:txBody>
          <a:bodyPr wrap="square">
            <a:spAutoFit/>
          </a:bodyPr>
          <a:lstStyle/>
          <a:p>
            <a:pPr>
              <a:spcBef>
                <a:spcPct val="50000"/>
              </a:spcBef>
              <a:defRPr/>
            </a:pPr>
            <a:r>
              <a:rPr lang="it-IT" dirty="0"/>
              <a:t>Chiamando </a:t>
            </a:r>
            <a:r>
              <a:rPr lang="it-IT" dirty="0">
                <a:solidFill>
                  <a:srgbClr val="CC0000"/>
                </a:solidFill>
                <a:effectLst>
                  <a:outerShdw blurRad="38100" dist="38100" dir="2700000" algn="tl">
                    <a:srgbClr val="000000"/>
                  </a:outerShdw>
                </a:effectLst>
              </a:rPr>
              <a:t>FATTORE </a:t>
            </a:r>
            <a:r>
              <a:rPr lang="it-IT" dirty="0" err="1">
                <a:solidFill>
                  <a:srgbClr val="CC0000"/>
                </a:solidFill>
                <a:effectLst>
                  <a:outerShdw blurRad="38100" dist="38100" dir="2700000" algn="tl">
                    <a:srgbClr val="000000"/>
                  </a:outerShdw>
                </a:effectLst>
              </a:rPr>
              <a:t>DI</a:t>
            </a:r>
            <a:r>
              <a:rPr lang="it-IT" dirty="0">
                <a:solidFill>
                  <a:srgbClr val="CC0000"/>
                </a:solidFill>
                <a:effectLst>
                  <a:outerShdw blurRad="38100" dist="38100" dir="2700000" algn="tl">
                    <a:srgbClr val="000000"/>
                  </a:outerShdw>
                </a:effectLst>
              </a:rPr>
              <a:t> ANNUALITA’</a:t>
            </a:r>
            <a:r>
              <a:rPr lang="it-IT" dirty="0"/>
              <a:t>  il termine</a:t>
            </a:r>
          </a:p>
        </p:txBody>
      </p:sp>
      <p:sp>
        <p:nvSpPr>
          <p:cNvPr id="12292" name="Text Box 4"/>
          <p:cNvSpPr txBox="1">
            <a:spLocks noChangeArrowheads="1"/>
          </p:cNvSpPr>
          <p:nvPr/>
        </p:nvSpPr>
        <p:spPr bwMode="auto">
          <a:xfrm>
            <a:off x="1238250" y="4555169"/>
            <a:ext cx="7099300" cy="674031"/>
          </a:xfrm>
          <a:prstGeom prst="rect">
            <a:avLst/>
          </a:prstGeom>
          <a:solidFill>
            <a:srgbClr val="FFFF00"/>
          </a:solidFill>
          <a:ln w="9525">
            <a:noFill/>
            <a:miter lim="800000"/>
            <a:headEnd/>
            <a:tailEnd/>
          </a:ln>
          <a:effectLst/>
          <a:scene3d>
            <a:camera prst="orthographicFront"/>
            <a:lightRig rig="threePt" dir="t"/>
          </a:scene3d>
          <a:sp3d>
            <a:bevelT/>
          </a:sp3d>
        </p:spPr>
        <p:txBody>
          <a:bodyPr>
            <a:spAutoFit/>
          </a:bodyPr>
          <a:lstStyle/>
          <a:p>
            <a:pPr algn="ctr">
              <a:spcBef>
                <a:spcPct val="50000"/>
              </a:spcBef>
              <a:defRPr/>
            </a:pPr>
            <a:r>
              <a:rPr lang="it-IT" sz="3600">
                <a:solidFill>
                  <a:srgbClr val="CC0000"/>
                </a:solidFill>
                <a:effectLst>
                  <a:outerShdw blurRad="38100" dist="38100" dir="2700000" algn="tl">
                    <a:srgbClr val="000000"/>
                  </a:outerShdw>
                </a:effectLst>
              </a:rPr>
              <a:t>VAN= (FC)  (FA) – I</a:t>
            </a:r>
            <a:r>
              <a:rPr lang="it-IT" sz="3600" baseline="-25000">
                <a:solidFill>
                  <a:srgbClr val="CC0000"/>
                </a:solidFill>
                <a:effectLst>
                  <a:outerShdw blurRad="38100" dist="38100" dir="2700000" algn="tl">
                    <a:srgbClr val="000000"/>
                  </a:outerShdw>
                </a:effectLst>
              </a:rPr>
              <a:t>0</a:t>
            </a:r>
            <a:endParaRPr lang="it-IT" sz="3600">
              <a:solidFill>
                <a:srgbClr val="CC0000"/>
              </a:solidFill>
              <a:effectLst>
                <a:outerShdw blurRad="38100" dist="38100" dir="2700000" algn="tl">
                  <a:srgbClr val="000000"/>
                </a:outerShdw>
              </a:effectLst>
            </a:endParaRPr>
          </a:p>
        </p:txBody>
      </p:sp>
      <p:sp>
        <p:nvSpPr>
          <p:cNvPr id="12295" name="Rectangle 5"/>
          <p:cNvSpPr>
            <a:spLocks noChangeArrowheads="1"/>
          </p:cNvSpPr>
          <p:nvPr/>
        </p:nvSpPr>
        <p:spPr bwMode="auto">
          <a:xfrm>
            <a:off x="776536" y="5528148"/>
            <a:ext cx="8832850" cy="997196"/>
          </a:xfrm>
          <a:prstGeom prst="rect">
            <a:avLst/>
          </a:prstGeom>
          <a:noFill/>
          <a:ln w="9525">
            <a:noFill/>
            <a:miter lim="800000"/>
            <a:headEnd/>
            <a:tailEnd/>
          </a:ln>
        </p:spPr>
        <p:txBody>
          <a:bodyPr>
            <a:spAutoFit/>
          </a:bodyPr>
          <a:lstStyle/>
          <a:p>
            <a:pPr algn="just"/>
            <a:r>
              <a:rPr lang="it-IT" dirty="0">
                <a:solidFill>
                  <a:srgbClr val="CC0000"/>
                </a:solidFill>
              </a:rPr>
              <a:t>Io</a:t>
            </a:r>
            <a:r>
              <a:rPr lang="it-IT" sz="2800" dirty="0">
                <a:solidFill>
                  <a:srgbClr val="FF3300"/>
                </a:solidFill>
              </a:rPr>
              <a:t>	</a:t>
            </a:r>
            <a:r>
              <a:rPr lang="it-IT" sz="1600" dirty="0"/>
              <a:t>= Investimento sostenuto per realizzare l’intervento</a:t>
            </a:r>
          </a:p>
          <a:p>
            <a:pPr algn="just"/>
            <a:r>
              <a:rPr lang="it-IT" dirty="0">
                <a:solidFill>
                  <a:srgbClr val="CC0000"/>
                </a:solidFill>
              </a:rPr>
              <a:t>FC</a:t>
            </a:r>
            <a:r>
              <a:rPr lang="it-IT" sz="2800" dirty="0">
                <a:solidFill>
                  <a:srgbClr val="FF3300"/>
                </a:solidFill>
              </a:rPr>
              <a:t>	</a:t>
            </a:r>
            <a:r>
              <a:rPr lang="it-IT" sz="1600" dirty="0"/>
              <a:t>= Flusso di cassa </a:t>
            </a:r>
            <a:r>
              <a:rPr lang="it-IT" sz="1600" dirty="0" smtClean="0"/>
              <a:t>costante, se costante </a:t>
            </a:r>
            <a:r>
              <a:rPr lang="it-IT" sz="1600" dirty="0"/>
              <a:t>nel tempo</a:t>
            </a:r>
          </a:p>
        </p:txBody>
      </p:sp>
      <p:sp>
        <p:nvSpPr>
          <p:cNvPr id="12296" name="Rectangle 6"/>
          <p:cNvSpPr>
            <a:spLocks noChangeArrowheads="1"/>
          </p:cNvSpPr>
          <p:nvPr/>
        </p:nvSpPr>
        <p:spPr bwMode="auto">
          <a:xfrm>
            <a:off x="864060" y="2419434"/>
            <a:ext cx="8166018" cy="1560427"/>
          </a:xfrm>
          <a:prstGeom prst="rect">
            <a:avLst/>
          </a:prstGeom>
          <a:solidFill>
            <a:srgbClr val="FFFF00"/>
          </a:solidFill>
          <a:ln w="9525">
            <a:noFill/>
            <a:miter lim="800000"/>
            <a:headEnd/>
            <a:tailEnd/>
          </a:ln>
        </p:spPr>
        <p:txBody>
          <a:bodyPr wrap="none">
            <a:spAutoFit/>
          </a:bodyPr>
          <a:lstStyle/>
          <a:p>
            <a:pPr algn="just">
              <a:spcBef>
                <a:spcPct val="50000"/>
              </a:spcBef>
            </a:pPr>
            <a:r>
              <a:rPr lang="it-IT" b="1" dirty="0" smtClean="0"/>
              <a:t>Che con semplici passaggi matematici può esprimersi come:</a:t>
            </a:r>
          </a:p>
          <a:p>
            <a:pPr algn="ctr">
              <a:spcBef>
                <a:spcPct val="50000"/>
              </a:spcBef>
            </a:pPr>
            <a:r>
              <a:rPr lang="it-IT" sz="2800" b="1" u="sng" dirty="0" smtClean="0"/>
              <a:t>FA = [(1+ R)n -1] /[r(1+R)n]</a:t>
            </a:r>
            <a:endParaRPr lang="it-IT" b="1" u="sng" dirty="0" smtClean="0"/>
          </a:p>
          <a:p>
            <a:pPr algn="just">
              <a:spcBef>
                <a:spcPct val="50000"/>
              </a:spcBef>
            </a:pPr>
            <a:r>
              <a:rPr lang="it-IT" b="1" dirty="0" smtClean="0"/>
              <a:t>l’espressione </a:t>
            </a:r>
            <a:r>
              <a:rPr lang="it-IT" b="1" dirty="0"/>
              <a:t>del VAN diventa:</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3"/>
          <p:cNvSpPr txBox="1">
            <a:spLocks noChangeArrowheads="1"/>
          </p:cNvSpPr>
          <p:nvPr/>
        </p:nvSpPr>
        <p:spPr bwMode="auto">
          <a:xfrm>
            <a:off x="1037674" y="130079"/>
            <a:ext cx="8007350" cy="823912"/>
          </a:xfrm>
          <a:prstGeom prst="rect">
            <a:avLst/>
          </a:prstGeom>
          <a:noFill/>
          <a:ln w="9525">
            <a:noFill/>
            <a:miter lim="800000"/>
            <a:headEnd/>
            <a:tailEnd/>
          </a:ln>
        </p:spPr>
        <p:txBody>
          <a:bodyPr>
            <a:spAutoFit/>
          </a:bodyPr>
          <a:lstStyle/>
          <a:p>
            <a:pPr algn="ctr">
              <a:spcBef>
                <a:spcPct val="50000"/>
              </a:spcBef>
            </a:pPr>
            <a:r>
              <a:rPr lang="it-IT" dirty="0"/>
              <a:t>Fattore di annualità</a:t>
            </a:r>
          </a:p>
          <a:p>
            <a:pPr algn="ctr">
              <a:spcBef>
                <a:spcPct val="50000"/>
              </a:spcBef>
            </a:pPr>
            <a:r>
              <a:rPr lang="it-IT" sz="1600" dirty="0"/>
              <a:t>		</a:t>
            </a:r>
            <a:r>
              <a:rPr lang="it-IT" sz="1600" b="1" dirty="0"/>
              <a:t>= [(1 + R)</a:t>
            </a:r>
            <a:r>
              <a:rPr lang="it-IT" sz="1600" b="1" baseline="30000" dirty="0"/>
              <a:t>n  </a:t>
            </a:r>
            <a:r>
              <a:rPr lang="it-IT" sz="1600" b="1" dirty="0"/>
              <a:t>- 1] / [R (1 + R)</a:t>
            </a:r>
            <a:r>
              <a:rPr lang="it-IT" sz="1600" b="1" baseline="30000" dirty="0"/>
              <a:t>n</a:t>
            </a:r>
            <a:r>
              <a:rPr lang="it-IT" sz="1600" b="1" dirty="0"/>
              <a:t>]</a:t>
            </a:r>
          </a:p>
        </p:txBody>
      </p:sp>
      <p:sp>
        <p:nvSpPr>
          <p:cNvPr id="13317" name="Rectangle 6"/>
          <p:cNvSpPr>
            <a:spLocks noChangeArrowheads="1"/>
          </p:cNvSpPr>
          <p:nvPr/>
        </p:nvSpPr>
        <p:spPr bwMode="auto">
          <a:xfrm>
            <a:off x="0" y="1747839"/>
            <a:ext cx="9906000" cy="625556"/>
          </a:xfrm>
          <a:prstGeom prst="rect">
            <a:avLst/>
          </a:prstGeom>
          <a:noFill/>
          <a:ln w="9525">
            <a:noFill/>
            <a:miter lim="800000"/>
            <a:headEnd/>
            <a:tailEnd/>
          </a:ln>
        </p:spPr>
        <p:txBody>
          <a:bodyPr>
            <a:spAutoFit/>
          </a:bodyPr>
          <a:lstStyle/>
          <a:p>
            <a:pPr>
              <a:tabLst>
                <a:tab pos="539750" algn="l"/>
              </a:tabLst>
            </a:pPr>
            <a:r>
              <a:rPr lang="it-IT" sz="1300"/>
              <a:t> </a:t>
            </a:r>
            <a:endParaRPr lang="it-IT" sz="1200"/>
          </a:p>
          <a:p>
            <a:pPr eaLnBrk="0" hangingPunct="0">
              <a:tabLst>
                <a:tab pos="539750" algn="l"/>
              </a:tabLst>
            </a:pPr>
            <a:endParaRPr lang="it-IT"/>
          </a:p>
        </p:txBody>
      </p:sp>
      <p:graphicFrame>
        <p:nvGraphicFramePr>
          <p:cNvPr id="13314" name="Object 1024"/>
          <p:cNvGraphicFramePr>
            <a:graphicFrameLocks noChangeAspect="1"/>
          </p:cNvGraphicFramePr>
          <p:nvPr/>
        </p:nvGraphicFramePr>
        <p:xfrm>
          <a:off x="663840" y="980728"/>
          <a:ext cx="8251560" cy="5715000"/>
        </p:xfrm>
        <a:graphic>
          <a:graphicData uri="http://schemas.openxmlformats.org/presentationml/2006/ole">
            <p:oleObj spid="_x0000_s1563650" name="Foglio di lavoro" r:id="rId4" imgW="4186080" imgH="3568320" progId="Excel.Sheet.8">
              <p:embed/>
            </p:oleObj>
          </a:graphicData>
        </a:graphic>
      </p:graphicFrame>
      <p:graphicFrame>
        <p:nvGraphicFramePr>
          <p:cNvPr id="13315" name="Object 1026"/>
          <p:cNvGraphicFramePr>
            <a:graphicFrameLocks noChangeAspect="1"/>
          </p:cNvGraphicFramePr>
          <p:nvPr/>
        </p:nvGraphicFramePr>
        <p:xfrm>
          <a:off x="2561541" y="589710"/>
          <a:ext cx="1871133" cy="317500"/>
        </p:xfrm>
        <a:graphic>
          <a:graphicData uri="http://schemas.openxmlformats.org/presentationml/2006/ole">
            <p:oleObj spid="_x0000_s1563651" name="Equazione" r:id="rId5" imgW="1726920" imgH="317160" progId="Equation.3">
              <p:embed/>
            </p:oleObj>
          </a:graphicData>
        </a:graphic>
      </p:graphicFrame>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35"/>
          <p:cNvSpPr txBox="1">
            <a:spLocks noChangeArrowheads="1"/>
          </p:cNvSpPr>
          <p:nvPr/>
        </p:nvSpPr>
        <p:spPr bwMode="auto">
          <a:xfrm>
            <a:off x="0" y="-26988"/>
            <a:ext cx="9906000" cy="7480509"/>
          </a:xfrm>
          <a:prstGeom prst="rect">
            <a:avLst/>
          </a:prstGeom>
          <a:solidFill>
            <a:srgbClr val="FFFF99"/>
          </a:solidFill>
          <a:ln w="9525">
            <a:noFill/>
            <a:miter lim="800000"/>
            <a:headEnd/>
            <a:tailEnd/>
          </a:ln>
        </p:spPr>
        <p:txBody>
          <a:bodyPr>
            <a:spAutoFit/>
          </a:bodyPr>
          <a:lstStyle/>
          <a:p>
            <a:pPr algn="just">
              <a:spcBef>
                <a:spcPct val="50000"/>
              </a:spcBef>
            </a:pPr>
            <a:r>
              <a:rPr lang="it-IT" sz="2800" dirty="0"/>
              <a:t> INVESTIMENTO NETTO    (Io)</a:t>
            </a:r>
          </a:p>
          <a:p>
            <a:pPr algn="just">
              <a:spcBef>
                <a:spcPct val="50000"/>
              </a:spcBef>
            </a:pPr>
            <a:endParaRPr lang="it-IT" sz="800" dirty="0"/>
          </a:p>
          <a:p>
            <a:pPr algn="just">
              <a:spcBef>
                <a:spcPct val="50000"/>
              </a:spcBef>
            </a:pPr>
            <a:r>
              <a:rPr lang="it-IT" sz="1800" dirty="0"/>
              <a:t>Un concetto fondamentale, per l'analisi di un progetto di investimento, è quello di investimento netto. </a:t>
            </a:r>
          </a:p>
          <a:p>
            <a:pPr algn="just">
              <a:spcBef>
                <a:spcPct val="50000"/>
              </a:spcBef>
            </a:pPr>
            <a:r>
              <a:rPr lang="it-IT" sz="1800" dirty="0"/>
              <a:t>Investimento netto  (Io) =</a:t>
            </a:r>
          </a:p>
          <a:p>
            <a:pPr algn="just">
              <a:spcBef>
                <a:spcPct val="50000"/>
              </a:spcBef>
            </a:pPr>
            <a:r>
              <a:rPr lang="it-IT" sz="1800" dirty="0"/>
              <a:t>prezzo della macchina o dell'impianto 					+</a:t>
            </a:r>
          </a:p>
          <a:p>
            <a:pPr algn="just">
              <a:spcBef>
                <a:spcPct val="50000"/>
              </a:spcBef>
            </a:pPr>
            <a:r>
              <a:rPr lang="it-IT" sz="1800" dirty="0"/>
              <a:t>costo installazione 							+</a:t>
            </a:r>
          </a:p>
          <a:p>
            <a:pPr algn="just">
              <a:spcBef>
                <a:spcPct val="50000"/>
              </a:spcBef>
            </a:pPr>
            <a:r>
              <a:rPr lang="it-IT" sz="1800" dirty="0"/>
              <a:t>costo del trasporto relativo (inclusa spesa doganale, se esiste)		+</a:t>
            </a:r>
          </a:p>
          <a:p>
            <a:pPr algn="just">
              <a:spcBef>
                <a:spcPct val="50000"/>
              </a:spcBef>
            </a:pPr>
            <a:r>
              <a:rPr lang="it-IT" sz="1800" dirty="0"/>
              <a:t>costo di avviamento						</a:t>
            </a:r>
            <a:r>
              <a:rPr lang="it-IT" sz="1800" dirty="0" smtClean="0"/>
              <a:t>	+</a:t>
            </a:r>
            <a:endParaRPr lang="it-IT" sz="1800" dirty="0"/>
          </a:p>
          <a:p>
            <a:pPr algn="just">
              <a:spcBef>
                <a:spcPct val="50000"/>
              </a:spcBef>
            </a:pPr>
            <a:r>
              <a:rPr lang="it-IT" sz="1800" dirty="0"/>
              <a:t>aumento di capitale circolante (se necessario)				+</a:t>
            </a:r>
          </a:p>
          <a:p>
            <a:pPr algn="just">
              <a:spcBef>
                <a:spcPct val="50000"/>
              </a:spcBef>
            </a:pPr>
            <a:r>
              <a:rPr lang="it-IT" sz="1800" dirty="0"/>
              <a:t>valore di recupero netto dell'impianto dismesso (se esiste)		</a:t>
            </a:r>
            <a:r>
              <a:rPr lang="it-IT" sz="1800" dirty="0" smtClean="0"/>
              <a:t>-</a:t>
            </a:r>
            <a:endParaRPr lang="it-IT" sz="1800" dirty="0"/>
          </a:p>
          <a:p>
            <a:pPr algn="just">
              <a:spcBef>
                <a:spcPct val="50000"/>
              </a:spcBef>
            </a:pPr>
            <a:r>
              <a:rPr lang="it-IT" sz="1800" dirty="0"/>
              <a:t>analoghe voci di un impianto convenzionale (se esistono o se desiderato)	-</a:t>
            </a:r>
          </a:p>
          <a:p>
            <a:pPr algn="just">
              <a:spcBef>
                <a:spcPct val="50000"/>
              </a:spcBef>
            </a:pPr>
            <a:endParaRPr lang="it-IT" sz="1800" dirty="0"/>
          </a:p>
          <a:p>
            <a:pPr algn="just">
              <a:spcBef>
                <a:spcPct val="50000"/>
              </a:spcBef>
            </a:pPr>
            <a:r>
              <a:rPr lang="it-IT" sz="1800" dirty="0">
                <a:solidFill>
                  <a:srgbClr val="C00000"/>
                </a:solidFill>
              </a:rPr>
              <a:t>L'investimento netto rappresenta così l'ammontare di fondi dedicato alla realizzazione di una immobilizzazione permanente, quale ad esempio un macchinario o un impianto</a:t>
            </a:r>
            <a:r>
              <a:rPr lang="it-IT" sz="1800" dirty="0"/>
              <a:t>.</a:t>
            </a:r>
          </a:p>
          <a:p>
            <a:pPr algn="just">
              <a:spcBef>
                <a:spcPct val="50000"/>
              </a:spcBef>
            </a:pPr>
            <a:r>
              <a:rPr lang="it-IT" sz="1800" dirty="0">
                <a:solidFill>
                  <a:srgbClr val="C00000"/>
                </a:solidFill>
              </a:rPr>
              <a:t>Esso esprime la differenza tra tutti i costi immediati necessari a rendere il macchinario o l'impianto pronto ad essere utilizzato e l'eventuale beneficio derivante dalla vendita dell'impianto sostituito (se esiste)</a:t>
            </a:r>
          </a:p>
          <a:p>
            <a:pPr algn="just">
              <a:spcBef>
                <a:spcPct val="50000"/>
              </a:spcBef>
            </a:pPr>
            <a:endParaRPr lang="it-IT" sz="1800"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165100" y="1411765"/>
            <a:ext cx="9493250" cy="5113579"/>
          </a:xfrm>
          <a:prstGeom prst="rect">
            <a:avLst/>
          </a:prstGeom>
          <a:solidFill>
            <a:srgbClr val="FFFF99"/>
          </a:solidFill>
          <a:ln w="9525">
            <a:noFill/>
            <a:miter lim="800000"/>
            <a:headEnd/>
            <a:tailEnd/>
          </a:ln>
          <a:effectLst/>
        </p:spPr>
        <p:txBody>
          <a:bodyPr>
            <a:spAutoFit/>
          </a:bodyPr>
          <a:lstStyle/>
          <a:p>
            <a:pPr marL="457200" indent="-457200" algn="just" defTabSz="482600">
              <a:spcBef>
                <a:spcPct val="50000"/>
              </a:spcBef>
              <a:defRPr/>
            </a:pPr>
            <a:r>
              <a:rPr lang="it-IT" sz="1800" dirty="0">
                <a:solidFill>
                  <a:srgbClr val="002060"/>
                </a:solidFill>
                <a:latin typeface="Arial" charset="0"/>
                <a:cs typeface="Arial" charset="0"/>
              </a:rPr>
              <a:t>QUELLA PIU’ BREVE  FRA:</a:t>
            </a:r>
          </a:p>
          <a:p>
            <a:pPr marL="457200" indent="-457200" algn="just" defTabSz="482600">
              <a:spcBef>
                <a:spcPct val="50000"/>
              </a:spcBef>
              <a:buFont typeface="Wingdings" pitchFamily="2" charset="2"/>
              <a:buChar char="§"/>
              <a:defRPr/>
            </a:pPr>
            <a:r>
              <a:rPr lang="it-IT" sz="1800" dirty="0">
                <a:solidFill>
                  <a:srgbClr val="002060"/>
                </a:solidFill>
                <a:latin typeface="Arial" charset="0"/>
                <a:cs typeface="Arial" charset="0"/>
              </a:rPr>
              <a:t>	VITA FISICA (AL TERMINE DELLA QUALE LA PRODUZIONE </a:t>
            </a:r>
            <a:r>
              <a:rPr lang="it-IT" sz="1800" dirty="0" err="1">
                <a:solidFill>
                  <a:srgbClr val="002060"/>
                </a:solidFill>
                <a:latin typeface="Arial" charset="0"/>
                <a:cs typeface="Arial" charset="0"/>
              </a:rPr>
              <a:t>DI</a:t>
            </a:r>
            <a:r>
              <a:rPr lang="it-IT" sz="1800" dirty="0">
                <a:solidFill>
                  <a:srgbClr val="002060"/>
                </a:solidFill>
                <a:latin typeface="Arial" charset="0"/>
                <a:cs typeface="Arial" charset="0"/>
              </a:rPr>
              <a:t> REDDITO CESSA PER USURA DEGLI IMPIANTI);</a:t>
            </a:r>
            <a:endParaRPr lang="it-IT" sz="1800" dirty="0">
              <a:solidFill>
                <a:srgbClr val="002060"/>
              </a:solidFill>
              <a:latin typeface="Arial" charset="0"/>
            </a:endParaRPr>
          </a:p>
          <a:p>
            <a:pPr marL="457200" indent="-457200" algn="just" defTabSz="482600">
              <a:spcBef>
                <a:spcPct val="50000"/>
              </a:spcBef>
              <a:buFont typeface="Wingdings" pitchFamily="2" charset="2"/>
              <a:buChar char="§"/>
              <a:defRPr/>
            </a:pPr>
            <a:endParaRPr lang="it-IT" sz="1800" dirty="0">
              <a:solidFill>
                <a:srgbClr val="002060"/>
              </a:solidFill>
              <a:latin typeface="Arial" charset="0"/>
              <a:cs typeface="Arial" charset="0"/>
            </a:endParaRPr>
          </a:p>
          <a:p>
            <a:pPr marL="457200" indent="-457200" algn="just" defTabSz="482600">
              <a:spcBef>
                <a:spcPct val="50000"/>
              </a:spcBef>
              <a:buFont typeface="Wingdings" pitchFamily="2" charset="2"/>
              <a:buChar char="§"/>
              <a:defRPr/>
            </a:pPr>
            <a:r>
              <a:rPr lang="it-IT" sz="1800" dirty="0">
                <a:solidFill>
                  <a:srgbClr val="002060"/>
                </a:solidFill>
                <a:latin typeface="Arial" charset="0"/>
                <a:cs typeface="Arial" charset="0"/>
              </a:rPr>
              <a:t>	VITA TECNICA (DOVUTA ALL’INTRODUZIONE, SUL MERCATO </a:t>
            </a:r>
            <a:r>
              <a:rPr lang="it-IT" sz="1800" dirty="0" err="1">
                <a:solidFill>
                  <a:srgbClr val="002060"/>
                </a:solidFill>
                <a:latin typeface="Arial" charset="0"/>
                <a:cs typeface="Arial" charset="0"/>
              </a:rPr>
              <a:t>DI</a:t>
            </a:r>
            <a:r>
              <a:rPr lang="it-IT" sz="1800" dirty="0">
                <a:solidFill>
                  <a:srgbClr val="002060"/>
                </a:solidFill>
                <a:latin typeface="Arial" charset="0"/>
                <a:cs typeface="Arial" charset="0"/>
              </a:rPr>
              <a:t> IMPIANTI PIÙ EFFICIENTI CHE RENDONO OBSOLETO E, QUINDI, NON ECONOMICAMENTE PRODUTTIVO, L’IMPIANTO CONSIDERATO); </a:t>
            </a:r>
          </a:p>
          <a:p>
            <a:pPr marL="457200" indent="-457200" algn="just" defTabSz="482600">
              <a:spcBef>
                <a:spcPct val="50000"/>
              </a:spcBef>
              <a:buFont typeface="Wingdings" pitchFamily="2" charset="2"/>
              <a:buChar char="§"/>
              <a:defRPr/>
            </a:pPr>
            <a:endParaRPr lang="it-IT" sz="1800" dirty="0">
              <a:solidFill>
                <a:srgbClr val="002060"/>
              </a:solidFill>
              <a:latin typeface="Arial" charset="0"/>
              <a:cs typeface="Arial" charset="0"/>
            </a:endParaRPr>
          </a:p>
          <a:p>
            <a:pPr marL="457200" indent="-457200" algn="just" defTabSz="482600">
              <a:spcBef>
                <a:spcPct val="50000"/>
              </a:spcBef>
              <a:buFont typeface="Wingdings" pitchFamily="2" charset="2"/>
              <a:buChar char="§"/>
              <a:defRPr/>
            </a:pPr>
            <a:r>
              <a:rPr lang="it-IT" sz="1800" dirty="0">
                <a:solidFill>
                  <a:srgbClr val="002060"/>
                </a:solidFill>
                <a:latin typeface="Arial" charset="0"/>
                <a:cs typeface="Arial" charset="0"/>
              </a:rPr>
              <a:t>	VITA COMMERCIALE (DURANTE LA QUALE RESTA VIVA, SUL MERCATO, LA DOMANDA PER IL BENE O SERVIZIO PRODOTTO);</a:t>
            </a:r>
          </a:p>
          <a:p>
            <a:pPr marL="457200" indent="-457200" algn="just" defTabSz="482600">
              <a:spcBef>
                <a:spcPct val="50000"/>
              </a:spcBef>
              <a:buFont typeface="Wingdings" pitchFamily="2" charset="2"/>
              <a:buChar char="§"/>
              <a:defRPr/>
            </a:pPr>
            <a:endParaRPr lang="it-IT" sz="1800" dirty="0">
              <a:solidFill>
                <a:srgbClr val="002060"/>
              </a:solidFill>
              <a:latin typeface="Arial" charset="0"/>
              <a:cs typeface="Arial" charset="0"/>
            </a:endParaRPr>
          </a:p>
          <a:p>
            <a:pPr marL="457200" indent="-457200" algn="just" defTabSz="482600">
              <a:spcBef>
                <a:spcPct val="50000"/>
              </a:spcBef>
              <a:buFont typeface="Wingdings" pitchFamily="2" charset="2"/>
              <a:buChar char="§"/>
              <a:defRPr/>
            </a:pPr>
            <a:r>
              <a:rPr lang="it-IT" sz="1800" dirty="0">
                <a:solidFill>
                  <a:srgbClr val="002060"/>
                </a:solidFill>
                <a:latin typeface="Arial" charset="0"/>
                <a:cs typeface="Arial" charset="0"/>
              </a:rPr>
              <a:t>	VITA POLITICA (DETTATA DA INCERTEZZE SULLA SITUAZIONE POLITICO-ECONOMICA GENERALE, A PRESCRIZIONI </a:t>
            </a:r>
            <a:r>
              <a:rPr lang="it-IT" sz="1800" dirty="0" err="1">
                <a:solidFill>
                  <a:srgbClr val="002060"/>
                </a:solidFill>
                <a:latin typeface="Arial" charset="0"/>
                <a:cs typeface="Arial" charset="0"/>
              </a:rPr>
              <a:t>DI</a:t>
            </a:r>
            <a:r>
              <a:rPr lang="it-IT" sz="1800" dirty="0">
                <a:solidFill>
                  <a:srgbClr val="002060"/>
                </a:solidFill>
                <a:latin typeface="Arial" charset="0"/>
                <a:cs typeface="Arial" charset="0"/>
              </a:rPr>
              <a:t> LEGGE, AL PERICOLO </a:t>
            </a:r>
            <a:r>
              <a:rPr lang="it-IT" sz="1800" dirty="0" err="1">
                <a:solidFill>
                  <a:srgbClr val="002060"/>
                </a:solidFill>
                <a:latin typeface="Arial" charset="0"/>
                <a:cs typeface="Arial" charset="0"/>
              </a:rPr>
              <a:t>DI</a:t>
            </a:r>
            <a:r>
              <a:rPr lang="it-IT" sz="1800" dirty="0">
                <a:solidFill>
                  <a:srgbClr val="002060"/>
                </a:solidFill>
                <a:latin typeface="Arial" charset="0"/>
                <a:cs typeface="Arial" charset="0"/>
              </a:rPr>
              <a:t> CONFISCHE, ETC.)</a:t>
            </a:r>
          </a:p>
        </p:txBody>
      </p:sp>
      <p:sp>
        <p:nvSpPr>
          <p:cNvPr id="257027" name="Text Box 4"/>
          <p:cNvSpPr txBox="1">
            <a:spLocks noChangeArrowheads="1"/>
          </p:cNvSpPr>
          <p:nvPr/>
        </p:nvSpPr>
        <p:spPr bwMode="auto">
          <a:xfrm>
            <a:off x="4036020" y="277198"/>
            <a:ext cx="5237460" cy="391197"/>
          </a:xfrm>
          <a:prstGeom prst="rect">
            <a:avLst/>
          </a:prstGeom>
          <a:solidFill>
            <a:srgbClr val="FFFF99"/>
          </a:solidFill>
          <a:ln w="9525">
            <a:noFill/>
            <a:miter lim="800000"/>
            <a:headEnd/>
            <a:tailEnd/>
          </a:ln>
        </p:spPr>
        <p:txBody>
          <a:bodyPr wrap="square">
            <a:spAutoFit/>
          </a:bodyPr>
          <a:lstStyle/>
          <a:p>
            <a:pPr algn="ctr">
              <a:spcBef>
                <a:spcPct val="50000"/>
              </a:spcBef>
            </a:pPr>
            <a:r>
              <a:rPr lang="it-IT">
                <a:solidFill>
                  <a:srgbClr val="002060"/>
                </a:solidFill>
              </a:rPr>
              <a:t>ANNI DI VITA DELL’IMPIANTO     (n)</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1027"/>
          <p:cNvSpPr txBox="1">
            <a:spLocks noChangeArrowheads="1"/>
          </p:cNvSpPr>
          <p:nvPr/>
        </p:nvSpPr>
        <p:spPr bwMode="auto">
          <a:xfrm>
            <a:off x="760148" y="863600"/>
            <a:ext cx="8337550" cy="5379934"/>
          </a:xfrm>
          <a:prstGeom prst="rect">
            <a:avLst/>
          </a:prstGeom>
          <a:solidFill>
            <a:srgbClr val="FFFF99"/>
          </a:solidFill>
          <a:ln w="9525">
            <a:noFill/>
            <a:miter lim="800000"/>
            <a:headEnd/>
            <a:tailEnd/>
          </a:ln>
        </p:spPr>
        <p:txBody>
          <a:bodyPr>
            <a:spAutoFit/>
          </a:bodyPr>
          <a:lstStyle/>
          <a:p>
            <a:pPr algn="ctr">
              <a:spcBef>
                <a:spcPct val="50000"/>
              </a:spcBef>
            </a:pPr>
            <a:r>
              <a:rPr lang="it-IT" dirty="0" smtClean="0"/>
              <a:t>INFLUENZA DELL’INFLAZIONE</a:t>
            </a:r>
            <a:endParaRPr lang="it-IT" dirty="0"/>
          </a:p>
          <a:p>
            <a:pPr algn="just">
              <a:spcBef>
                <a:spcPct val="50000"/>
              </a:spcBef>
            </a:pPr>
            <a:endParaRPr lang="it-IT" sz="1600" dirty="0"/>
          </a:p>
          <a:p>
            <a:pPr algn="just">
              <a:spcBef>
                <a:spcPct val="50000"/>
              </a:spcBef>
            </a:pPr>
            <a:r>
              <a:rPr lang="it-IT" sz="1800" dirty="0" smtClean="0"/>
              <a:t>Per tenere conto dell’inflazione che incide sul valore dei flussi di cassa basta in prima istanza, nel caso degli usuali valori dei tassi di interesse e di quello di inflazione, sostituire nelle espressioni prima viste, sostituire all’interesse bancario (attivo o passivo) i cosiddetto INTERESSE </a:t>
            </a:r>
            <a:r>
              <a:rPr lang="it-IT" sz="1800" dirty="0" err="1"/>
              <a:t>DI</a:t>
            </a:r>
            <a:r>
              <a:rPr lang="it-IT" sz="1800" dirty="0"/>
              <a:t> </a:t>
            </a:r>
            <a:r>
              <a:rPr lang="it-IT" sz="1800" dirty="0" smtClean="0"/>
              <a:t>CALCOLO, definito come:     </a:t>
            </a:r>
            <a:r>
              <a:rPr lang="it-IT" dirty="0" smtClean="0"/>
              <a:t>R </a:t>
            </a:r>
            <a:r>
              <a:rPr lang="it-IT" dirty="0"/>
              <a:t>= </a:t>
            </a:r>
            <a:r>
              <a:rPr lang="it-IT" dirty="0" err="1"/>
              <a:t>r</a:t>
            </a:r>
            <a:r>
              <a:rPr lang="it-IT" dirty="0"/>
              <a:t> – f – </a:t>
            </a:r>
            <a:r>
              <a:rPr lang="it-IT" dirty="0" err="1"/>
              <a:t>f</a:t>
            </a:r>
            <a:r>
              <a:rPr lang="it-IT" dirty="0" smtClean="0"/>
              <a:t>’</a:t>
            </a:r>
          </a:p>
          <a:p>
            <a:pPr algn="just">
              <a:spcBef>
                <a:spcPct val="50000"/>
              </a:spcBef>
            </a:pPr>
            <a:r>
              <a:rPr lang="it-IT" sz="1600" dirty="0" smtClean="0"/>
              <a:t>dove</a:t>
            </a:r>
            <a:endParaRPr lang="it-IT" sz="1600" dirty="0"/>
          </a:p>
          <a:p>
            <a:pPr algn="just">
              <a:spcBef>
                <a:spcPct val="50000"/>
              </a:spcBef>
            </a:pPr>
            <a:r>
              <a:rPr lang="it-IT" sz="1600" dirty="0"/>
              <a:t>r = tasso di interesse</a:t>
            </a:r>
          </a:p>
          <a:p>
            <a:pPr algn="just">
              <a:spcBef>
                <a:spcPct val="50000"/>
              </a:spcBef>
            </a:pPr>
            <a:r>
              <a:rPr lang="it-IT" sz="1600" dirty="0"/>
              <a:t>f  = inflazione</a:t>
            </a:r>
          </a:p>
          <a:p>
            <a:pPr algn="just">
              <a:spcBef>
                <a:spcPct val="50000"/>
              </a:spcBef>
            </a:pPr>
            <a:r>
              <a:rPr lang="it-IT" sz="1600" dirty="0" err="1"/>
              <a:t>f</a:t>
            </a:r>
            <a:r>
              <a:rPr lang="it-IT" sz="1600" dirty="0"/>
              <a:t>’ = deriva del costo dell’energia rispetto al valore dell’inflazione</a:t>
            </a:r>
          </a:p>
          <a:p>
            <a:pPr algn="just">
              <a:spcBef>
                <a:spcPct val="50000"/>
              </a:spcBef>
            </a:pPr>
            <a:r>
              <a:rPr lang="it-IT" dirty="0" smtClean="0"/>
              <a:t>Nella espressione di FA, che resta formalmente inalterata:</a:t>
            </a:r>
            <a:endParaRPr lang="it-IT" dirty="0"/>
          </a:p>
          <a:p>
            <a:pPr algn="ctr">
              <a:spcBef>
                <a:spcPct val="50000"/>
              </a:spcBef>
            </a:pPr>
            <a:r>
              <a:rPr lang="it-IT" b="1" dirty="0"/>
              <a:t>FA = [(1+ R)</a:t>
            </a:r>
            <a:r>
              <a:rPr lang="it-IT" b="1" baseline="30000" dirty="0"/>
              <a:t>n </a:t>
            </a:r>
            <a:r>
              <a:rPr lang="it-IT" b="1" dirty="0"/>
              <a:t>-1] /[r(1+R)</a:t>
            </a:r>
            <a:r>
              <a:rPr lang="it-IT" b="1" baseline="30000" dirty="0"/>
              <a:t>n</a:t>
            </a:r>
            <a:r>
              <a:rPr lang="it-IT" b="1" dirty="0"/>
              <a:t>]</a:t>
            </a:r>
          </a:p>
          <a:p>
            <a:pPr algn="just">
              <a:spcBef>
                <a:spcPct val="50000"/>
              </a:spcBef>
            </a:pPr>
            <a:endParaRPr lang="it-IT"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58739"/>
            <a:ext cx="9906000" cy="7083425"/>
          </a:xfrm>
          <a:prstGeom prst="rect">
            <a:avLst/>
          </a:prstGeom>
          <a:solidFill>
            <a:srgbClr val="FFFF99"/>
          </a:solidFill>
          <a:ln w="9525">
            <a:noFill/>
            <a:miter lim="800000"/>
            <a:headEnd/>
            <a:tailEnd/>
          </a:ln>
          <a:effectLst/>
        </p:spPr>
        <p:txBody>
          <a:bodyPr>
            <a:spAutoFit/>
          </a:bodyPr>
          <a:lstStyle/>
          <a:p>
            <a:pPr marL="381000" algn="just">
              <a:spcBef>
                <a:spcPct val="50000"/>
              </a:spcBef>
              <a:defRPr/>
            </a:pPr>
            <a:r>
              <a:rPr lang="it-IT" u="sng" dirty="0">
                <a:solidFill>
                  <a:srgbClr val="CC0000"/>
                </a:solidFill>
                <a:effectLst>
                  <a:outerShdw blurRad="38100" dist="38100" dir="2700000" algn="tl">
                    <a:srgbClr val="000000"/>
                  </a:outerShdw>
                </a:effectLst>
                <a:latin typeface="Arial" charset="0"/>
                <a:cs typeface="Arial" charset="0"/>
              </a:rPr>
              <a:t>ESEMPIO</a:t>
            </a:r>
          </a:p>
          <a:p>
            <a:pPr marL="381000" algn="just">
              <a:spcBef>
                <a:spcPct val="50000"/>
              </a:spcBef>
              <a:defRPr/>
            </a:pPr>
            <a:endParaRPr lang="it-IT" sz="800" u="sng" dirty="0">
              <a:solidFill>
                <a:srgbClr val="CC0000"/>
              </a:solidFill>
              <a:effectLst>
                <a:outerShdw blurRad="38100" dist="38100" dir="2700000" algn="tl">
                  <a:srgbClr val="000000"/>
                </a:outerShdw>
              </a:effectLst>
              <a:latin typeface="Arial" charset="0"/>
              <a:cs typeface="Arial" charset="0"/>
            </a:endParaRPr>
          </a:p>
          <a:p>
            <a:pPr marL="381000" algn="just">
              <a:spcBef>
                <a:spcPct val="50000"/>
              </a:spcBef>
              <a:defRPr/>
            </a:pPr>
            <a:r>
              <a:rPr lang="it-IT" dirty="0">
                <a:solidFill>
                  <a:srgbClr val="CC0000"/>
                </a:solidFill>
                <a:effectLst>
                  <a:outerShdw blurRad="38100" dist="38100" dir="2700000" algn="tl">
                    <a:srgbClr val="000000"/>
                  </a:outerShdw>
                </a:effectLst>
                <a:latin typeface="Arial" charset="0"/>
                <a:cs typeface="Arial" charset="0"/>
              </a:rPr>
              <a:t>SOSTITUZIONE CALDAIA </a:t>
            </a:r>
            <a:r>
              <a:rPr lang="it-IT" dirty="0" err="1">
                <a:solidFill>
                  <a:srgbClr val="CC0000"/>
                </a:solidFill>
                <a:effectLst>
                  <a:outerShdw blurRad="38100" dist="38100" dir="2700000" algn="tl">
                    <a:srgbClr val="000000"/>
                  </a:outerShdw>
                </a:effectLst>
                <a:latin typeface="Arial" charset="0"/>
                <a:cs typeface="Arial" charset="0"/>
              </a:rPr>
              <a:t>DI</a:t>
            </a:r>
            <a:r>
              <a:rPr lang="it-IT" dirty="0">
                <a:solidFill>
                  <a:srgbClr val="CC0000"/>
                </a:solidFill>
                <a:effectLst>
                  <a:outerShdw blurRad="38100" dist="38100" dir="2700000" algn="tl">
                    <a:srgbClr val="000000"/>
                  </a:outerShdw>
                </a:effectLst>
                <a:latin typeface="Arial" charset="0"/>
                <a:cs typeface="Arial" charset="0"/>
              </a:rPr>
              <a:t> PROCESSO a Gasolio</a:t>
            </a:r>
          </a:p>
          <a:p>
            <a:pPr marL="381000" algn="just">
              <a:spcBef>
                <a:spcPct val="50000"/>
              </a:spcBef>
              <a:defRPr/>
            </a:pPr>
            <a:endParaRPr lang="it-IT" sz="800" dirty="0">
              <a:solidFill>
                <a:srgbClr val="CC0000"/>
              </a:solidFill>
              <a:effectLst>
                <a:outerShdw blurRad="38100" dist="38100" dir="2700000" algn="tl">
                  <a:srgbClr val="000000"/>
                </a:outerShdw>
              </a:effectLst>
              <a:latin typeface="Arial" charset="0"/>
              <a:cs typeface="Arial" charset="0"/>
            </a:endParaRPr>
          </a:p>
          <a:p>
            <a:pPr marL="381000" algn="just">
              <a:spcBef>
                <a:spcPct val="50000"/>
              </a:spcBef>
              <a:defRPr/>
            </a:pPr>
            <a:r>
              <a:rPr lang="it-IT" sz="1800" dirty="0">
                <a:solidFill>
                  <a:srgbClr val="336600"/>
                </a:solidFill>
                <a:effectLst>
                  <a:outerShdw blurRad="38100" dist="38100" dir="2700000" algn="tl">
                    <a:srgbClr val="000000"/>
                  </a:outerShdw>
                </a:effectLst>
                <a:latin typeface="Arial" charset="0"/>
                <a:cs typeface="Arial" charset="0"/>
              </a:rPr>
              <a:t>CONSUMO vecchia caldaia 			</a:t>
            </a:r>
            <a:r>
              <a:rPr lang="it-IT" dirty="0" err="1">
                <a:solidFill>
                  <a:srgbClr val="CC0000"/>
                </a:solidFill>
                <a:effectLst>
                  <a:outerShdw blurRad="38100" dist="38100" dir="2700000" algn="tl">
                    <a:srgbClr val="000000"/>
                  </a:outerShdw>
                </a:effectLst>
                <a:latin typeface="Arial" charset="0"/>
                <a:cs typeface="Arial" charset="0"/>
              </a:rPr>
              <a:t>Q</a:t>
            </a:r>
            <a:r>
              <a:rPr lang="it-IT" sz="1800" dirty="0" err="1">
                <a:solidFill>
                  <a:srgbClr val="CC0000"/>
                </a:solidFill>
                <a:effectLst>
                  <a:outerShdw blurRad="38100" dist="38100" dir="2700000" algn="tl">
                    <a:srgbClr val="000000"/>
                  </a:outerShdw>
                </a:effectLst>
                <a:latin typeface="Arial" charset="0"/>
                <a:cs typeface="Arial" charset="0"/>
              </a:rPr>
              <a:t>v</a:t>
            </a:r>
            <a:r>
              <a:rPr lang="it-IT" sz="1800" dirty="0">
                <a:solidFill>
                  <a:srgbClr val="CC0000"/>
                </a:solidFill>
                <a:effectLst>
                  <a:outerShdw blurRad="38100" dist="38100" dir="2700000" algn="tl">
                    <a:srgbClr val="000000"/>
                  </a:outerShdw>
                </a:effectLst>
                <a:latin typeface="Arial" charset="0"/>
                <a:cs typeface="Arial" charset="0"/>
              </a:rPr>
              <a:t> = 100 ton/anno</a:t>
            </a:r>
          </a:p>
          <a:p>
            <a:pPr marL="381000" algn="just">
              <a:spcBef>
                <a:spcPct val="50000"/>
              </a:spcBef>
              <a:defRPr/>
            </a:pPr>
            <a:r>
              <a:rPr lang="it-IT" sz="1800" dirty="0">
                <a:solidFill>
                  <a:srgbClr val="336600"/>
                </a:solidFill>
                <a:effectLst>
                  <a:outerShdw blurRad="38100" dist="38100" dir="2700000" algn="tl">
                    <a:srgbClr val="000000"/>
                  </a:outerShdw>
                </a:effectLst>
                <a:latin typeface="Arial" charset="0"/>
                <a:cs typeface="Arial" charset="0"/>
              </a:rPr>
              <a:t>RENDIMENTO vecchia caldaia 70 %:		</a:t>
            </a:r>
            <a:r>
              <a:rPr lang="it-IT" dirty="0" err="1">
                <a:solidFill>
                  <a:srgbClr val="CC0000"/>
                </a:solidFill>
                <a:effectLst>
                  <a:outerShdw blurRad="38100" dist="38100" dir="2700000" algn="tl">
                    <a:srgbClr val="000000"/>
                  </a:outerShdw>
                </a:effectLst>
                <a:latin typeface="Symbol" pitchFamily="18" charset="2"/>
              </a:rPr>
              <a:t>h</a:t>
            </a:r>
            <a:r>
              <a:rPr lang="it-IT" baseline="-30000" dirty="0" err="1">
                <a:solidFill>
                  <a:srgbClr val="CC0000"/>
                </a:solidFill>
                <a:effectLst>
                  <a:outerShdw blurRad="38100" dist="38100" dir="2700000" algn="tl">
                    <a:srgbClr val="000000"/>
                  </a:outerShdw>
                </a:effectLst>
                <a:latin typeface="Arial" charset="0"/>
                <a:cs typeface="Arial" charset="0"/>
              </a:rPr>
              <a:t>v</a:t>
            </a:r>
            <a:r>
              <a:rPr lang="it-IT" sz="1800" dirty="0">
                <a:solidFill>
                  <a:srgbClr val="CC0000"/>
                </a:solidFill>
                <a:effectLst>
                  <a:outerShdw blurRad="38100" dist="38100" dir="2700000" algn="tl">
                    <a:srgbClr val="000000"/>
                  </a:outerShdw>
                </a:effectLst>
                <a:latin typeface="Arial" charset="0"/>
                <a:cs typeface="Arial" charset="0"/>
              </a:rPr>
              <a:t> = O,7</a:t>
            </a:r>
          </a:p>
          <a:p>
            <a:pPr marL="381000" algn="just">
              <a:spcBef>
                <a:spcPct val="50000"/>
              </a:spcBef>
              <a:defRPr/>
            </a:pPr>
            <a:r>
              <a:rPr lang="it-IT" sz="1800" dirty="0">
                <a:solidFill>
                  <a:srgbClr val="336600"/>
                </a:solidFill>
                <a:effectLst>
                  <a:outerShdw blurRad="38100" dist="38100" dir="2700000" algn="tl">
                    <a:srgbClr val="000000"/>
                  </a:outerShdw>
                </a:effectLst>
                <a:latin typeface="Arial" charset="0"/>
                <a:cs typeface="Arial" charset="0"/>
              </a:rPr>
              <a:t>COSTO GASOLIO 				</a:t>
            </a:r>
            <a:r>
              <a:rPr lang="it-IT" sz="1800" dirty="0">
                <a:solidFill>
                  <a:srgbClr val="CC0000"/>
                </a:solidFill>
                <a:effectLst>
                  <a:outerShdw blurRad="38100" dist="38100" dir="2700000" algn="tl">
                    <a:srgbClr val="000000"/>
                  </a:outerShdw>
                </a:effectLst>
                <a:latin typeface="Arial" charset="0"/>
                <a:cs typeface="Arial" charset="0"/>
              </a:rPr>
              <a:t>1,4 €/kg</a:t>
            </a:r>
            <a:endParaRPr lang="it-IT" sz="1800" dirty="0">
              <a:solidFill>
                <a:srgbClr val="CC0000"/>
              </a:solidFill>
              <a:effectLst>
                <a:outerShdw blurRad="38100" dist="38100" dir="2700000" algn="tl">
                  <a:srgbClr val="000000"/>
                </a:outerShdw>
              </a:effectLst>
            </a:endParaRPr>
          </a:p>
          <a:p>
            <a:pPr marL="381000" algn="just">
              <a:spcBef>
                <a:spcPct val="50000"/>
              </a:spcBef>
              <a:defRPr/>
            </a:pPr>
            <a:endParaRPr lang="it-IT" sz="1000" dirty="0">
              <a:effectLst>
                <a:outerShdw blurRad="38100" dist="38100" dir="2700000" algn="tl">
                  <a:srgbClr val="FFFFFF"/>
                </a:outerShdw>
              </a:effectLst>
              <a:latin typeface="Arial" charset="0"/>
              <a:cs typeface="Arial" charset="0"/>
            </a:endParaRPr>
          </a:p>
          <a:p>
            <a:pPr marL="381000" algn="just">
              <a:spcBef>
                <a:spcPct val="50000"/>
              </a:spcBef>
              <a:defRPr/>
            </a:pPr>
            <a:r>
              <a:rPr lang="it-IT" sz="1800" dirty="0">
                <a:effectLst>
                  <a:outerShdw blurRad="38100" dist="38100" dir="2700000" algn="tl">
                    <a:srgbClr val="FFFFFF"/>
                  </a:outerShdw>
                </a:effectLst>
                <a:latin typeface="Arial" charset="0"/>
                <a:cs typeface="Arial" charset="0"/>
              </a:rPr>
              <a:t>	</a:t>
            </a:r>
            <a:r>
              <a:rPr lang="it-IT" sz="1800" dirty="0">
                <a:solidFill>
                  <a:srgbClr val="336600"/>
                </a:solidFill>
                <a:effectLst>
                  <a:outerShdw blurRad="38100" dist="38100" dir="2700000" algn="tl">
                    <a:srgbClr val="000000"/>
                  </a:outerShdw>
                </a:effectLst>
                <a:latin typeface="Arial" charset="0"/>
                <a:cs typeface="Arial" charset="0"/>
              </a:rPr>
              <a:t>RENDIMENTO nuova caldaia 85 %:	</a:t>
            </a:r>
            <a:r>
              <a:rPr lang="it-IT" dirty="0" err="1">
                <a:solidFill>
                  <a:srgbClr val="CC0000"/>
                </a:solidFill>
                <a:effectLst>
                  <a:outerShdw blurRad="38100" dist="38100" dir="2700000" algn="tl">
                    <a:srgbClr val="000000"/>
                  </a:outerShdw>
                </a:effectLst>
                <a:latin typeface="Symbol" pitchFamily="18" charset="2"/>
              </a:rPr>
              <a:t>h</a:t>
            </a:r>
            <a:r>
              <a:rPr lang="it-IT" baseline="-30000" dirty="0" err="1">
                <a:solidFill>
                  <a:srgbClr val="CC0000"/>
                </a:solidFill>
                <a:effectLst>
                  <a:outerShdw blurRad="38100" dist="38100" dir="2700000" algn="tl">
                    <a:srgbClr val="000000"/>
                  </a:outerShdw>
                </a:effectLst>
                <a:latin typeface="Arial" charset="0"/>
                <a:cs typeface="Arial" charset="0"/>
              </a:rPr>
              <a:t>n</a:t>
            </a:r>
            <a:r>
              <a:rPr lang="it-IT" sz="1800" dirty="0">
                <a:solidFill>
                  <a:srgbClr val="CC0000"/>
                </a:solidFill>
                <a:effectLst>
                  <a:outerShdw blurRad="38100" dist="38100" dir="2700000" algn="tl">
                    <a:srgbClr val="000000"/>
                  </a:outerShdw>
                </a:effectLst>
                <a:latin typeface="Arial" charset="0"/>
                <a:cs typeface="Arial" charset="0"/>
              </a:rPr>
              <a:t> = 0,85</a:t>
            </a:r>
            <a:endParaRPr lang="it-IT" sz="1800" dirty="0">
              <a:solidFill>
                <a:srgbClr val="CC0000"/>
              </a:solidFill>
              <a:effectLst>
                <a:outerShdw blurRad="38100" dist="38100" dir="2700000" algn="tl">
                  <a:srgbClr val="000000"/>
                </a:outerShdw>
              </a:effectLst>
            </a:endParaRPr>
          </a:p>
          <a:p>
            <a:pPr marL="381000" algn="just">
              <a:spcBef>
                <a:spcPct val="50000"/>
              </a:spcBef>
              <a:defRPr/>
            </a:pPr>
            <a:r>
              <a:rPr lang="it-IT" sz="1800" dirty="0">
                <a:effectLst>
                  <a:outerShdw blurRad="38100" dist="38100" dir="2700000" algn="tl">
                    <a:srgbClr val="FFFFFF"/>
                  </a:outerShdw>
                </a:effectLst>
                <a:latin typeface="Arial" charset="0"/>
                <a:cs typeface="Arial" charset="0"/>
              </a:rPr>
              <a:t>	</a:t>
            </a:r>
            <a:r>
              <a:rPr lang="it-IT" sz="1800" dirty="0">
                <a:solidFill>
                  <a:srgbClr val="336600"/>
                </a:solidFill>
                <a:effectLst>
                  <a:outerShdw blurRad="38100" dist="38100" dir="2700000" algn="tl">
                    <a:srgbClr val="000000"/>
                  </a:outerShdw>
                </a:effectLst>
                <a:latin typeface="Arial" charset="0"/>
                <a:cs typeface="Arial" charset="0"/>
              </a:rPr>
              <a:t>INVESTIMENTO	</a:t>
            </a:r>
            <a:r>
              <a:rPr lang="it-IT" sz="1800" dirty="0">
                <a:solidFill>
                  <a:srgbClr val="CC0000"/>
                </a:solidFill>
                <a:effectLst>
                  <a:outerShdw blurRad="38100" dist="38100" dir="2700000" algn="tl">
                    <a:srgbClr val="000000"/>
                  </a:outerShdw>
                </a:effectLst>
                <a:latin typeface="Arial" charset="0"/>
                <a:cs typeface="Arial" charset="0"/>
              </a:rPr>
              <a:t>			90 mila euro</a:t>
            </a:r>
          </a:p>
          <a:p>
            <a:pPr marL="381000" algn="just">
              <a:spcBef>
                <a:spcPct val="50000"/>
              </a:spcBef>
              <a:defRPr/>
            </a:pPr>
            <a:r>
              <a:rPr lang="it-IT" sz="1800" dirty="0">
                <a:solidFill>
                  <a:srgbClr val="336600"/>
                </a:solidFill>
                <a:effectLst>
                  <a:outerShdw blurRad="38100" dist="38100" dir="2700000" algn="tl">
                    <a:srgbClr val="000000"/>
                  </a:outerShdw>
                </a:effectLst>
                <a:latin typeface="Arial" charset="0"/>
                <a:cs typeface="Arial" charset="0"/>
              </a:rPr>
              <a:t>	VITA PRESUNTA NUOVO IMPIANTO 	</a:t>
            </a:r>
            <a:r>
              <a:rPr lang="it-IT" sz="1800" dirty="0">
                <a:solidFill>
                  <a:srgbClr val="CC0000"/>
                </a:solidFill>
                <a:effectLst>
                  <a:outerShdw blurRad="38100" dist="38100" dir="2700000" algn="tl">
                    <a:srgbClr val="000000"/>
                  </a:outerShdw>
                </a:effectLst>
                <a:latin typeface="Arial" charset="0"/>
                <a:cs typeface="Arial" charset="0"/>
              </a:rPr>
              <a:t>n = 10 anni</a:t>
            </a:r>
          </a:p>
          <a:p>
            <a:pPr marL="381000" algn="just">
              <a:spcBef>
                <a:spcPct val="50000"/>
              </a:spcBef>
              <a:defRPr/>
            </a:pPr>
            <a:r>
              <a:rPr lang="it-IT" sz="1800" dirty="0">
                <a:solidFill>
                  <a:srgbClr val="CC0000"/>
                </a:solidFill>
                <a:effectLst>
                  <a:outerShdw blurRad="38100" dist="38100" dir="2700000" algn="tl">
                    <a:srgbClr val="000000"/>
                  </a:outerShdw>
                </a:effectLst>
                <a:latin typeface="Arial" charset="0"/>
                <a:cs typeface="Arial" charset="0"/>
              </a:rPr>
              <a:t>	</a:t>
            </a:r>
            <a:r>
              <a:rPr lang="it-IT" sz="1800" dirty="0">
                <a:solidFill>
                  <a:srgbClr val="336600"/>
                </a:solidFill>
                <a:effectLst>
                  <a:outerShdw blurRad="38100" dist="38100" dir="2700000" algn="tl">
                    <a:srgbClr val="000000"/>
                  </a:outerShdw>
                </a:effectLst>
                <a:latin typeface="Arial" charset="0"/>
                <a:cs typeface="Arial" charset="0"/>
              </a:rPr>
              <a:t>INTERESSE BANCARIO	</a:t>
            </a:r>
            <a:r>
              <a:rPr lang="it-IT" sz="1800" dirty="0">
                <a:solidFill>
                  <a:srgbClr val="CC0000"/>
                </a:solidFill>
                <a:effectLst>
                  <a:outerShdw blurRad="38100" dist="38100" dir="2700000" algn="tl">
                    <a:srgbClr val="000000"/>
                  </a:outerShdw>
                </a:effectLst>
                <a:latin typeface="Arial" charset="0"/>
                <a:cs typeface="Arial" charset="0"/>
              </a:rPr>
              <a:t>		r = 8 %</a:t>
            </a:r>
          </a:p>
          <a:p>
            <a:pPr marL="381000" algn="just">
              <a:spcBef>
                <a:spcPct val="50000"/>
              </a:spcBef>
              <a:defRPr/>
            </a:pPr>
            <a:r>
              <a:rPr lang="it-IT" sz="1800" dirty="0">
                <a:solidFill>
                  <a:srgbClr val="CC0000"/>
                </a:solidFill>
                <a:effectLst>
                  <a:outerShdw blurRad="38100" dist="38100" dir="2700000" algn="tl">
                    <a:srgbClr val="000000"/>
                  </a:outerShdw>
                </a:effectLst>
                <a:latin typeface="Arial" charset="0"/>
                <a:cs typeface="Arial" charset="0"/>
              </a:rPr>
              <a:t>	</a:t>
            </a:r>
            <a:r>
              <a:rPr lang="it-IT" sz="1800" dirty="0">
                <a:solidFill>
                  <a:srgbClr val="336600"/>
                </a:solidFill>
                <a:effectLst>
                  <a:outerShdw blurRad="38100" dist="38100" dir="2700000" algn="tl">
                    <a:srgbClr val="000000"/>
                  </a:outerShdw>
                </a:effectLst>
                <a:latin typeface="Arial" charset="0"/>
                <a:cs typeface="Arial" charset="0"/>
              </a:rPr>
              <a:t>INFLAZIONE STIMATA 	</a:t>
            </a:r>
            <a:r>
              <a:rPr lang="it-IT" sz="1800" dirty="0">
                <a:solidFill>
                  <a:srgbClr val="CC0000"/>
                </a:solidFill>
                <a:effectLst>
                  <a:outerShdw blurRad="38100" dist="38100" dir="2700000" algn="tl">
                    <a:srgbClr val="000000"/>
                  </a:outerShdw>
                </a:effectLst>
                <a:latin typeface="Arial" charset="0"/>
                <a:cs typeface="Arial" charset="0"/>
              </a:rPr>
              <a:t>		f = 3%</a:t>
            </a:r>
          </a:p>
          <a:p>
            <a:pPr marL="381000" algn="just">
              <a:spcBef>
                <a:spcPct val="50000"/>
              </a:spcBef>
              <a:defRPr/>
            </a:pPr>
            <a:r>
              <a:rPr lang="it-IT" sz="1800" dirty="0">
                <a:solidFill>
                  <a:srgbClr val="336600"/>
                </a:solidFill>
                <a:effectLst>
                  <a:outerShdw blurRad="38100" dist="38100" dir="2700000" algn="tl">
                    <a:srgbClr val="000000"/>
                  </a:outerShdw>
                </a:effectLst>
                <a:latin typeface="Arial" charset="0"/>
                <a:cs typeface="Arial" charset="0"/>
              </a:rPr>
              <a:t>	DERIVA COSTO DELL’ENERGIA</a:t>
            </a:r>
            <a:r>
              <a:rPr lang="it-IT" sz="1800" dirty="0">
                <a:solidFill>
                  <a:srgbClr val="CC0000"/>
                </a:solidFill>
                <a:effectLst>
                  <a:outerShdw blurRad="38100" dist="38100" dir="2700000" algn="tl">
                    <a:srgbClr val="000000"/>
                  </a:outerShdw>
                </a:effectLst>
                <a:latin typeface="Arial" charset="0"/>
                <a:cs typeface="Arial" charset="0"/>
              </a:rPr>
              <a:t> 		</a:t>
            </a:r>
            <a:r>
              <a:rPr lang="it-IT" sz="1800" dirty="0" err="1">
                <a:solidFill>
                  <a:srgbClr val="CC0000"/>
                </a:solidFill>
                <a:effectLst>
                  <a:outerShdw blurRad="38100" dist="38100" dir="2700000" algn="tl">
                    <a:srgbClr val="000000"/>
                  </a:outerShdw>
                </a:effectLst>
                <a:latin typeface="Arial" charset="0"/>
                <a:cs typeface="Arial" charset="0"/>
              </a:rPr>
              <a:t>f</a:t>
            </a:r>
            <a:r>
              <a:rPr lang="it-IT" sz="1800" dirty="0">
                <a:solidFill>
                  <a:srgbClr val="CC0000"/>
                </a:solidFill>
                <a:effectLst>
                  <a:outerShdw blurRad="38100" dist="38100" dir="2700000" algn="tl">
                    <a:srgbClr val="000000"/>
                  </a:outerShdw>
                </a:effectLst>
                <a:latin typeface="Arial" charset="0"/>
                <a:cs typeface="Arial" charset="0"/>
              </a:rPr>
              <a:t>’ = 1%</a:t>
            </a:r>
          </a:p>
          <a:p>
            <a:pPr marL="381000" algn="just">
              <a:spcBef>
                <a:spcPct val="50000"/>
              </a:spcBef>
              <a:defRPr/>
            </a:pPr>
            <a:endParaRPr lang="it-IT" sz="1800" dirty="0">
              <a:solidFill>
                <a:srgbClr val="FF3300"/>
              </a:solidFill>
              <a:effectLst>
                <a:outerShdw blurRad="38100" dist="38100" dir="2700000" algn="tl">
                  <a:srgbClr val="000000"/>
                </a:outerShdw>
              </a:effectLst>
              <a:latin typeface="Arial" charset="0"/>
              <a:cs typeface="Arial" charset="0"/>
            </a:endParaRPr>
          </a:p>
          <a:p>
            <a:pPr marL="381000" algn="just">
              <a:spcBef>
                <a:spcPct val="50000"/>
              </a:spcBef>
              <a:defRPr/>
            </a:pPr>
            <a:r>
              <a:rPr lang="it-IT" sz="1600" dirty="0">
                <a:solidFill>
                  <a:srgbClr val="FF3300"/>
                </a:solidFill>
                <a:effectLst>
                  <a:outerShdw blurRad="38100" dist="38100" dir="2700000" algn="tl">
                    <a:srgbClr val="000000"/>
                  </a:outerShdw>
                </a:effectLst>
                <a:latin typeface="Arial" charset="0"/>
                <a:cs typeface="Arial" charset="0"/>
              </a:rPr>
              <a:t>-	NON </a:t>
            </a:r>
            <a:r>
              <a:rPr lang="it-IT" sz="1600" dirty="0" err="1">
                <a:solidFill>
                  <a:srgbClr val="FF3300"/>
                </a:solidFill>
                <a:effectLst>
                  <a:outerShdw blurRad="38100" dist="38100" dir="2700000" algn="tl">
                    <a:srgbClr val="000000"/>
                  </a:outerShdw>
                </a:effectLst>
                <a:latin typeface="Arial" charset="0"/>
                <a:cs typeface="Arial" charset="0"/>
              </a:rPr>
              <a:t>C’E</a:t>
            </a:r>
            <a:r>
              <a:rPr lang="it-IT" sz="1600" dirty="0">
                <a:solidFill>
                  <a:srgbClr val="FF3300"/>
                </a:solidFill>
                <a:effectLst>
                  <a:outerShdw blurRad="38100" dist="38100" dir="2700000" algn="tl">
                    <a:srgbClr val="000000"/>
                  </a:outerShdw>
                </a:effectLst>
                <a:latin typeface="Arial" charset="0"/>
                <a:cs typeface="Arial" charset="0"/>
              </a:rPr>
              <a:t>’ VALORE </a:t>
            </a:r>
            <a:r>
              <a:rPr lang="it-IT" sz="1600" dirty="0" err="1">
                <a:solidFill>
                  <a:srgbClr val="FF3300"/>
                </a:solidFill>
                <a:effectLst>
                  <a:outerShdw blurRad="38100" dist="38100" dir="2700000" algn="tl">
                    <a:srgbClr val="000000"/>
                  </a:outerShdw>
                </a:effectLst>
                <a:latin typeface="Arial" charset="0"/>
                <a:cs typeface="Arial" charset="0"/>
              </a:rPr>
              <a:t>DI</a:t>
            </a:r>
            <a:r>
              <a:rPr lang="it-IT" sz="1600" dirty="0">
                <a:solidFill>
                  <a:srgbClr val="FF3300"/>
                </a:solidFill>
                <a:effectLst>
                  <a:outerShdw blurRad="38100" dist="38100" dir="2700000" algn="tl">
                    <a:srgbClr val="000000"/>
                  </a:outerShdw>
                </a:effectLst>
                <a:latin typeface="Arial" charset="0"/>
                <a:cs typeface="Arial" charset="0"/>
              </a:rPr>
              <a:t> RECUPERO DEL GENERATORE DISMESSO</a:t>
            </a:r>
            <a:endParaRPr lang="it-IT" sz="1600" dirty="0">
              <a:solidFill>
                <a:srgbClr val="FF3300"/>
              </a:solidFill>
              <a:effectLst>
                <a:outerShdw blurRad="38100" dist="38100" dir="2700000" algn="tl">
                  <a:srgbClr val="000000"/>
                </a:outerShdw>
              </a:effectLst>
            </a:endParaRPr>
          </a:p>
          <a:p>
            <a:pPr marL="381000" algn="just">
              <a:spcBef>
                <a:spcPct val="50000"/>
              </a:spcBef>
              <a:defRPr/>
            </a:pPr>
            <a:r>
              <a:rPr lang="it-IT" sz="1600" dirty="0">
                <a:solidFill>
                  <a:srgbClr val="FF3300"/>
                </a:solidFill>
                <a:effectLst>
                  <a:outerShdw blurRad="38100" dist="38100" dir="2700000" algn="tl">
                    <a:srgbClr val="000000"/>
                  </a:outerShdw>
                </a:effectLst>
                <a:latin typeface="Arial" charset="0"/>
                <a:cs typeface="Arial" charset="0"/>
              </a:rPr>
              <a:t>-	IL RISPARMIO </a:t>
            </a:r>
            <a:r>
              <a:rPr lang="it-IT" sz="1600" dirty="0" err="1">
                <a:solidFill>
                  <a:srgbClr val="FF3300"/>
                </a:solidFill>
                <a:effectLst>
                  <a:outerShdw blurRad="38100" dist="38100" dir="2700000" algn="tl">
                    <a:srgbClr val="000000"/>
                  </a:outerShdw>
                </a:effectLst>
                <a:latin typeface="Arial" charset="0"/>
                <a:cs typeface="Arial" charset="0"/>
              </a:rPr>
              <a:t>DI</a:t>
            </a:r>
            <a:r>
              <a:rPr lang="it-IT" sz="1600" dirty="0">
                <a:solidFill>
                  <a:srgbClr val="FF3300"/>
                </a:solidFill>
                <a:effectLst>
                  <a:outerShdw blurRad="38100" dist="38100" dir="2700000" algn="tl">
                    <a:srgbClr val="000000"/>
                  </a:outerShdw>
                </a:effectLst>
                <a:latin typeface="Arial" charset="0"/>
                <a:cs typeface="Arial" charset="0"/>
              </a:rPr>
              <a:t> COMBUSTIBILE SI PUO’ RITENERE COSTANTE</a:t>
            </a:r>
            <a:endParaRPr lang="it-IT" sz="1600" dirty="0">
              <a:solidFill>
                <a:srgbClr val="FF3300"/>
              </a:solidFill>
              <a:effectLst>
                <a:outerShdw blurRad="38100" dist="38100" dir="2700000" algn="tl">
                  <a:srgbClr val="000000"/>
                </a:outerShdw>
              </a:effectLst>
            </a:endParaRPr>
          </a:p>
          <a:p>
            <a:pPr marL="381000" algn="just">
              <a:spcBef>
                <a:spcPct val="50000"/>
              </a:spcBef>
              <a:defRPr/>
            </a:pPr>
            <a:endParaRPr lang="it-IT" sz="1600" dirty="0">
              <a:solidFill>
                <a:srgbClr val="CC0000"/>
              </a:solidFill>
              <a:effectLst>
                <a:outerShdw blurRad="38100" dist="38100" dir="2700000" algn="tl">
                  <a:srgbClr val="000000"/>
                </a:outerShdw>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0" y="760413"/>
            <a:ext cx="9906000" cy="4459682"/>
          </a:xfrm>
          <a:prstGeom prst="rect">
            <a:avLst/>
          </a:prstGeom>
          <a:solidFill>
            <a:srgbClr val="FFFF99"/>
          </a:solidFill>
          <a:ln w="9525">
            <a:noFill/>
            <a:miter lim="800000"/>
            <a:headEnd/>
            <a:tailEnd/>
          </a:ln>
          <a:effectLst/>
        </p:spPr>
        <p:txBody>
          <a:bodyPr>
            <a:spAutoFit/>
          </a:bodyPr>
          <a:lstStyle/>
          <a:p>
            <a:pPr marL="185738" indent="-185738" algn="just">
              <a:spcBef>
                <a:spcPct val="50000"/>
              </a:spcBef>
              <a:defRPr/>
            </a:pPr>
            <a:r>
              <a:rPr lang="it-IT" dirty="0">
                <a:solidFill>
                  <a:srgbClr val="CC0000"/>
                </a:solidFill>
                <a:effectLst>
                  <a:outerShdw blurRad="38100" dist="38100" dir="2700000" algn="tl">
                    <a:srgbClr val="000000"/>
                  </a:outerShdw>
                </a:effectLst>
                <a:latin typeface="Arial" charset="0"/>
                <a:cs typeface="Arial" charset="0"/>
              </a:rPr>
              <a:t>SOSTITUZIONE CALDAIA </a:t>
            </a:r>
            <a:r>
              <a:rPr lang="it-IT" dirty="0" err="1">
                <a:solidFill>
                  <a:srgbClr val="CC0000"/>
                </a:solidFill>
                <a:effectLst>
                  <a:outerShdw blurRad="38100" dist="38100" dir="2700000" algn="tl">
                    <a:srgbClr val="000000"/>
                  </a:outerShdw>
                </a:effectLst>
                <a:latin typeface="Arial" charset="0"/>
                <a:cs typeface="Arial" charset="0"/>
              </a:rPr>
              <a:t>DI</a:t>
            </a:r>
            <a:r>
              <a:rPr lang="it-IT" dirty="0">
                <a:solidFill>
                  <a:srgbClr val="CC0000"/>
                </a:solidFill>
                <a:effectLst>
                  <a:outerShdw blurRad="38100" dist="38100" dir="2700000" algn="tl">
                    <a:srgbClr val="000000"/>
                  </a:outerShdw>
                </a:effectLst>
                <a:latin typeface="Arial" charset="0"/>
                <a:cs typeface="Arial" charset="0"/>
              </a:rPr>
              <a:t> PROCESSO a Gasolio</a:t>
            </a:r>
          </a:p>
          <a:p>
            <a:pPr marL="185738" indent="-185738" algn="just">
              <a:spcBef>
                <a:spcPct val="50000"/>
              </a:spcBef>
              <a:defRPr/>
            </a:pPr>
            <a:endParaRPr lang="it-IT" dirty="0">
              <a:solidFill>
                <a:srgbClr val="FF3300"/>
              </a:solidFill>
              <a:effectLst>
                <a:outerShdw blurRad="38100" dist="38100" dir="2700000" algn="tl">
                  <a:srgbClr val="000000"/>
                </a:outerShdw>
              </a:effectLst>
            </a:endParaRPr>
          </a:p>
          <a:p>
            <a:pPr marL="185738" indent="-185738" algn="just">
              <a:spcBef>
                <a:spcPct val="50000"/>
              </a:spcBef>
              <a:defRPr/>
            </a:pPr>
            <a:r>
              <a:rPr lang="it-IT" dirty="0">
                <a:effectLst>
                  <a:outerShdw blurRad="38100" dist="38100" dir="2700000" algn="tl">
                    <a:srgbClr val="FFFFFF"/>
                  </a:outerShdw>
                </a:effectLst>
                <a:latin typeface="Arial" charset="0"/>
                <a:cs typeface="Arial" charset="0"/>
              </a:rPr>
              <a:t>	IL CALORE UTILE, RICHIESTO DAL PROCESSO, E’: </a:t>
            </a:r>
            <a:endParaRPr lang="it-IT" dirty="0">
              <a:effectLst>
                <a:outerShdw blurRad="38100" dist="38100" dir="2700000" algn="tl">
                  <a:srgbClr val="FFFFFF"/>
                </a:outerShdw>
              </a:effectLst>
            </a:endParaRPr>
          </a:p>
          <a:p>
            <a:pPr marL="185738" indent="-185738" algn="just">
              <a:spcBef>
                <a:spcPct val="50000"/>
              </a:spcBef>
              <a:defRPr/>
            </a:pPr>
            <a:r>
              <a:rPr lang="it-IT" sz="800" dirty="0">
                <a:effectLst>
                  <a:outerShdw blurRad="38100" dist="38100" dir="2700000" algn="tl">
                    <a:srgbClr val="FFFFFF"/>
                  </a:outerShdw>
                </a:effectLst>
                <a:latin typeface="Arial" charset="0"/>
                <a:cs typeface="Arial" charset="0"/>
              </a:rPr>
              <a:t>			</a:t>
            </a:r>
          </a:p>
          <a:p>
            <a:pPr marL="185738" indent="-185738" algn="just">
              <a:spcBef>
                <a:spcPct val="50000"/>
              </a:spcBef>
              <a:defRPr/>
            </a:pPr>
            <a:r>
              <a:rPr lang="it-IT" dirty="0" err="1">
                <a:solidFill>
                  <a:srgbClr val="CC0000"/>
                </a:solidFill>
                <a:effectLst>
                  <a:outerShdw blurRad="38100" dist="38100" dir="2700000" algn="tl">
                    <a:srgbClr val="000000"/>
                  </a:outerShdw>
                </a:effectLst>
                <a:latin typeface="Arial" charset="0"/>
                <a:cs typeface="Arial" charset="0"/>
              </a:rPr>
              <a:t>Q</a:t>
            </a:r>
            <a:r>
              <a:rPr lang="it-IT" baseline="-30000" dirty="0" err="1">
                <a:solidFill>
                  <a:srgbClr val="CC0000"/>
                </a:solidFill>
                <a:effectLst>
                  <a:outerShdw blurRad="38100" dist="38100" dir="2700000" algn="tl">
                    <a:srgbClr val="000000"/>
                  </a:outerShdw>
                </a:effectLst>
                <a:latin typeface="Arial" charset="0"/>
                <a:cs typeface="Arial" charset="0"/>
              </a:rPr>
              <a:t>ut</a:t>
            </a:r>
            <a:r>
              <a:rPr lang="it-IT" dirty="0">
                <a:solidFill>
                  <a:srgbClr val="CC0000"/>
                </a:solidFill>
                <a:effectLst>
                  <a:outerShdw blurRad="38100" dist="38100" dir="2700000" algn="tl">
                    <a:srgbClr val="000000"/>
                  </a:outerShdw>
                </a:effectLst>
                <a:latin typeface="Arial" charset="0"/>
                <a:cs typeface="Arial" charset="0"/>
              </a:rPr>
              <a:t> </a:t>
            </a:r>
            <a:r>
              <a:rPr lang="it-IT" dirty="0">
                <a:solidFill>
                  <a:srgbClr val="CC0000"/>
                </a:solidFill>
                <a:latin typeface="Arial" charset="0"/>
                <a:cs typeface="Arial" charset="0"/>
              </a:rPr>
              <a:t>= </a:t>
            </a:r>
            <a:r>
              <a:rPr lang="it-IT" dirty="0">
                <a:solidFill>
                  <a:srgbClr val="CC0000"/>
                </a:solidFill>
                <a:effectLst>
                  <a:outerShdw blurRad="38100" dist="38100" dir="2700000" algn="tl">
                    <a:srgbClr val="000000"/>
                  </a:outerShdw>
                </a:effectLst>
                <a:latin typeface="Arial" charset="0"/>
                <a:cs typeface="Arial" charset="0"/>
              </a:rPr>
              <a:t> </a:t>
            </a:r>
            <a:r>
              <a:rPr lang="it-IT" dirty="0" err="1">
                <a:solidFill>
                  <a:srgbClr val="CC0000"/>
                </a:solidFill>
                <a:effectLst>
                  <a:outerShdw blurRad="38100" dist="38100" dir="2700000" algn="tl">
                    <a:srgbClr val="000000"/>
                  </a:outerShdw>
                </a:effectLst>
                <a:latin typeface="Arial" charset="0"/>
                <a:cs typeface="Arial" charset="0"/>
              </a:rPr>
              <a:t>Q</a:t>
            </a:r>
            <a:r>
              <a:rPr lang="it-IT" sz="1800" dirty="0" err="1">
                <a:solidFill>
                  <a:srgbClr val="CC0000"/>
                </a:solidFill>
                <a:effectLst>
                  <a:outerShdw blurRad="38100" dist="38100" dir="2700000" algn="tl">
                    <a:srgbClr val="000000"/>
                  </a:outerShdw>
                </a:effectLst>
                <a:latin typeface="Arial" charset="0"/>
                <a:cs typeface="Arial" charset="0"/>
              </a:rPr>
              <a:t>v</a:t>
            </a:r>
            <a:r>
              <a:rPr lang="it-IT" sz="1800" dirty="0">
                <a:solidFill>
                  <a:srgbClr val="CC0000"/>
                </a:solidFill>
                <a:effectLst>
                  <a:outerShdw blurRad="38100" dist="38100" dir="2700000" algn="tl">
                    <a:srgbClr val="000000"/>
                  </a:outerShdw>
                </a:effectLst>
                <a:latin typeface="Arial" charset="0"/>
                <a:cs typeface="Arial" charset="0"/>
              </a:rPr>
              <a:t>  </a:t>
            </a:r>
            <a:r>
              <a:rPr lang="it-IT" sz="1800" dirty="0">
                <a:solidFill>
                  <a:srgbClr val="CC0000"/>
                </a:solidFill>
                <a:latin typeface="Arial" charset="0"/>
                <a:cs typeface="Arial" charset="0"/>
              </a:rPr>
              <a:t>*</a:t>
            </a:r>
            <a:r>
              <a:rPr lang="it-IT" sz="1800" dirty="0">
                <a:solidFill>
                  <a:srgbClr val="CC0000"/>
                </a:solidFill>
                <a:effectLst>
                  <a:outerShdw blurRad="38100" dist="38100" dir="2700000" algn="tl">
                    <a:srgbClr val="000000"/>
                  </a:outerShdw>
                </a:effectLst>
                <a:latin typeface="Arial" charset="0"/>
                <a:cs typeface="Arial" charset="0"/>
              </a:rPr>
              <a:t>  </a:t>
            </a:r>
            <a:r>
              <a:rPr lang="it-IT" dirty="0" err="1">
                <a:solidFill>
                  <a:srgbClr val="CC0000"/>
                </a:solidFill>
                <a:effectLst>
                  <a:outerShdw blurRad="38100" dist="38100" dir="2700000" algn="tl">
                    <a:srgbClr val="000000"/>
                  </a:outerShdw>
                </a:effectLst>
                <a:latin typeface="Symbol" pitchFamily="18" charset="2"/>
              </a:rPr>
              <a:t>h</a:t>
            </a:r>
            <a:r>
              <a:rPr lang="it-IT" baseline="-30000" dirty="0" err="1">
                <a:solidFill>
                  <a:srgbClr val="CC0000"/>
                </a:solidFill>
                <a:effectLst>
                  <a:outerShdw blurRad="38100" dist="38100" dir="2700000" algn="tl">
                    <a:srgbClr val="000000"/>
                  </a:outerShdw>
                </a:effectLst>
                <a:latin typeface="Arial" charset="0"/>
                <a:cs typeface="Arial" charset="0"/>
              </a:rPr>
              <a:t>v</a:t>
            </a:r>
            <a:r>
              <a:rPr lang="it-IT" sz="1800" dirty="0">
                <a:solidFill>
                  <a:srgbClr val="CC0000"/>
                </a:solidFill>
                <a:effectLst>
                  <a:outerShdw blurRad="38100" dist="38100" dir="2700000" algn="tl">
                    <a:srgbClr val="000000"/>
                  </a:outerShdw>
                </a:effectLst>
                <a:latin typeface="Arial" charset="0"/>
                <a:cs typeface="Arial" charset="0"/>
              </a:rPr>
              <a:t>  </a:t>
            </a:r>
            <a:r>
              <a:rPr lang="it-IT" dirty="0">
                <a:solidFill>
                  <a:srgbClr val="CC0000"/>
                </a:solidFill>
                <a:latin typeface="Arial" charset="0"/>
                <a:cs typeface="Arial" charset="0"/>
              </a:rPr>
              <a:t>= </a:t>
            </a:r>
            <a:r>
              <a:rPr lang="it-IT" dirty="0">
                <a:solidFill>
                  <a:srgbClr val="CC0000"/>
                </a:solidFill>
                <a:effectLst>
                  <a:outerShdw blurRad="38100" dist="38100" dir="2700000" algn="tl">
                    <a:srgbClr val="000000"/>
                  </a:outerShdw>
                </a:effectLst>
                <a:latin typeface="Arial" charset="0"/>
                <a:cs typeface="Arial" charset="0"/>
              </a:rPr>
              <a:t> 100 </a:t>
            </a:r>
            <a:r>
              <a:rPr lang="it-IT" dirty="0">
                <a:solidFill>
                  <a:srgbClr val="CC0000"/>
                </a:solidFill>
                <a:latin typeface="Arial" charset="0"/>
                <a:cs typeface="Arial" charset="0"/>
              </a:rPr>
              <a:t>*</a:t>
            </a:r>
            <a:r>
              <a:rPr lang="it-IT" dirty="0">
                <a:solidFill>
                  <a:srgbClr val="CC0000"/>
                </a:solidFill>
                <a:effectLst>
                  <a:outerShdw blurRad="38100" dist="38100" dir="2700000" algn="tl">
                    <a:srgbClr val="000000"/>
                  </a:outerShdw>
                </a:effectLst>
                <a:latin typeface="Arial" charset="0"/>
                <a:cs typeface="Arial" charset="0"/>
              </a:rPr>
              <a:t> O,7  </a:t>
            </a:r>
            <a:r>
              <a:rPr lang="it-IT" dirty="0">
                <a:solidFill>
                  <a:srgbClr val="CC0000"/>
                </a:solidFill>
                <a:latin typeface="Arial" charset="0"/>
                <a:cs typeface="Arial" charset="0"/>
              </a:rPr>
              <a:t>=</a:t>
            </a:r>
            <a:r>
              <a:rPr lang="it-IT" dirty="0">
                <a:solidFill>
                  <a:srgbClr val="CC0000"/>
                </a:solidFill>
                <a:effectLst>
                  <a:outerShdw blurRad="38100" dist="38100" dir="2700000" algn="tl">
                    <a:srgbClr val="000000"/>
                  </a:outerShdw>
                </a:effectLst>
                <a:latin typeface="Arial" charset="0"/>
                <a:cs typeface="Arial" charset="0"/>
              </a:rPr>
              <a:t>  70  </a:t>
            </a:r>
            <a:r>
              <a:rPr lang="it-IT" dirty="0" err="1">
                <a:solidFill>
                  <a:srgbClr val="CC0000"/>
                </a:solidFill>
                <a:latin typeface="Arial" charset="0"/>
                <a:cs typeface="Arial" charset="0"/>
              </a:rPr>
              <a:t>tep</a:t>
            </a:r>
            <a:r>
              <a:rPr lang="it-IT" dirty="0">
                <a:solidFill>
                  <a:srgbClr val="CC0000"/>
                </a:solidFill>
                <a:latin typeface="Arial" charset="0"/>
                <a:cs typeface="Arial" charset="0"/>
              </a:rPr>
              <a:t>/anno</a:t>
            </a:r>
            <a:r>
              <a:rPr lang="it-IT" dirty="0">
                <a:effectLst>
                  <a:outerShdw blurRad="38100" dist="38100" dir="2700000" algn="tl">
                    <a:srgbClr val="FFFFFF"/>
                  </a:outerShdw>
                </a:effectLst>
                <a:latin typeface="Arial" charset="0"/>
                <a:cs typeface="Arial" charset="0"/>
              </a:rPr>
              <a:t> </a:t>
            </a:r>
            <a:endParaRPr lang="it-IT" dirty="0">
              <a:effectLst>
                <a:outerShdw blurRad="38100" dist="38100" dir="2700000" algn="tl">
                  <a:srgbClr val="FFFFFF"/>
                </a:outerShdw>
              </a:effectLst>
            </a:endParaRPr>
          </a:p>
          <a:p>
            <a:pPr marL="185738" indent="-185738" algn="just">
              <a:spcBef>
                <a:spcPct val="50000"/>
              </a:spcBef>
              <a:defRPr/>
            </a:pPr>
            <a:endParaRPr lang="it-IT" dirty="0">
              <a:effectLst>
                <a:outerShdw blurRad="38100" dist="38100" dir="2700000" algn="tl">
                  <a:srgbClr val="FFFFFF"/>
                </a:outerShdw>
              </a:effectLst>
              <a:latin typeface="Arial" charset="0"/>
              <a:cs typeface="Arial" charset="0"/>
            </a:endParaRPr>
          </a:p>
          <a:p>
            <a:pPr marL="185738" indent="-185738" algn="just">
              <a:spcBef>
                <a:spcPct val="50000"/>
              </a:spcBef>
              <a:defRPr/>
            </a:pPr>
            <a:endParaRPr lang="it-IT" dirty="0">
              <a:effectLst>
                <a:outerShdw blurRad="38100" dist="38100" dir="2700000" algn="tl">
                  <a:srgbClr val="FFFFFF"/>
                </a:outerShdw>
              </a:effectLst>
              <a:latin typeface="Arial" charset="0"/>
              <a:cs typeface="Arial" charset="0"/>
            </a:endParaRPr>
          </a:p>
          <a:p>
            <a:pPr marL="185738" indent="-185738" algn="just">
              <a:spcBef>
                <a:spcPct val="50000"/>
              </a:spcBef>
              <a:defRPr/>
            </a:pPr>
            <a:r>
              <a:rPr lang="it-IT" dirty="0">
                <a:effectLst>
                  <a:outerShdw blurRad="38100" dist="38100" dir="2700000" algn="tl">
                    <a:srgbClr val="FFFFFF"/>
                  </a:outerShdw>
                </a:effectLst>
                <a:latin typeface="Arial" charset="0"/>
                <a:cs typeface="Arial" charset="0"/>
              </a:rPr>
              <a:t>	TALE CALORE DOVRA’ ESSERE RESO ALL’UTENZA ANCHE CON IL NUOVO GENERATORE CHE CONSUMERÀ, GRAZIE AL PIÙ ELEVATO RENDIMENTO:</a:t>
            </a:r>
          </a:p>
          <a:p>
            <a:pPr marL="185738" indent="-185738" algn="just">
              <a:spcBef>
                <a:spcPct val="50000"/>
              </a:spcBef>
              <a:defRPr/>
            </a:pPr>
            <a:endParaRPr lang="it-IT" sz="800" dirty="0">
              <a:solidFill>
                <a:srgbClr val="CC0000"/>
              </a:solidFill>
              <a:effectLst>
                <a:outerShdw blurRad="38100" dist="38100" dir="2700000" algn="tl">
                  <a:srgbClr val="000000"/>
                </a:outerShdw>
              </a:effectLst>
              <a:latin typeface="Arial" charset="0"/>
              <a:cs typeface="Arial" charset="0"/>
            </a:endParaRPr>
          </a:p>
          <a:p>
            <a:pPr marL="185738" indent="-185738" algn="just">
              <a:spcBef>
                <a:spcPct val="50000"/>
              </a:spcBef>
              <a:defRPr/>
            </a:pPr>
            <a:r>
              <a:rPr lang="it-IT" dirty="0" err="1">
                <a:solidFill>
                  <a:srgbClr val="CC0000"/>
                </a:solidFill>
                <a:effectLst>
                  <a:outerShdw blurRad="38100" dist="38100" dir="2700000" algn="tl">
                    <a:srgbClr val="000000"/>
                  </a:outerShdw>
                </a:effectLst>
                <a:latin typeface="Arial" charset="0"/>
                <a:cs typeface="Arial" charset="0"/>
              </a:rPr>
              <a:t>Q</a:t>
            </a:r>
            <a:r>
              <a:rPr lang="it-IT" baseline="-30000" dirty="0" err="1">
                <a:solidFill>
                  <a:srgbClr val="CC0000"/>
                </a:solidFill>
                <a:effectLst>
                  <a:outerShdw blurRad="38100" dist="38100" dir="2700000" algn="tl">
                    <a:srgbClr val="000000"/>
                  </a:outerShdw>
                </a:effectLst>
                <a:latin typeface="Arial" charset="0"/>
                <a:cs typeface="Arial" charset="0"/>
              </a:rPr>
              <a:t>n</a:t>
            </a:r>
            <a:r>
              <a:rPr lang="it-IT" dirty="0">
                <a:solidFill>
                  <a:srgbClr val="CC0000"/>
                </a:solidFill>
                <a:effectLst>
                  <a:outerShdw blurRad="38100" dist="38100" dir="2700000" algn="tl">
                    <a:srgbClr val="000000"/>
                  </a:outerShdw>
                </a:effectLst>
                <a:latin typeface="Arial" charset="0"/>
                <a:cs typeface="Arial" charset="0"/>
              </a:rPr>
              <a:t> </a:t>
            </a:r>
            <a:r>
              <a:rPr lang="it-IT" dirty="0">
                <a:solidFill>
                  <a:srgbClr val="CC0000"/>
                </a:solidFill>
                <a:latin typeface="Arial" charset="0"/>
                <a:cs typeface="Arial" charset="0"/>
              </a:rPr>
              <a:t>=</a:t>
            </a:r>
            <a:r>
              <a:rPr lang="it-IT" dirty="0">
                <a:solidFill>
                  <a:srgbClr val="CC0000"/>
                </a:solidFill>
                <a:effectLst>
                  <a:outerShdw blurRad="38100" dist="38100" dir="2700000" algn="tl">
                    <a:srgbClr val="000000"/>
                  </a:outerShdw>
                </a:effectLst>
                <a:latin typeface="Arial" charset="0"/>
                <a:cs typeface="Arial" charset="0"/>
              </a:rPr>
              <a:t> 70 </a:t>
            </a:r>
            <a:r>
              <a:rPr lang="it-IT" dirty="0">
                <a:solidFill>
                  <a:srgbClr val="CC0000"/>
                </a:solidFill>
                <a:latin typeface="Arial" charset="0"/>
                <a:cs typeface="Arial" charset="0"/>
              </a:rPr>
              <a:t>/</a:t>
            </a:r>
            <a:r>
              <a:rPr lang="it-IT" dirty="0">
                <a:solidFill>
                  <a:srgbClr val="CC0000"/>
                </a:solidFill>
                <a:effectLst>
                  <a:outerShdw blurRad="38100" dist="38100" dir="2700000" algn="tl">
                    <a:srgbClr val="000000"/>
                  </a:outerShdw>
                </a:effectLst>
                <a:latin typeface="Arial" charset="0"/>
                <a:cs typeface="Arial" charset="0"/>
              </a:rPr>
              <a:t> 0,85  </a:t>
            </a:r>
            <a:r>
              <a:rPr lang="it-IT" dirty="0">
                <a:solidFill>
                  <a:srgbClr val="CC0000"/>
                </a:solidFill>
                <a:latin typeface="Arial" charset="0"/>
                <a:cs typeface="Arial" charset="0"/>
              </a:rPr>
              <a:t>=</a:t>
            </a:r>
            <a:r>
              <a:rPr lang="it-IT" dirty="0">
                <a:solidFill>
                  <a:srgbClr val="CC0000"/>
                </a:solidFill>
                <a:effectLst>
                  <a:outerShdw blurRad="38100" dist="38100" dir="2700000" algn="tl">
                    <a:srgbClr val="000000"/>
                  </a:outerShdw>
                </a:effectLst>
                <a:latin typeface="Arial" charset="0"/>
                <a:cs typeface="Arial" charset="0"/>
              </a:rPr>
              <a:t>  82  </a:t>
            </a:r>
            <a:r>
              <a:rPr lang="it-IT" dirty="0" err="1">
                <a:solidFill>
                  <a:srgbClr val="CC0000"/>
                </a:solidFill>
                <a:latin typeface="Arial" charset="0"/>
                <a:cs typeface="Arial" charset="0"/>
              </a:rPr>
              <a:t>tep</a:t>
            </a:r>
            <a:r>
              <a:rPr lang="it-IT" dirty="0">
                <a:solidFill>
                  <a:srgbClr val="CC0000"/>
                </a:solidFill>
                <a:latin typeface="Arial" charset="0"/>
                <a:cs typeface="Arial" charset="0"/>
              </a:rPr>
              <a:t>/anno</a:t>
            </a:r>
            <a:r>
              <a:rPr lang="it-IT" dirty="0">
                <a:solidFill>
                  <a:srgbClr val="CC0000"/>
                </a:solidFill>
                <a:effectLst>
                  <a:outerShdw blurRad="38100" dist="38100" dir="2700000" algn="tl">
                    <a:srgbClr val="000000"/>
                  </a:outerShdw>
                </a:effectLst>
                <a:latin typeface="Arial" charset="0"/>
                <a:cs typeface="Arial" charset="0"/>
              </a:rPr>
              <a:t> </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7"/>
          <p:cNvSpPr txBox="1">
            <a:spLocks noChangeArrowheads="1"/>
          </p:cNvSpPr>
          <p:nvPr/>
        </p:nvSpPr>
        <p:spPr bwMode="auto">
          <a:xfrm>
            <a:off x="131187" y="62845"/>
            <a:ext cx="9658350" cy="6664901"/>
          </a:xfrm>
          <a:prstGeom prst="rect">
            <a:avLst/>
          </a:prstGeom>
          <a:solidFill>
            <a:srgbClr val="FFFF99"/>
          </a:solidFill>
          <a:ln w="9525">
            <a:noFill/>
            <a:miter lim="800000"/>
            <a:headEnd/>
            <a:tailEnd/>
          </a:ln>
          <a:effectLst/>
          <a:scene3d>
            <a:camera prst="orthographicFront"/>
            <a:lightRig rig="threePt" dir="t"/>
          </a:scene3d>
          <a:sp3d>
            <a:bevelT/>
          </a:sp3d>
        </p:spPr>
        <p:txBody>
          <a:bodyPr>
            <a:spAutoFit/>
          </a:bodyPr>
          <a:lstStyle/>
          <a:p>
            <a:pPr algn="just">
              <a:spcBef>
                <a:spcPct val="50000"/>
              </a:spcBef>
              <a:defRPr/>
            </a:pPr>
            <a:r>
              <a:rPr lang="it-IT" dirty="0">
                <a:solidFill>
                  <a:srgbClr val="CC0000"/>
                </a:solidFill>
                <a:effectLst>
                  <a:outerShdw blurRad="38100" dist="38100" dir="2700000" algn="tl">
                    <a:srgbClr val="000000"/>
                  </a:outerShdw>
                </a:effectLst>
                <a:latin typeface="Arial" charset="0"/>
                <a:cs typeface="Arial" charset="0"/>
              </a:rPr>
              <a:t>SOSTITUZIONE CALDAIA </a:t>
            </a:r>
            <a:r>
              <a:rPr lang="it-IT" dirty="0" err="1">
                <a:solidFill>
                  <a:srgbClr val="CC0000"/>
                </a:solidFill>
                <a:effectLst>
                  <a:outerShdw blurRad="38100" dist="38100" dir="2700000" algn="tl">
                    <a:srgbClr val="000000"/>
                  </a:outerShdw>
                </a:effectLst>
                <a:latin typeface="Arial" charset="0"/>
                <a:cs typeface="Arial" charset="0"/>
              </a:rPr>
              <a:t>DI</a:t>
            </a:r>
            <a:r>
              <a:rPr lang="it-IT" dirty="0">
                <a:solidFill>
                  <a:srgbClr val="CC0000"/>
                </a:solidFill>
                <a:effectLst>
                  <a:outerShdw blurRad="38100" dist="38100" dir="2700000" algn="tl">
                    <a:srgbClr val="000000"/>
                  </a:outerShdw>
                </a:effectLst>
                <a:latin typeface="Arial" charset="0"/>
                <a:cs typeface="Arial" charset="0"/>
              </a:rPr>
              <a:t> PROCESSO a Gasolio</a:t>
            </a:r>
          </a:p>
          <a:p>
            <a:pPr algn="just">
              <a:spcBef>
                <a:spcPct val="50000"/>
              </a:spcBef>
              <a:defRPr/>
            </a:pPr>
            <a:endParaRPr lang="it-IT" sz="1400" dirty="0">
              <a:solidFill>
                <a:srgbClr val="CC0000"/>
              </a:solidFill>
              <a:effectLst>
                <a:outerShdw blurRad="38100" dist="38100" dir="2700000" algn="tl">
                  <a:srgbClr val="000000"/>
                </a:outerShdw>
              </a:effectLst>
              <a:latin typeface="Arial" charset="0"/>
              <a:cs typeface="Arial" charset="0"/>
            </a:endParaRPr>
          </a:p>
          <a:p>
            <a:pPr algn="just">
              <a:spcBef>
                <a:spcPct val="50000"/>
              </a:spcBef>
              <a:defRPr/>
            </a:pPr>
            <a:endParaRPr lang="it-IT" sz="1400" dirty="0">
              <a:solidFill>
                <a:srgbClr val="CC0000"/>
              </a:solidFill>
              <a:effectLst>
                <a:outerShdw blurRad="38100" dist="38100" dir="2700000" algn="tl">
                  <a:srgbClr val="000000"/>
                </a:outerShdw>
              </a:effectLst>
              <a:latin typeface="Arial" charset="0"/>
              <a:cs typeface="Arial" charset="0"/>
            </a:endParaRPr>
          </a:p>
          <a:p>
            <a:pPr algn="just">
              <a:spcBef>
                <a:spcPct val="50000"/>
              </a:spcBef>
              <a:defRPr/>
            </a:pPr>
            <a:r>
              <a:rPr lang="it-IT" dirty="0">
                <a:effectLst>
                  <a:outerShdw blurRad="38100" dist="38100" dir="2700000" algn="tl">
                    <a:srgbClr val="FFFFFF"/>
                  </a:outerShdw>
                </a:effectLst>
                <a:latin typeface="Arial" charset="0"/>
                <a:cs typeface="Arial" charset="0"/>
              </a:rPr>
              <a:t>IL RISPARMIO, IN TERMINI </a:t>
            </a:r>
            <a:r>
              <a:rPr lang="it-IT" dirty="0" err="1">
                <a:effectLst>
                  <a:outerShdw blurRad="38100" dist="38100" dir="2700000" algn="tl">
                    <a:srgbClr val="FFFFFF"/>
                  </a:outerShdw>
                </a:effectLst>
                <a:latin typeface="Arial" charset="0"/>
                <a:cs typeface="Arial" charset="0"/>
              </a:rPr>
              <a:t>DI</a:t>
            </a:r>
            <a:r>
              <a:rPr lang="it-IT" dirty="0">
                <a:effectLst>
                  <a:outerShdw blurRad="38100" dist="38100" dir="2700000" algn="tl">
                    <a:srgbClr val="FFFFFF"/>
                  </a:outerShdw>
                </a:effectLst>
                <a:latin typeface="Arial" charset="0"/>
                <a:cs typeface="Arial" charset="0"/>
              </a:rPr>
              <a:t> UNITA’ FISICHE, E’ </a:t>
            </a:r>
            <a:r>
              <a:rPr lang="it-IT" dirty="0" err="1">
                <a:effectLst>
                  <a:outerShdw blurRad="38100" dist="38100" dir="2700000" algn="tl">
                    <a:srgbClr val="FFFFFF"/>
                  </a:outerShdw>
                </a:effectLst>
                <a:latin typeface="Arial" charset="0"/>
                <a:cs typeface="Arial" charset="0"/>
              </a:rPr>
              <a:t>DI</a:t>
            </a:r>
            <a:r>
              <a:rPr lang="it-IT" dirty="0">
                <a:effectLst>
                  <a:outerShdw blurRad="38100" dist="38100" dir="2700000" algn="tl">
                    <a:srgbClr val="FFFFFF"/>
                  </a:outerShdw>
                </a:effectLst>
                <a:latin typeface="Arial" charset="0"/>
                <a:cs typeface="Arial" charset="0"/>
              </a:rPr>
              <a:t>:</a:t>
            </a:r>
            <a:endParaRPr lang="it-IT" dirty="0">
              <a:effectLst>
                <a:outerShdw blurRad="38100" dist="38100" dir="2700000" algn="tl">
                  <a:srgbClr val="FFFFFF"/>
                </a:outerShdw>
              </a:effectLst>
            </a:endParaRPr>
          </a:p>
          <a:p>
            <a:pPr algn="just">
              <a:spcBef>
                <a:spcPct val="50000"/>
              </a:spcBef>
              <a:defRPr/>
            </a:pPr>
            <a:r>
              <a:rPr lang="it-IT" dirty="0">
                <a:effectLst>
                  <a:outerShdw blurRad="38100" dist="38100" dir="2700000" algn="tl">
                    <a:srgbClr val="FFFFFF"/>
                  </a:outerShdw>
                </a:effectLst>
                <a:latin typeface="Arial" charset="0"/>
                <a:cs typeface="Arial" charset="0"/>
              </a:rPr>
              <a:t>		</a:t>
            </a:r>
            <a:r>
              <a:rPr lang="it-IT" dirty="0" err="1">
                <a:solidFill>
                  <a:srgbClr val="CC0000"/>
                </a:solidFill>
                <a:effectLst>
                  <a:outerShdw blurRad="38100" dist="38100" dir="2700000" algn="tl">
                    <a:srgbClr val="000000"/>
                  </a:outerShdw>
                </a:effectLst>
                <a:latin typeface="Arial" charset="0"/>
                <a:cs typeface="Arial" charset="0"/>
              </a:rPr>
              <a:t>Q</a:t>
            </a:r>
            <a:r>
              <a:rPr lang="it-IT" baseline="-30000" dirty="0" err="1">
                <a:solidFill>
                  <a:srgbClr val="CC0000"/>
                </a:solidFill>
                <a:effectLst>
                  <a:outerShdw blurRad="38100" dist="38100" dir="2700000" algn="tl">
                    <a:srgbClr val="000000"/>
                  </a:outerShdw>
                </a:effectLst>
                <a:latin typeface="Arial" charset="0"/>
                <a:cs typeface="Arial" charset="0"/>
              </a:rPr>
              <a:t>v</a:t>
            </a:r>
            <a:r>
              <a:rPr lang="it-IT" dirty="0">
                <a:solidFill>
                  <a:srgbClr val="CC0000"/>
                </a:solidFill>
                <a:effectLst>
                  <a:outerShdw blurRad="38100" dist="38100" dir="2700000" algn="tl">
                    <a:srgbClr val="000000"/>
                  </a:outerShdw>
                </a:effectLst>
                <a:latin typeface="Arial" charset="0"/>
                <a:cs typeface="Arial" charset="0"/>
              </a:rPr>
              <a:t> - </a:t>
            </a:r>
            <a:r>
              <a:rPr lang="it-IT" dirty="0" err="1">
                <a:solidFill>
                  <a:srgbClr val="CC0000"/>
                </a:solidFill>
                <a:effectLst>
                  <a:outerShdw blurRad="38100" dist="38100" dir="2700000" algn="tl">
                    <a:srgbClr val="000000"/>
                  </a:outerShdw>
                </a:effectLst>
                <a:latin typeface="Arial" charset="0"/>
                <a:cs typeface="Arial" charset="0"/>
              </a:rPr>
              <a:t>Q</a:t>
            </a:r>
            <a:r>
              <a:rPr lang="it-IT" baseline="-30000" dirty="0" err="1">
                <a:solidFill>
                  <a:srgbClr val="CC0000"/>
                </a:solidFill>
                <a:effectLst>
                  <a:outerShdw blurRad="38100" dist="38100" dir="2700000" algn="tl">
                    <a:srgbClr val="000000"/>
                  </a:outerShdw>
                </a:effectLst>
                <a:latin typeface="Arial" charset="0"/>
                <a:cs typeface="Arial" charset="0"/>
              </a:rPr>
              <a:t>n</a:t>
            </a:r>
            <a:r>
              <a:rPr lang="it-IT" dirty="0">
                <a:solidFill>
                  <a:srgbClr val="CC0000"/>
                </a:solidFill>
                <a:effectLst>
                  <a:outerShdw blurRad="38100" dist="38100" dir="2700000" algn="tl">
                    <a:srgbClr val="000000"/>
                  </a:outerShdw>
                </a:effectLst>
                <a:latin typeface="Arial" charset="0"/>
                <a:cs typeface="Arial" charset="0"/>
              </a:rPr>
              <a:t> = 100 - 82 </a:t>
            </a:r>
            <a:r>
              <a:rPr lang="it-IT" dirty="0">
                <a:solidFill>
                  <a:srgbClr val="CC0000"/>
                </a:solidFill>
                <a:latin typeface="Arial" charset="0"/>
                <a:cs typeface="Arial" charset="0"/>
              </a:rPr>
              <a:t>=</a:t>
            </a:r>
            <a:r>
              <a:rPr lang="it-IT" dirty="0">
                <a:solidFill>
                  <a:srgbClr val="CC0000"/>
                </a:solidFill>
                <a:effectLst>
                  <a:outerShdw blurRad="38100" dist="38100" dir="2700000" algn="tl">
                    <a:srgbClr val="000000"/>
                  </a:outerShdw>
                </a:effectLst>
                <a:latin typeface="Arial" charset="0"/>
                <a:cs typeface="Arial" charset="0"/>
              </a:rPr>
              <a:t> 18  </a:t>
            </a:r>
            <a:r>
              <a:rPr lang="it-IT" dirty="0" err="1">
                <a:solidFill>
                  <a:srgbClr val="CC0000"/>
                </a:solidFill>
                <a:latin typeface="Arial" charset="0"/>
                <a:cs typeface="Arial" charset="0"/>
              </a:rPr>
              <a:t>tep</a:t>
            </a:r>
            <a:r>
              <a:rPr lang="it-IT" dirty="0">
                <a:solidFill>
                  <a:srgbClr val="CC0000"/>
                </a:solidFill>
                <a:latin typeface="Arial" charset="0"/>
                <a:cs typeface="Arial" charset="0"/>
              </a:rPr>
              <a:t>/anno</a:t>
            </a:r>
            <a:endParaRPr lang="it-IT" dirty="0">
              <a:solidFill>
                <a:srgbClr val="CC0000"/>
              </a:solidFill>
            </a:endParaRPr>
          </a:p>
          <a:p>
            <a:pPr algn="just">
              <a:spcBef>
                <a:spcPct val="50000"/>
              </a:spcBef>
              <a:defRPr/>
            </a:pPr>
            <a:r>
              <a:rPr lang="it-IT" dirty="0">
                <a:effectLst>
                  <a:outerShdw blurRad="38100" dist="38100" dir="2700000" algn="tl">
                    <a:srgbClr val="FFFFFF"/>
                  </a:outerShdw>
                </a:effectLst>
                <a:latin typeface="Arial" charset="0"/>
                <a:cs typeface="Arial" charset="0"/>
              </a:rPr>
              <a:t>IL FLUSSO </a:t>
            </a:r>
            <a:r>
              <a:rPr lang="it-IT" dirty="0" err="1">
                <a:effectLst>
                  <a:outerShdw blurRad="38100" dist="38100" dir="2700000" algn="tl">
                    <a:srgbClr val="FFFFFF"/>
                  </a:outerShdw>
                </a:effectLst>
                <a:latin typeface="Arial" charset="0"/>
                <a:cs typeface="Arial" charset="0"/>
              </a:rPr>
              <a:t>DI</a:t>
            </a:r>
            <a:r>
              <a:rPr lang="it-IT" dirty="0">
                <a:effectLst>
                  <a:outerShdw blurRad="38100" dist="38100" dir="2700000" algn="tl">
                    <a:srgbClr val="FFFFFF"/>
                  </a:outerShdw>
                </a:effectLst>
                <a:latin typeface="Arial" charset="0"/>
                <a:cs typeface="Arial" charset="0"/>
              </a:rPr>
              <a:t> CASSA:</a:t>
            </a:r>
            <a:endParaRPr lang="it-IT" dirty="0">
              <a:effectLst>
                <a:outerShdw blurRad="38100" dist="38100" dir="2700000" algn="tl">
                  <a:srgbClr val="FFFFFF"/>
                </a:outerShdw>
              </a:effectLst>
            </a:endParaRPr>
          </a:p>
          <a:p>
            <a:pPr algn="just">
              <a:spcBef>
                <a:spcPct val="50000"/>
              </a:spcBef>
              <a:defRPr/>
            </a:pPr>
            <a:r>
              <a:rPr lang="it-IT" dirty="0">
                <a:effectLst>
                  <a:outerShdw blurRad="38100" dist="38100" dir="2700000" algn="tl">
                    <a:srgbClr val="FFFFFF"/>
                  </a:outerShdw>
                </a:effectLst>
                <a:latin typeface="Arial" charset="0"/>
                <a:cs typeface="Arial" charset="0"/>
              </a:rPr>
              <a:t>		</a:t>
            </a:r>
            <a:r>
              <a:rPr lang="it-IT" dirty="0">
                <a:solidFill>
                  <a:srgbClr val="CC0000"/>
                </a:solidFill>
                <a:effectLst>
                  <a:outerShdw blurRad="38100" dist="38100" dir="2700000" algn="tl">
                    <a:srgbClr val="000000"/>
                  </a:outerShdw>
                </a:effectLst>
                <a:latin typeface="Arial" charset="0"/>
                <a:cs typeface="Arial" charset="0"/>
              </a:rPr>
              <a:t>FC </a:t>
            </a:r>
            <a:r>
              <a:rPr lang="it-IT" dirty="0">
                <a:solidFill>
                  <a:srgbClr val="CC0000"/>
                </a:solidFill>
                <a:latin typeface="Arial" charset="0"/>
                <a:cs typeface="Arial" charset="0"/>
              </a:rPr>
              <a:t>= </a:t>
            </a:r>
            <a:r>
              <a:rPr lang="it-IT" dirty="0">
                <a:solidFill>
                  <a:srgbClr val="CC0000"/>
                </a:solidFill>
                <a:effectLst>
                  <a:outerShdw blurRad="38100" dist="38100" dir="2700000" algn="tl">
                    <a:srgbClr val="000000"/>
                  </a:outerShdw>
                </a:effectLst>
                <a:latin typeface="Arial" charset="0"/>
                <a:cs typeface="Arial" charset="0"/>
              </a:rPr>
              <a:t>18.000 * 1,4 </a:t>
            </a:r>
            <a:r>
              <a:rPr lang="it-IT" dirty="0">
                <a:solidFill>
                  <a:srgbClr val="CC0000"/>
                </a:solidFill>
                <a:latin typeface="Arial" charset="0"/>
                <a:cs typeface="Arial" charset="0"/>
              </a:rPr>
              <a:t>=</a:t>
            </a:r>
            <a:r>
              <a:rPr lang="it-IT" dirty="0">
                <a:solidFill>
                  <a:srgbClr val="CC0000"/>
                </a:solidFill>
                <a:effectLst>
                  <a:outerShdw blurRad="38100" dist="38100" dir="2700000" algn="tl">
                    <a:srgbClr val="000000"/>
                  </a:outerShdw>
                </a:effectLst>
                <a:latin typeface="Arial" charset="0"/>
                <a:cs typeface="Arial" charset="0"/>
              </a:rPr>
              <a:t> 25.200 </a:t>
            </a:r>
            <a:r>
              <a:rPr lang="it-IT" dirty="0">
                <a:solidFill>
                  <a:srgbClr val="CC0000"/>
                </a:solidFill>
                <a:latin typeface="Arial" charset="0"/>
                <a:cs typeface="Arial" charset="0"/>
              </a:rPr>
              <a:t>€/anno </a:t>
            </a:r>
            <a:endParaRPr lang="it-IT" dirty="0">
              <a:solidFill>
                <a:srgbClr val="CC0000"/>
              </a:solidFill>
            </a:endParaRPr>
          </a:p>
          <a:p>
            <a:pPr algn="just">
              <a:spcBef>
                <a:spcPct val="50000"/>
              </a:spcBef>
              <a:defRPr/>
            </a:pPr>
            <a:r>
              <a:rPr lang="it-IT" dirty="0">
                <a:effectLst>
                  <a:outerShdw blurRad="38100" dist="38100" dir="2700000" algn="tl">
                    <a:srgbClr val="FFFFFF"/>
                  </a:outerShdw>
                </a:effectLst>
                <a:latin typeface="Arial" charset="0"/>
                <a:cs typeface="Arial" charset="0"/>
              </a:rPr>
              <a:t>IL COSTO DEL CAPITALE: </a:t>
            </a:r>
            <a:endParaRPr lang="it-IT" dirty="0">
              <a:effectLst>
                <a:outerShdw blurRad="38100" dist="38100" dir="2700000" algn="tl">
                  <a:srgbClr val="FFFFFF"/>
                </a:outerShdw>
              </a:effectLst>
            </a:endParaRPr>
          </a:p>
          <a:p>
            <a:pPr algn="just">
              <a:spcBef>
                <a:spcPct val="50000"/>
              </a:spcBef>
              <a:defRPr/>
            </a:pPr>
            <a:r>
              <a:rPr lang="it-IT" dirty="0">
                <a:effectLst>
                  <a:outerShdw blurRad="38100" dist="38100" dir="2700000" algn="tl">
                    <a:srgbClr val="FFFFFF"/>
                  </a:outerShdw>
                </a:effectLst>
                <a:latin typeface="Arial" charset="0"/>
                <a:cs typeface="Arial" charset="0"/>
              </a:rPr>
              <a:t>			</a:t>
            </a:r>
            <a:r>
              <a:rPr lang="it-IT" dirty="0">
                <a:solidFill>
                  <a:srgbClr val="CC0000"/>
                </a:solidFill>
                <a:effectLst>
                  <a:outerShdw blurRad="38100" dist="38100" dir="2700000" algn="tl">
                    <a:srgbClr val="000000"/>
                  </a:outerShdw>
                </a:effectLst>
                <a:latin typeface="Arial" charset="0"/>
                <a:cs typeface="Arial" charset="0"/>
              </a:rPr>
              <a:t>R = 8 - 3 - 1 = 4%</a:t>
            </a:r>
            <a:endParaRPr lang="it-IT" dirty="0">
              <a:solidFill>
                <a:srgbClr val="CC0000"/>
              </a:solidFill>
              <a:effectLst>
                <a:outerShdw blurRad="38100" dist="38100" dir="2700000" algn="tl">
                  <a:srgbClr val="000000"/>
                </a:outerShdw>
              </a:effectLst>
            </a:endParaRPr>
          </a:p>
          <a:p>
            <a:pPr algn="just">
              <a:spcBef>
                <a:spcPct val="50000"/>
              </a:spcBef>
              <a:defRPr/>
            </a:pPr>
            <a:r>
              <a:rPr lang="it-IT" dirty="0">
                <a:effectLst>
                  <a:outerShdw blurRad="38100" dist="38100" dir="2700000" algn="tl">
                    <a:srgbClr val="FFFFFF"/>
                  </a:outerShdw>
                </a:effectLst>
                <a:latin typeface="Arial" charset="0"/>
                <a:cs typeface="Arial" charset="0"/>
              </a:rPr>
              <a:t>IL FATTORE </a:t>
            </a:r>
            <a:r>
              <a:rPr lang="it-IT" dirty="0" err="1">
                <a:effectLst>
                  <a:outerShdw blurRad="38100" dist="38100" dir="2700000" algn="tl">
                    <a:srgbClr val="FFFFFF"/>
                  </a:outerShdw>
                </a:effectLst>
                <a:latin typeface="Arial" charset="0"/>
                <a:cs typeface="Arial" charset="0"/>
              </a:rPr>
              <a:t>DI</a:t>
            </a:r>
            <a:r>
              <a:rPr lang="it-IT" dirty="0">
                <a:effectLst>
                  <a:outerShdw blurRad="38100" dist="38100" dir="2700000" algn="tl">
                    <a:srgbClr val="FFFFFF"/>
                  </a:outerShdw>
                </a:effectLst>
                <a:latin typeface="Arial" charset="0"/>
                <a:cs typeface="Arial" charset="0"/>
              </a:rPr>
              <a:t> ANNUALITÀ  (per R = 4% ed n = 10 anni):</a:t>
            </a:r>
            <a:endParaRPr lang="it-IT" dirty="0">
              <a:effectLst>
                <a:outerShdw blurRad="38100" dist="38100" dir="2700000" algn="tl">
                  <a:srgbClr val="FFFFFF"/>
                </a:outerShdw>
              </a:effectLst>
            </a:endParaRPr>
          </a:p>
          <a:p>
            <a:pPr algn="just">
              <a:spcBef>
                <a:spcPct val="50000"/>
              </a:spcBef>
              <a:defRPr/>
            </a:pPr>
            <a:r>
              <a:rPr lang="it-IT" dirty="0">
                <a:effectLst>
                  <a:outerShdw blurRad="38100" dist="38100" dir="2700000" algn="tl">
                    <a:srgbClr val="FFFFFF"/>
                  </a:outerShdw>
                </a:effectLst>
                <a:latin typeface="Arial" charset="0"/>
                <a:cs typeface="Arial" charset="0"/>
              </a:rPr>
              <a:t>				</a:t>
            </a:r>
            <a:r>
              <a:rPr lang="it-IT" dirty="0">
                <a:solidFill>
                  <a:srgbClr val="CC0000"/>
                </a:solidFill>
                <a:effectLst>
                  <a:outerShdw blurRad="38100" dist="38100" dir="2700000" algn="tl">
                    <a:srgbClr val="000000"/>
                  </a:outerShdw>
                </a:effectLst>
                <a:latin typeface="Arial" charset="0"/>
                <a:cs typeface="Arial" charset="0"/>
              </a:rPr>
              <a:t>FA = 8,11</a:t>
            </a:r>
            <a:endParaRPr lang="it-IT" dirty="0">
              <a:solidFill>
                <a:srgbClr val="CC0000"/>
              </a:solidFill>
              <a:effectLst>
                <a:outerShdw blurRad="38100" dist="38100" dir="2700000" algn="tl">
                  <a:srgbClr val="000000"/>
                </a:outerShdw>
              </a:effectLst>
            </a:endParaRPr>
          </a:p>
          <a:p>
            <a:pPr algn="just">
              <a:spcBef>
                <a:spcPct val="50000"/>
              </a:spcBef>
              <a:defRPr/>
            </a:pPr>
            <a:endParaRPr lang="it-IT" dirty="0">
              <a:effectLst>
                <a:outerShdw blurRad="38100" dist="38100" dir="2700000" algn="tl">
                  <a:srgbClr val="FFFFFF"/>
                </a:outerShdw>
              </a:effectLst>
              <a:latin typeface="Arial" charset="0"/>
              <a:cs typeface="Arial" charset="0"/>
            </a:endParaRPr>
          </a:p>
          <a:p>
            <a:pPr algn="just">
              <a:spcBef>
                <a:spcPct val="50000"/>
              </a:spcBef>
              <a:defRPr/>
            </a:pPr>
            <a:r>
              <a:rPr lang="it-IT" dirty="0">
                <a:effectLst>
                  <a:outerShdw blurRad="38100" dist="38100" dir="2700000" algn="tl">
                    <a:srgbClr val="FFFFFF"/>
                  </a:outerShdw>
                </a:effectLst>
                <a:latin typeface="Arial" charset="0"/>
                <a:cs typeface="Arial" charset="0"/>
              </a:rPr>
              <a:t>IN CONCLUSIONE IL VAN PER L’INTERA OPERAZIONE E’:</a:t>
            </a:r>
          </a:p>
          <a:p>
            <a:pPr algn="just">
              <a:spcBef>
                <a:spcPct val="50000"/>
              </a:spcBef>
              <a:defRPr/>
            </a:pPr>
            <a:endParaRPr lang="it-IT" sz="1200" dirty="0">
              <a:effectLst>
                <a:outerShdw blurRad="38100" dist="38100" dir="2700000" algn="tl">
                  <a:srgbClr val="FFFFFF"/>
                </a:outerShdw>
              </a:effectLst>
            </a:endParaRPr>
          </a:p>
          <a:p>
            <a:pPr algn="just">
              <a:spcBef>
                <a:spcPct val="50000"/>
              </a:spcBef>
              <a:defRPr/>
            </a:pPr>
            <a:r>
              <a:rPr lang="it-IT" sz="2200" dirty="0">
                <a:solidFill>
                  <a:srgbClr val="CC0000"/>
                </a:solidFill>
                <a:effectLst>
                  <a:outerShdw blurRad="38100" dist="38100" dir="2700000" algn="tl">
                    <a:srgbClr val="000000"/>
                  </a:outerShdw>
                </a:effectLst>
                <a:latin typeface="Arial" charset="0"/>
                <a:cs typeface="Arial" charset="0"/>
              </a:rPr>
              <a:t>VAN  =  (FC) * (FA)  -  I</a:t>
            </a:r>
            <a:r>
              <a:rPr lang="it-IT" sz="2200" baseline="-30000" dirty="0">
                <a:solidFill>
                  <a:srgbClr val="CC0000"/>
                </a:solidFill>
                <a:effectLst>
                  <a:outerShdw blurRad="38100" dist="38100" dir="2700000" algn="tl">
                    <a:srgbClr val="000000"/>
                  </a:outerShdw>
                </a:effectLst>
                <a:latin typeface="Arial" charset="0"/>
                <a:cs typeface="Arial" charset="0"/>
              </a:rPr>
              <a:t>0 </a:t>
            </a:r>
            <a:r>
              <a:rPr lang="it-IT" sz="2200" dirty="0">
                <a:solidFill>
                  <a:srgbClr val="CC0000"/>
                </a:solidFill>
                <a:effectLst>
                  <a:outerShdw blurRad="38100" dist="38100" dir="2700000" algn="tl">
                    <a:srgbClr val="000000"/>
                  </a:outerShdw>
                </a:effectLst>
                <a:latin typeface="Arial" charset="0"/>
                <a:cs typeface="Arial" charset="0"/>
              </a:rPr>
              <a:t> =  (25.200) * (8,11)  – 90.000 = 114.400  </a:t>
            </a:r>
            <a:r>
              <a:rPr lang="it-IT" sz="2200" dirty="0">
                <a:solidFill>
                  <a:srgbClr val="CC0000"/>
                </a:solidFill>
                <a:latin typeface="Arial" charset="0"/>
                <a:cs typeface="Arial" charset="0"/>
              </a:rPr>
              <a:t>€</a:t>
            </a:r>
            <a:r>
              <a:rPr lang="it-IT" sz="2200" dirty="0">
                <a:solidFill>
                  <a:srgbClr val="CC0000"/>
                </a:solidFill>
                <a:effectLst>
                  <a:outerShdw blurRad="38100" dist="38100" dir="2700000" algn="tl">
                    <a:srgbClr val="000000"/>
                  </a:outerShdw>
                </a:effectLst>
                <a:latin typeface="Arial" charset="0"/>
                <a:cs typeface="Arial" charset="0"/>
              </a:rPr>
              <a:t> </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024"/>
          <p:cNvGraphicFramePr>
            <a:graphicFrameLocks noChangeAspect="1"/>
          </p:cNvGraphicFramePr>
          <p:nvPr/>
        </p:nvGraphicFramePr>
        <p:xfrm>
          <a:off x="550333" y="990600"/>
          <a:ext cx="8791575" cy="5435600"/>
        </p:xfrm>
        <a:graphic>
          <a:graphicData uri="http://schemas.openxmlformats.org/presentationml/2006/ole">
            <p:oleObj spid="_x0000_s1564674" name="Grafico" r:id="rId4" imgW="8087400" imgH="5442840" progId="Excel.Sheet.8">
              <p:embed/>
            </p:oleObj>
          </a:graphicData>
        </a:graphic>
      </p:graphicFrame>
      <p:sp>
        <p:nvSpPr>
          <p:cNvPr id="14340" name="Line 4"/>
          <p:cNvSpPr>
            <a:spLocks noChangeShapeType="1"/>
          </p:cNvSpPr>
          <p:nvPr/>
        </p:nvSpPr>
        <p:spPr bwMode="auto">
          <a:xfrm>
            <a:off x="3136900" y="2667000"/>
            <a:ext cx="577850" cy="381000"/>
          </a:xfrm>
          <a:prstGeom prst="line">
            <a:avLst/>
          </a:prstGeom>
          <a:noFill/>
          <a:ln w="9525">
            <a:solidFill>
              <a:schemeClr val="tx1"/>
            </a:solidFill>
            <a:round/>
            <a:headEnd/>
            <a:tailEnd type="triangle" w="med" len="med"/>
          </a:ln>
        </p:spPr>
        <p:txBody>
          <a:bodyPr/>
          <a:lstStyle/>
          <a:p>
            <a:endParaRPr lang="it-IT"/>
          </a:p>
        </p:txBody>
      </p:sp>
      <p:graphicFrame>
        <p:nvGraphicFramePr>
          <p:cNvPr id="14339" name="Object 1025"/>
          <p:cNvGraphicFramePr>
            <a:graphicFrameLocks noChangeAspect="1"/>
          </p:cNvGraphicFramePr>
          <p:nvPr/>
        </p:nvGraphicFramePr>
        <p:xfrm>
          <a:off x="3440832" y="359321"/>
          <a:ext cx="4767263" cy="333375"/>
        </p:xfrm>
        <a:graphic>
          <a:graphicData uri="http://schemas.openxmlformats.org/presentationml/2006/ole">
            <p:oleObj spid="_x0000_s1564675" name="Foglio di lavoro" r:id="rId5" imgW="4385520" imgH="333000" progId="Excel.Sheet.8">
              <p:embed/>
            </p:oleObj>
          </a:graphicData>
        </a:graphic>
      </p:graphicFrame>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4" name="Picture 14" descr="http://digilander.libero.it/ciukina2/grafico.gif"/>
          <p:cNvPicPr>
            <a:picLocks noChangeAspect="1" noChangeArrowheads="1"/>
          </p:cNvPicPr>
          <p:nvPr/>
        </p:nvPicPr>
        <p:blipFill>
          <a:blip r:embed="rId3" cstate="print"/>
          <a:srcRect/>
          <a:stretch>
            <a:fillRect/>
          </a:stretch>
        </p:blipFill>
        <p:spPr bwMode="auto">
          <a:xfrm>
            <a:off x="506506" y="3717033"/>
            <a:ext cx="3823096" cy="2447925"/>
          </a:xfrm>
          <a:prstGeom prst="rect">
            <a:avLst/>
          </a:prstGeom>
          <a:noFill/>
          <a:ln w="9525">
            <a:noFill/>
            <a:miter lim="800000"/>
            <a:headEnd/>
            <a:tailEnd/>
          </a:ln>
        </p:spPr>
      </p:pic>
      <p:pic>
        <p:nvPicPr>
          <p:cNvPr id="96265" name="Picture 16" descr="http://www.impiantisportiviitalia.it/images/svilupposostenibile_grafico_modello.jpg"/>
          <p:cNvPicPr>
            <a:picLocks noChangeAspect="1" noChangeArrowheads="1"/>
          </p:cNvPicPr>
          <p:nvPr/>
        </p:nvPicPr>
        <p:blipFill>
          <a:blip r:embed="rId4" cstate="print"/>
          <a:srcRect/>
          <a:stretch>
            <a:fillRect/>
          </a:stretch>
        </p:blipFill>
        <p:spPr bwMode="auto">
          <a:xfrm>
            <a:off x="506506" y="620713"/>
            <a:ext cx="4581525" cy="2019300"/>
          </a:xfrm>
          <a:prstGeom prst="rect">
            <a:avLst/>
          </a:prstGeom>
          <a:noFill/>
          <a:ln w="9525">
            <a:noFill/>
            <a:miter lim="800000"/>
            <a:headEnd/>
            <a:tailEnd/>
          </a:ln>
        </p:spPr>
      </p:pic>
      <p:pic>
        <p:nvPicPr>
          <p:cNvPr id="96266" name="Picture 18" descr="http://www.avventurenelcibo.net/sites/default/files/Sviluppo-Sostenibile-03-X-W.jpg"/>
          <p:cNvPicPr>
            <a:picLocks noChangeAspect="1" noChangeArrowheads="1"/>
          </p:cNvPicPr>
          <p:nvPr/>
        </p:nvPicPr>
        <p:blipFill>
          <a:blip r:embed="rId5" cstate="print"/>
          <a:srcRect/>
          <a:stretch>
            <a:fillRect/>
          </a:stretch>
        </p:blipFill>
        <p:spPr bwMode="auto">
          <a:xfrm>
            <a:off x="122861" y="692696"/>
            <a:ext cx="4986157" cy="3035052"/>
          </a:xfrm>
          <a:prstGeom prst="rect">
            <a:avLst/>
          </a:prstGeom>
          <a:noFill/>
          <a:ln w="9525">
            <a:noFill/>
            <a:miter lim="800000"/>
            <a:headEnd/>
            <a:tailEnd/>
          </a:ln>
        </p:spPr>
      </p:pic>
      <p:sp>
        <p:nvSpPr>
          <p:cNvPr id="96258" name="Rettangolo 3"/>
          <p:cNvSpPr>
            <a:spLocks noChangeArrowheads="1"/>
          </p:cNvSpPr>
          <p:nvPr/>
        </p:nvSpPr>
        <p:spPr bwMode="auto">
          <a:xfrm>
            <a:off x="326267" y="4127030"/>
            <a:ext cx="9324000" cy="1061829"/>
          </a:xfrm>
          <a:prstGeom prst="rect">
            <a:avLst/>
          </a:prstGeom>
          <a:solidFill>
            <a:schemeClr val="bg1"/>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just"/>
            <a:endParaRPr lang="it-IT" sz="1200" dirty="0"/>
          </a:p>
          <a:p>
            <a:pPr algn="just"/>
            <a:r>
              <a:rPr lang="it-IT" sz="1200" dirty="0"/>
              <a:t>La riflessione parte dalla semantica: sviluppo &lt;&gt; sostenibile, una evidente </a:t>
            </a:r>
            <a:r>
              <a:rPr lang="it-IT" sz="1200" dirty="0" smtClean="0"/>
              <a:t>contraddizione …</a:t>
            </a:r>
            <a:endParaRPr lang="it-IT" sz="1200" dirty="0"/>
          </a:p>
          <a:p>
            <a:pPr algn="just"/>
            <a:r>
              <a:rPr lang="it-IT" sz="1200" dirty="0"/>
              <a:t>Lo sviluppo definisce una crescita continua e, quindi, prima o poi, il consumo di maggiori </a:t>
            </a:r>
            <a:r>
              <a:rPr lang="it-IT" sz="1200" dirty="0" smtClean="0"/>
              <a:t>risorse …</a:t>
            </a:r>
            <a:endParaRPr lang="it-IT" sz="1200" dirty="0"/>
          </a:p>
          <a:p>
            <a:pPr algn="just"/>
            <a:r>
              <a:rPr lang="it-IT" sz="1200" dirty="0"/>
              <a:t>Un sistema basato sulla crescita infinita bisogna pertanto di risorse infinite. Ecco che scompare la sostenibilità</a:t>
            </a:r>
            <a:r>
              <a:rPr lang="it-IT" sz="1200" dirty="0" smtClean="0"/>
              <a:t>! …</a:t>
            </a:r>
          </a:p>
          <a:p>
            <a:pPr algn="just"/>
            <a:endParaRPr lang="it-IT" sz="1200" dirty="0"/>
          </a:p>
        </p:txBody>
      </p:sp>
      <p:sp>
        <p:nvSpPr>
          <p:cNvPr id="96259" name="Rettangolo 5"/>
          <p:cNvSpPr>
            <a:spLocks noChangeArrowheads="1"/>
          </p:cNvSpPr>
          <p:nvPr/>
        </p:nvSpPr>
        <p:spPr bwMode="auto">
          <a:xfrm>
            <a:off x="326267" y="5208005"/>
            <a:ext cx="9324000" cy="1255728"/>
          </a:xfrm>
          <a:prstGeom prst="rect">
            <a:avLst/>
          </a:prstGeom>
          <a:solidFill>
            <a:schemeClr val="bg1"/>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just"/>
            <a:r>
              <a:rPr lang="it-IT" sz="1200" i="1" dirty="0"/>
              <a:t>Il cosiddetto sviluppo sostenibile è un tentativo per mantenere in vita il suicida sistema economico occidentale, il sistema economico del PIL, il sistema </a:t>
            </a:r>
            <a:r>
              <a:rPr lang="it-IT" sz="1200" i="1" dirty="0" smtClean="0"/>
              <a:t>che, dimenticata la </a:t>
            </a:r>
            <a:r>
              <a:rPr lang="it-IT" sz="1200" i="1" dirty="0"/>
              <a:t>centralità dell’Uomo, </a:t>
            </a:r>
            <a:r>
              <a:rPr lang="it-IT" sz="1200" i="1" dirty="0" smtClean="0"/>
              <a:t>ha </a:t>
            </a:r>
            <a:r>
              <a:rPr lang="it-IT" sz="1200" i="1" dirty="0"/>
              <a:t>portato alla crisi attuale.</a:t>
            </a:r>
          </a:p>
          <a:p>
            <a:pPr algn="just"/>
            <a:r>
              <a:rPr lang="it-IT" sz="1200" i="1" dirty="0"/>
              <a:t>… Non è totalmente da escludere la crescita sostenibile, se fosse solo un passaggio per arrivare alla simbiosi col pianeta. </a:t>
            </a:r>
            <a:r>
              <a:rPr lang="it-IT" sz="1200" b="1" dirty="0"/>
              <a:t>Questi concetti sono ormai condivisi da molti e alcuni Amministratori illuminati cominciano a dar loro concretezza,  dimostrandone la praticabilità</a:t>
            </a:r>
            <a:r>
              <a:rPr lang="it-IT" sz="1200" b="1" dirty="0">
                <a:solidFill>
                  <a:srgbClr val="FF0000"/>
                </a:solidFill>
              </a:rPr>
              <a:t>. Se fossi un amministratore considererei queste questioni </a:t>
            </a:r>
            <a:r>
              <a:rPr lang="it-IT" sz="1200" b="1" dirty="0" smtClean="0">
                <a:solidFill>
                  <a:srgbClr val="FF0000"/>
                </a:solidFill>
              </a:rPr>
              <a:t>prioritarie!</a:t>
            </a:r>
          </a:p>
          <a:p>
            <a:pPr algn="just"/>
            <a:r>
              <a:rPr lang="it-IT" sz="1200" b="0" i="1" dirty="0" smtClean="0"/>
              <a:t>( </a:t>
            </a:r>
            <a:r>
              <a:rPr lang="it-IT" sz="1200" b="0" i="1" dirty="0" err="1"/>
              <a:t>……</a:t>
            </a:r>
            <a:r>
              <a:rPr lang="it-IT" sz="1200" b="0" i="1" dirty="0"/>
              <a:t> liberamente </a:t>
            </a:r>
            <a:r>
              <a:rPr lang="it-IT" sz="1200" b="0" i="1" dirty="0" smtClean="0"/>
              <a:t>tratti </a:t>
            </a:r>
            <a:r>
              <a:rPr lang="it-IT" sz="1200" b="0" i="1" dirty="0"/>
              <a:t>da internet)</a:t>
            </a:r>
          </a:p>
        </p:txBody>
      </p:sp>
      <p:pic>
        <p:nvPicPr>
          <p:cNvPr id="96263" name="Picture 12" descr="http://www.richtplan.gr.ch/images/krip/abb/it_Abb2_1.gif"/>
          <p:cNvPicPr>
            <a:picLocks noChangeAspect="1" noChangeArrowheads="1"/>
          </p:cNvPicPr>
          <p:nvPr/>
        </p:nvPicPr>
        <p:blipFill>
          <a:blip r:embed="rId6" cstate="print"/>
          <a:srcRect/>
          <a:stretch>
            <a:fillRect/>
          </a:stretch>
        </p:blipFill>
        <p:spPr bwMode="auto">
          <a:xfrm>
            <a:off x="0" y="40713"/>
            <a:ext cx="5076000" cy="409225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6261" name="Picture 8" descr="http://www.ecologicacup.unile.it/images/img_SviluppoSostenibile/image008.png"/>
          <p:cNvPicPr>
            <a:picLocks noChangeAspect="1" noChangeArrowheads="1"/>
          </p:cNvPicPr>
          <p:nvPr/>
        </p:nvPicPr>
        <p:blipFill>
          <a:blip r:embed="rId7" cstate="print"/>
          <a:srcRect/>
          <a:stretch>
            <a:fillRect/>
          </a:stretch>
        </p:blipFill>
        <p:spPr bwMode="auto">
          <a:xfrm>
            <a:off x="5106996" y="274045"/>
            <a:ext cx="4758664" cy="360045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pic>
      <p:sp>
        <p:nvSpPr>
          <p:cNvPr id="96260" name="Rectangle 1032"/>
          <p:cNvSpPr>
            <a:spLocks noChangeArrowheads="1"/>
          </p:cNvSpPr>
          <p:nvPr/>
        </p:nvSpPr>
        <p:spPr bwMode="auto">
          <a:xfrm>
            <a:off x="5654675" y="66675"/>
            <a:ext cx="3623602" cy="350865"/>
          </a:xfrm>
          <a:prstGeom prst="rect">
            <a:avLst/>
          </a:prstGeom>
          <a:gradFill rotWithShape="0">
            <a:gsLst>
              <a:gs pos="0">
                <a:srgbClr val="FFFFCC">
                  <a:alpha val="50000"/>
                </a:srgbClr>
              </a:gs>
              <a:gs pos="100000">
                <a:srgbClr val="F3F3C2"/>
              </a:gs>
            </a:gsLst>
            <a:path path="shape">
              <a:fillToRect l="50000" t="50000" r="50000" b="50000"/>
            </a:path>
          </a:gradFill>
          <a:ln w="9525">
            <a:noFill/>
            <a:miter lim="800000"/>
            <a:headEnd/>
            <a:tailEnd/>
          </a:ln>
          <a:effectLst>
            <a:prstShdw prst="shdw17" dist="17961" dir="2700000">
              <a:srgbClr val="99997A"/>
            </a:prstShdw>
          </a:effectLst>
        </p:spPr>
        <p:txBody>
          <a:bodyPr>
            <a:spAutoFit/>
          </a:bodyPr>
          <a:lstStyle/>
          <a:p>
            <a:pPr algn="ctr"/>
            <a:r>
              <a:rPr lang="it-IT" sz="1600" b="0" dirty="0">
                <a:solidFill>
                  <a:srgbClr val="000000"/>
                </a:solidFill>
                <a:latin typeface="Bookman Old Style" pitchFamily="18" charset="0"/>
              </a:rPr>
              <a:t>Equilibrio </a:t>
            </a:r>
            <a:r>
              <a:rPr lang="it-IT" sz="1600" b="0" dirty="0" smtClean="0">
                <a:solidFill>
                  <a:srgbClr val="000000"/>
                </a:solidFill>
                <a:latin typeface="Bookman Old Style" pitchFamily="18" charset="0"/>
              </a:rPr>
              <a:t> sostenibile o simbiosi</a:t>
            </a:r>
            <a:endParaRPr lang="it-IT" sz="1000" dirty="0">
              <a:solidFill>
                <a:srgbClr val="990000"/>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
</p:tagLst>
</file>

<file path=ppt/theme/theme1.xml><?xml version="1.0" encoding="utf-8"?>
<a:theme xmlns:a="http://schemas.openxmlformats.org/drawingml/2006/main" name="2_Blank">
  <a:themeElements>
    <a:clrScheme name="2_Blank 4">
      <a:dk1>
        <a:srgbClr val="00457E"/>
      </a:dk1>
      <a:lt1>
        <a:srgbClr val="FFFFFF"/>
      </a:lt1>
      <a:dk2>
        <a:srgbClr val="6A6B67"/>
      </a:dk2>
      <a:lt2>
        <a:srgbClr val="969696"/>
      </a:lt2>
      <a:accent1>
        <a:srgbClr val="065D98"/>
      </a:accent1>
      <a:accent2>
        <a:srgbClr val="429BD2"/>
      </a:accent2>
      <a:accent3>
        <a:srgbClr val="FFFFFF"/>
      </a:accent3>
      <a:accent4>
        <a:srgbClr val="003A6B"/>
      </a:accent4>
      <a:accent5>
        <a:srgbClr val="AAB6CA"/>
      </a:accent5>
      <a:accent6>
        <a:srgbClr val="3B8CBE"/>
      </a:accent6>
      <a:hlink>
        <a:srgbClr val="A1CCDF"/>
      </a:hlink>
      <a:folHlink>
        <a:srgbClr val="D4E7F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5000"/>
          </a:lnSpc>
          <a:spcBef>
            <a:spcPct val="0"/>
          </a:spcBef>
          <a:spcAft>
            <a:spcPct val="0"/>
          </a:spcAft>
          <a:buClrTx/>
          <a:buSzTx/>
          <a:buFontTx/>
          <a:buNone/>
          <a:tabLst/>
          <a:defRPr kumimoji="0" lang="en-GB" sz="2000" b="0" i="0" u="none" strike="noStrike" cap="none" normalizeH="0" baseline="0" smtClean="0">
            <a:ln>
              <a:noFill/>
            </a:ln>
            <a:solidFill>
              <a:srgbClr val="003E74"/>
            </a:solidFill>
            <a:effectLst/>
            <a:latin typeface="Lucida Sans"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5000"/>
          </a:lnSpc>
          <a:spcBef>
            <a:spcPct val="0"/>
          </a:spcBef>
          <a:spcAft>
            <a:spcPct val="0"/>
          </a:spcAft>
          <a:buClrTx/>
          <a:buSzTx/>
          <a:buFontTx/>
          <a:buNone/>
          <a:tabLst/>
          <a:defRPr kumimoji="0" lang="en-GB" sz="2000" b="0" i="0" u="none" strike="noStrike" cap="none" normalizeH="0" baseline="0" smtClean="0">
            <a:ln>
              <a:noFill/>
            </a:ln>
            <a:solidFill>
              <a:srgbClr val="003E74"/>
            </a:solidFill>
            <a:effectLst/>
            <a:latin typeface="Lucida Sans" pitchFamily="34" charset="0"/>
            <a:cs typeface="Arial" charset="0"/>
          </a:defRPr>
        </a:defPPr>
      </a:lstStyle>
    </a:lnDef>
  </a:objectDefaults>
  <a:extraClrSchemeLst>
    <a:extraClrScheme>
      <a:clrScheme name="2_Blank 1">
        <a:dk1>
          <a:srgbClr val="000000"/>
        </a:dk1>
        <a:lt1>
          <a:srgbClr val="FFFFFF"/>
        </a:lt1>
        <a:dk2>
          <a:srgbClr val="C0C0C0"/>
        </a:dk2>
        <a:lt2>
          <a:srgbClr val="969696"/>
        </a:lt2>
        <a:accent1>
          <a:srgbClr val="DDDDDD"/>
        </a:accent1>
        <a:accent2>
          <a:srgbClr val="C0C0C0"/>
        </a:accent2>
        <a:accent3>
          <a:srgbClr val="FFFFFF"/>
        </a:accent3>
        <a:accent4>
          <a:srgbClr val="000000"/>
        </a:accent4>
        <a:accent5>
          <a:srgbClr val="EBEBEB"/>
        </a:accent5>
        <a:accent6>
          <a:srgbClr val="AEAEAE"/>
        </a:accent6>
        <a:hlink>
          <a:srgbClr val="808080"/>
        </a:hlink>
        <a:folHlink>
          <a:srgbClr val="4D4D4D"/>
        </a:folHlink>
      </a:clrScheme>
      <a:clrMap bg1="lt1" tx1="dk1" bg2="lt2" tx2="dk2" accent1="accent1" accent2="accent2" accent3="accent3" accent4="accent4" accent5="accent5" accent6="accent6" hlink="hlink" folHlink="folHlink"/>
    </a:extraClrScheme>
    <a:extraClrScheme>
      <a:clrScheme name="2_Blank 2">
        <a:dk1>
          <a:srgbClr val="00457E"/>
        </a:dk1>
        <a:lt1>
          <a:srgbClr val="FFFFFF"/>
        </a:lt1>
        <a:dk2>
          <a:srgbClr val="C0C0C0"/>
        </a:dk2>
        <a:lt2>
          <a:srgbClr val="969696"/>
        </a:lt2>
        <a:accent1>
          <a:srgbClr val="DDDDDD"/>
        </a:accent1>
        <a:accent2>
          <a:srgbClr val="C0C0C0"/>
        </a:accent2>
        <a:accent3>
          <a:srgbClr val="FFFFFF"/>
        </a:accent3>
        <a:accent4>
          <a:srgbClr val="003A6B"/>
        </a:accent4>
        <a:accent5>
          <a:srgbClr val="EBEBEB"/>
        </a:accent5>
        <a:accent6>
          <a:srgbClr val="AEAEAE"/>
        </a:accent6>
        <a:hlink>
          <a:srgbClr val="808080"/>
        </a:hlink>
        <a:folHlink>
          <a:srgbClr val="4D4D4D"/>
        </a:folHlink>
      </a:clrScheme>
      <a:clrMap bg1="lt1" tx1="dk1" bg2="lt2" tx2="dk2" accent1="accent1" accent2="accent2" accent3="accent3" accent4="accent4" accent5="accent5" accent6="accent6" hlink="hlink" folHlink="folHlink"/>
    </a:extraClrScheme>
    <a:extraClrScheme>
      <a:clrScheme name="2_Blank 3">
        <a:dk1>
          <a:srgbClr val="00457E"/>
        </a:dk1>
        <a:lt1>
          <a:srgbClr val="FFFFFF"/>
        </a:lt1>
        <a:dk2>
          <a:srgbClr val="6A6B67"/>
        </a:dk2>
        <a:lt2>
          <a:srgbClr val="969696"/>
        </a:lt2>
        <a:accent1>
          <a:srgbClr val="A1CCDF"/>
        </a:accent1>
        <a:accent2>
          <a:srgbClr val="429BD2"/>
        </a:accent2>
        <a:accent3>
          <a:srgbClr val="FFFFFF"/>
        </a:accent3>
        <a:accent4>
          <a:srgbClr val="003A6B"/>
        </a:accent4>
        <a:accent5>
          <a:srgbClr val="CDE2EC"/>
        </a:accent5>
        <a:accent6>
          <a:srgbClr val="3B8CBE"/>
        </a:accent6>
        <a:hlink>
          <a:srgbClr val="065D98"/>
        </a:hlink>
        <a:folHlink>
          <a:srgbClr val="002C52"/>
        </a:folHlink>
      </a:clrScheme>
      <a:clrMap bg1="lt1" tx1="dk1" bg2="lt2" tx2="dk2" accent1="accent1" accent2="accent2" accent3="accent3" accent4="accent4" accent5="accent5" accent6="accent6" hlink="hlink" folHlink="folHlink"/>
    </a:extraClrScheme>
    <a:extraClrScheme>
      <a:clrScheme name="2_Blank 4">
        <a:dk1>
          <a:srgbClr val="00457E"/>
        </a:dk1>
        <a:lt1>
          <a:srgbClr val="FFFFFF"/>
        </a:lt1>
        <a:dk2>
          <a:srgbClr val="6A6B67"/>
        </a:dk2>
        <a:lt2>
          <a:srgbClr val="969696"/>
        </a:lt2>
        <a:accent1>
          <a:srgbClr val="065D98"/>
        </a:accent1>
        <a:accent2>
          <a:srgbClr val="429BD2"/>
        </a:accent2>
        <a:accent3>
          <a:srgbClr val="FFFFFF"/>
        </a:accent3>
        <a:accent4>
          <a:srgbClr val="003A6B"/>
        </a:accent4>
        <a:accent5>
          <a:srgbClr val="AAB6CA"/>
        </a:accent5>
        <a:accent6>
          <a:srgbClr val="3B8CBE"/>
        </a:accent6>
        <a:hlink>
          <a:srgbClr val="A1CCDF"/>
        </a:hlink>
        <a:folHlink>
          <a:srgbClr val="D4E7F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20402</TotalTime>
  <Words>4831</Words>
  <Application>Microsoft Office PowerPoint</Application>
  <PresentationFormat>A4 (21x29,7 cm)</PresentationFormat>
  <Paragraphs>1012</Paragraphs>
  <Slides>100</Slides>
  <Notes>96</Notes>
  <HiddenSlides>0</HiddenSlides>
  <MMClips>0</MMClips>
  <ScaleCrop>false</ScaleCrop>
  <HeadingPairs>
    <vt:vector size="6" baseType="variant">
      <vt:variant>
        <vt:lpstr>Tema</vt:lpstr>
      </vt:variant>
      <vt:variant>
        <vt:i4>1</vt:i4>
      </vt:variant>
      <vt:variant>
        <vt:lpstr>Server OLE incorporati</vt:lpstr>
      </vt:variant>
      <vt:variant>
        <vt:i4>4</vt:i4>
      </vt:variant>
      <vt:variant>
        <vt:lpstr>Titoli diapositive</vt:lpstr>
      </vt:variant>
      <vt:variant>
        <vt:i4>100</vt:i4>
      </vt:variant>
    </vt:vector>
  </HeadingPairs>
  <TitlesOfParts>
    <vt:vector size="105" baseType="lpstr">
      <vt:lpstr>2_Blank</vt:lpstr>
      <vt:lpstr>Equazione</vt:lpstr>
      <vt:lpstr>Grafico</vt:lpstr>
      <vt:lpstr>Equation</vt:lpstr>
      <vt:lpstr>Foglio di lavoro</vt:lpstr>
      <vt:lpstr>Diapositiva 0</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MODULI, STRINGHE, CAMPO, IMPIANTO FV</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BIP.</dc:creator>
  <dc:description>© BIP. 2008</dc:description>
  <cp:lastModifiedBy>Francesco</cp:lastModifiedBy>
  <cp:revision>254</cp:revision>
  <dcterms:created xsi:type="dcterms:W3CDTF">2002-03-19T12:37:24Z</dcterms:created>
  <dcterms:modified xsi:type="dcterms:W3CDTF">2014-07-31T17:16:19Z</dcterms:modified>
</cp:coreProperties>
</file>