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1"/>
  </p:notesMasterIdLst>
  <p:handoutMasterIdLst>
    <p:handoutMasterId r:id="rId142"/>
  </p:handoutMasterIdLst>
  <p:sldIdLst>
    <p:sldId id="327" r:id="rId2"/>
    <p:sldId id="357" r:id="rId3"/>
    <p:sldId id="358" r:id="rId4"/>
    <p:sldId id="359" r:id="rId5"/>
    <p:sldId id="360" r:id="rId6"/>
    <p:sldId id="361" r:id="rId7"/>
    <p:sldId id="362" r:id="rId8"/>
    <p:sldId id="364" r:id="rId9"/>
    <p:sldId id="366" r:id="rId10"/>
    <p:sldId id="367" r:id="rId11"/>
    <p:sldId id="374" r:id="rId12"/>
    <p:sldId id="539" r:id="rId13"/>
    <p:sldId id="533" r:id="rId14"/>
    <p:sldId id="534" r:id="rId15"/>
    <p:sldId id="535" r:id="rId16"/>
    <p:sldId id="536" r:id="rId17"/>
    <p:sldId id="375" r:id="rId18"/>
    <p:sldId id="259" r:id="rId19"/>
    <p:sldId id="378" r:id="rId20"/>
    <p:sldId id="379" r:id="rId21"/>
    <p:sldId id="380" r:id="rId22"/>
    <p:sldId id="381" r:id="rId23"/>
    <p:sldId id="386" r:id="rId24"/>
    <p:sldId id="387" r:id="rId25"/>
    <p:sldId id="388" r:id="rId26"/>
    <p:sldId id="390" r:id="rId27"/>
    <p:sldId id="443" r:id="rId28"/>
    <p:sldId id="442" r:id="rId29"/>
    <p:sldId id="501" r:id="rId30"/>
    <p:sldId id="502" r:id="rId31"/>
    <p:sldId id="503" r:id="rId32"/>
    <p:sldId id="504" r:id="rId33"/>
    <p:sldId id="505" r:id="rId34"/>
    <p:sldId id="508" r:id="rId35"/>
    <p:sldId id="510" r:id="rId36"/>
    <p:sldId id="513" r:id="rId37"/>
    <p:sldId id="487" r:id="rId38"/>
    <p:sldId id="488" r:id="rId39"/>
    <p:sldId id="494" r:id="rId40"/>
    <p:sldId id="495" r:id="rId41"/>
    <p:sldId id="496" r:id="rId42"/>
    <p:sldId id="391" r:id="rId43"/>
    <p:sldId id="394" r:id="rId44"/>
    <p:sldId id="392" r:id="rId45"/>
    <p:sldId id="574" r:id="rId46"/>
    <p:sldId id="395" r:id="rId47"/>
    <p:sldId id="608" r:id="rId48"/>
    <p:sldId id="396" r:id="rId49"/>
    <p:sldId id="578" r:id="rId50"/>
    <p:sldId id="579" r:id="rId51"/>
    <p:sldId id="397" r:id="rId52"/>
    <p:sldId id="393" r:id="rId53"/>
    <p:sldId id="399" r:id="rId54"/>
    <p:sldId id="400" r:id="rId55"/>
    <p:sldId id="401" r:id="rId56"/>
    <p:sldId id="575" r:id="rId57"/>
    <p:sldId id="576" r:id="rId58"/>
    <p:sldId id="577" r:id="rId59"/>
    <p:sldId id="404" r:id="rId60"/>
    <p:sldId id="412" r:id="rId61"/>
    <p:sldId id="405" r:id="rId62"/>
    <p:sldId id="607" r:id="rId63"/>
    <p:sldId id="406" r:id="rId64"/>
    <p:sldId id="424" r:id="rId65"/>
    <p:sldId id="407" r:id="rId66"/>
    <p:sldId id="408" r:id="rId67"/>
    <p:sldId id="403" r:id="rId68"/>
    <p:sldId id="414" r:id="rId69"/>
    <p:sldId id="415" r:id="rId70"/>
    <p:sldId id="416" r:id="rId71"/>
    <p:sldId id="417" r:id="rId72"/>
    <p:sldId id="584" r:id="rId73"/>
    <p:sldId id="419" r:id="rId74"/>
    <p:sldId id="420" r:id="rId75"/>
    <p:sldId id="421" r:id="rId76"/>
    <p:sldId id="425" r:id="rId77"/>
    <p:sldId id="422" r:id="rId78"/>
    <p:sldId id="583" r:id="rId79"/>
    <p:sldId id="605" r:id="rId80"/>
    <p:sldId id="606" r:id="rId81"/>
    <p:sldId id="437" r:id="rId82"/>
    <p:sldId id="580" r:id="rId83"/>
    <p:sldId id="328" r:id="rId84"/>
    <p:sldId id="346" r:id="rId85"/>
    <p:sldId id="351" r:id="rId86"/>
    <p:sldId id="347" r:id="rId87"/>
    <p:sldId id="352" r:id="rId88"/>
    <p:sldId id="348" r:id="rId89"/>
    <p:sldId id="444" r:id="rId90"/>
    <p:sldId id="445" r:id="rId91"/>
    <p:sldId id="446" r:id="rId92"/>
    <p:sldId id="448" r:id="rId93"/>
    <p:sldId id="585" r:id="rId94"/>
    <p:sldId id="331" r:id="rId95"/>
    <p:sldId id="455" r:id="rId96"/>
    <p:sldId id="332" r:id="rId97"/>
    <p:sldId id="333" r:id="rId98"/>
    <p:sldId id="345" r:id="rId99"/>
    <p:sldId id="456" r:id="rId100"/>
    <p:sldId id="457" r:id="rId101"/>
    <p:sldId id="458" r:id="rId102"/>
    <p:sldId id="459" r:id="rId103"/>
    <p:sldId id="460" r:id="rId104"/>
    <p:sldId id="461" r:id="rId105"/>
    <p:sldId id="462" r:id="rId106"/>
    <p:sldId id="609" r:id="rId107"/>
    <p:sldId id="596" r:id="rId108"/>
    <p:sldId id="597" r:id="rId109"/>
    <p:sldId id="598" r:id="rId110"/>
    <p:sldId id="599" r:id="rId111"/>
    <p:sldId id="600" r:id="rId112"/>
    <p:sldId id="601" r:id="rId113"/>
    <p:sldId id="602" r:id="rId114"/>
    <p:sldId id="603" r:id="rId115"/>
    <p:sldId id="604" r:id="rId116"/>
    <p:sldId id="594" r:id="rId117"/>
    <p:sldId id="595" r:id="rId118"/>
    <p:sldId id="471" r:id="rId119"/>
    <p:sldId id="472" r:id="rId120"/>
    <p:sldId id="586" r:id="rId121"/>
    <p:sldId id="587" r:id="rId122"/>
    <p:sldId id="475" r:id="rId123"/>
    <p:sldId id="476" r:id="rId124"/>
    <p:sldId id="477" r:id="rId125"/>
    <p:sldId id="478" r:id="rId126"/>
    <p:sldId id="588" r:id="rId127"/>
    <p:sldId id="473" r:id="rId128"/>
    <p:sldId id="589" r:id="rId129"/>
    <p:sldId id="590" r:id="rId130"/>
    <p:sldId id="591" r:id="rId131"/>
    <p:sldId id="592" r:id="rId132"/>
    <p:sldId id="479" r:id="rId133"/>
    <p:sldId id="480" r:id="rId134"/>
    <p:sldId id="572" r:id="rId135"/>
    <p:sldId id="481" r:id="rId136"/>
    <p:sldId id="482" r:id="rId137"/>
    <p:sldId id="484" r:id="rId138"/>
    <p:sldId id="485" r:id="rId139"/>
    <p:sldId id="529" r:id="rId140"/>
  </p:sldIdLst>
  <p:sldSz cx="9144000" cy="6858000" type="screen4x3"/>
  <p:notesSz cx="6888163" cy="100203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35" autoAdjust="0"/>
    <p:restoredTop sz="94671" autoAdjust="0"/>
  </p:normalViewPr>
  <p:slideViewPr>
    <p:cSldViewPr>
      <p:cViewPr>
        <p:scale>
          <a:sx n="75" d="100"/>
          <a:sy n="75" d="100"/>
        </p:scale>
        <p:origin x="-1128" y="15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Cartel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COSTI</c:v>
          </c:tx>
          <c:marker>
            <c:symbol val="none"/>
          </c:marker>
          <c:val>
            <c:numRef>
              <c:f>Foglio1!$A$1:$A$6</c:f>
              <c:numCache>
                <c:formatCode>General</c:formatCode>
                <c:ptCount val="6"/>
                <c:pt idx="0">
                  <c:v>1000</c:v>
                </c:pt>
                <c:pt idx="1">
                  <c:v>2000</c:v>
                </c:pt>
                <c:pt idx="2">
                  <c:v>2800</c:v>
                </c:pt>
                <c:pt idx="3">
                  <c:v>3500</c:v>
                </c:pt>
                <c:pt idx="4">
                  <c:v>4100</c:v>
                </c:pt>
                <c:pt idx="5">
                  <c:v>4500</c:v>
                </c:pt>
              </c:numCache>
            </c:numRef>
          </c:val>
          <c:smooth val="0"/>
        </c:ser>
        <c:ser>
          <c:idx val="1"/>
          <c:order val="1"/>
          <c:tx>
            <c:v>RICAVI</c:v>
          </c:tx>
          <c:marker>
            <c:symbol val="none"/>
          </c:marker>
          <c:val>
            <c:numRef>
              <c:f>Foglio1!$B$1:$B$6</c:f>
              <c:numCache>
                <c:formatCode>General</c:formatCode>
                <c:ptCount val="6"/>
                <c:pt idx="0">
                  <c:v>0</c:v>
                </c:pt>
                <c:pt idx="1">
                  <c:v>1000</c:v>
                </c:pt>
                <c:pt idx="2">
                  <c:v>2000</c:v>
                </c:pt>
                <c:pt idx="3">
                  <c:v>3000</c:v>
                </c:pt>
                <c:pt idx="4">
                  <c:v>4000</c:v>
                </c:pt>
                <c:pt idx="5">
                  <c:v>5000</c:v>
                </c:pt>
              </c:numCache>
            </c:numRef>
          </c:val>
          <c:smooth val="0"/>
        </c:ser>
        <c:dLbls>
          <c:showLegendKey val="0"/>
          <c:showVal val="0"/>
          <c:showCatName val="0"/>
          <c:showSerName val="0"/>
          <c:showPercent val="0"/>
          <c:showBubbleSize val="0"/>
        </c:dLbls>
        <c:marker val="1"/>
        <c:smooth val="0"/>
        <c:axId val="38225792"/>
        <c:axId val="38227328"/>
      </c:lineChart>
      <c:catAx>
        <c:axId val="38225792"/>
        <c:scaling>
          <c:orientation val="minMax"/>
        </c:scaling>
        <c:delete val="0"/>
        <c:axPos val="b"/>
        <c:majorTickMark val="out"/>
        <c:minorTickMark val="none"/>
        <c:tickLblPos val="nextTo"/>
        <c:crossAx val="38227328"/>
        <c:crosses val="autoZero"/>
        <c:auto val="1"/>
        <c:lblAlgn val="ctr"/>
        <c:lblOffset val="100"/>
        <c:noMultiLvlLbl val="0"/>
      </c:catAx>
      <c:valAx>
        <c:axId val="38227328"/>
        <c:scaling>
          <c:orientation val="minMax"/>
        </c:scaling>
        <c:delete val="0"/>
        <c:axPos val="l"/>
        <c:majorGridlines/>
        <c:numFmt formatCode="General" sourceLinked="1"/>
        <c:majorTickMark val="out"/>
        <c:minorTickMark val="none"/>
        <c:tickLblPos val="nextTo"/>
        <c:crossAx val="38225792"/>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it-IT"/>
          </a:p>
        </p:txBody>
      </p:sp>
      <p:sp>
        <p:nvSpPr>
          <p:cNvPr id="3" name="Segnaposto data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a:defRPr sz="1300"/>
            </a:lvl1pPr>
          </a:lstStyle>
          <a:p>
            <a:fld id="{DAE7B9CC-D15F-4724-AF47-4A0E531498DC}" type="datetimeFigureOut">
              <a:rPr lang="it-IT" smtClean="0"/>
              <a:t>11/12/2014</a:t>
            </a:fld>
            <a:endParaRPr lang="it-IT"/>
          </a:p>
        </p:txBody>
      </p:sp>
      <p:sp>
        <p:nvSpPr>
          <p:cNvPr id="4" name="Segnaposto piè di pagina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a:defRPr sz="1300"/>
            </a:lvl1pPr>
          </a:lstStyle>
          <a:p>
            <a:r>
              <a:rPr lang="it-IT" smtClean="0"/>
              <a:t>REGIONE SICILIA - FORMEZ PA - ANCI SICILIA - Dr Lucio Catania</a:t>
            </a:r>
            <a:endParaRPr lang="it-IT"/>
          </a:p>
        </p:txBody>
      </p:sp>
      <p:sp>
        <p:nvSpPr>
          <p:cNvPr id="5" name="Segnaposto numero diapositiva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a:defRPr sz="1300"/>
            </a:lvl1pPr>
          </a:lstStyle>
          <a:p>
            <a:fld id="{D6AE97A6-5374-43CD-B2A1-D21149B16F69}" type="slidenum">
              <a:rPr lang="it-IT" smtClean="0"/>
              <a:t>‹N›</a:t>
            </a:fld>
            <a:endParaRPr lang="it-IT"/>
          </a:p>
        </p:txBody>
      </p:sp>
    </p:spTree>
    <p:extLst>
      <p:ext uri="{BB962C8B-B14F-4D97-AF65-F5344CB8AC3E}">
        <p14:creationId xmlns:p14="http://schemas.microsoft.com/office/powerpoint/2010/main" val="200313432"/>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0E606165-41E7-4616-9DD5-5B7FCBA501E1}" type="datetimeFigureOut">
              <a:rPr lang="it-IT" smtClean="0"/>
              <a:t>11/12/2014</a:t>
            </a:fld>
            <a:endParaRPr lang="it-IT"/>
          </a:p>
        </p:txBody>
      </p:sp>
      <p:sp>
        <p:nvSpPr>
          <p:cNvPr id="4" name="Segnaposto immagine diapositiva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8975" y="4759325"/>
            <a:ext cx="5510213" cy="4510088"/>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r>
              <a:rPr lang="it-IT" smtClean="0"/>
              <a:t>REGIONE SICILIA - FORMEZ PA - ANCI SICILIA - Dr Lucio Catania</a:t>
            </a:r>
            <a:endParaRPr lang="it-IT"/>
          </a:p>
        </p:txBody>
      </p:sp>
      <p:sp>
        <p:nvSpPr>
          <p:cNvPr id="7" name="Segnaposto numero diapositiva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B3DC80A0-0A2E-49F2-A5DE-D3BFBBF850FF}" type="slidenum">
              <a:rPr lang="it-IT" smtClean="0"/>
              <a:t>‹N›</a:t>
            </a:fld>
            <a:endParaRPr lang="it-IT"/>
          </a:p>
        </p:txBody>
      </p:sp>
    </p:spTree>
    <p:extLst>
      <p:ext uri="{BB962C8B-B14F-4D97-AF65-F5344CB8AC3E}">
        <p14:creationId xmlns:p14="http://schemas.microsoft.com/office/powerpoint/2010/main" val="2411192293"/>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smtClean="0"/>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1BC05E3-028A-40C9-84AB-35DD2A4C61E9}" type="datetime1">
              <a:rPr lang="it-IT" smtClean="0"/>
              <a:t>11/12/2014</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r>
              <a:rPr lang="it-IT" smtClean="0"/>
              <a:t>ACCADEMIA PER LE AUTONOMIE - ANCI SICILIA  Dr Lucio Catania</a:t>
            </a:r>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85C9D2B-CEB7-45AE-BB56-38F7A17843D4}"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4F841D4-6AEE-4F99-8DAB-DE4585DA779B}" type="datetime1">
              <a:rPr lang="it-IT" smtClean="0"/>
              <a:t>11/12/2014</a:t>
            </a:fld>
            <a:endParaRPr lang="it-IT"/>
          </a:p>
        </p:txBody>
      </p:sp>
      <p:sp>
        <p:nvSpPr>
          <p:cNvPr id="5" name="Footer Placeholder 4"/>
          <p:cNvSpPr>
            <a:spLocks noGrp="1"/>
          </p:cNvSpPr>
          <p:nvPr>
            <p:ph type="ftr" sz="quarter" idx="11"/>
          </p:nvPr>
        </p:nvSpPr>
        <p:spPr/>
        <p:txBody>
          <a:bodyPr/>
          <a:lstStyle/>
          <a:p>
            <a:r>
              <a:rPr lang="it-IT" smtClean="0"/>
              <a:t>ACCADEMIA PER LE AUTONOMIE - ANCI SICILIA  Dr Lucio Catania</a:t>
            </a:r>
            <a:endParaRPr lang="it-IT"/>
          </a:p>
        </p:txBody>
      </p:sp>
      <p:sp>
        <p:nvSpPr>
          <p:cNvPr id="6" name="Slide Number Placeholder 5"/>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B3F30062-0797-4A80-8306-B724134F6603}" type="datetime1">
              <a:rPr lang="it-IT" smtClean="0"/>
              <a:t>11/12/2014</a:t>
            </a:fld>
            <a:endParaRPr lang="it-IT"/>
          </a:p>
        </p:txBody>
      </p:sp>
      <p:sp>
        <p:nvSpPr>
          <p:cNvPr id="5" name="Footer Placeholder 4"/>
          <p:cNvSpPr>
            <a:spLocks noGrp="1"/>
          </p:cNvSpPr>
          <p:nvPr>
            <p:ph type="ftr" sz="quarter" idx="11"/>
          </p:nvPr>
        </p:nvSpPr>
        <p:spPr/>
        <p:txBody>
          <a:bodyPr/>
          <a:lstStyle/>
          <a:p>
            <a:r>
              <a:rPr lang="it-IT" smtClean="0"/>
              <a:t>ACCADEMIA PER LE AUTONOMIE - ANCI SICILIA  Dr Lucio Catania</a:t>
            </a:r>
            <a:endParaRPr lang="it-IT"/>
          </a:p>
        </p:txBody>
      </p:sp>
      <p:sp>
        <p:nvSpPr>
          <p:cNvPr id="6" name="Slide Number Placeholder 5"/>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E21E76F-23F3-4312-B7C3-2CF3F8A34261}" type="datetime1">
              <a:rPr lang="it-IT" smtClean="0"/>
              <a:t>11/12/2014</a:t>
            </a:fld>
            <a:endParaRPr lang="it-IT"/>
          </a:p>
        </p:txBody>
      </p:sp>
      <p:sp>
        <p:nvSpPr>
          <p:cNvPr id="5" name="Footer Placeholder 4"/>
          <p:cNvSpPr>
            <a:spLocks noGrp="1"/>
          </p:cNvSpPr>
          <p:nvPr>
            <p:ph type="ftr" sz="quarter" idx="11"/>
          </p:nvPr>
        </p:nvSpPr>
        <p:spPr/>
        <p:txBody>
          <a:bodyPr/>
          <a:lstStyle/>
          <a:p>
            <a:r>
              <a:rPr lang="it-IT" smtClean="0"/>
              <a:t>ACCADEMIA PER LE AUTONOMIE - ANCI SICILIA  Dr Lucio Catania</a:t>
            </a:r>
            <a:endParaRPr lang="it-IT"/>
          </a:p>
        </p:txBody>
      </p:sp>
      <p:sp>
        <p:nvSpPr>
          <p:cNvPr id="6" name="Slide Number Placeholder 5"/>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E8ECF7B8-7262-40E6-A08C-3565E6F8D35B}" type="datetime1">
              <a:rPr lang="it-IT" smtClean="0"/>
              <a:t>11/12/2014</a:t>
            </a:fld>
            <a:endParaRPr lang="it-IT"/>
          </a:p>
        </p:txBody>
      </p:sp>
      <p:sp>
        <p:nvSpPr>
          <p:cNvPr id="5" name="Footer Placeholder 4"/>
          <p:cNvSpPr>
            <a:spLocks noGrp="1"/>
          </p:cNvSpPr>
          <p:nvPr>
            <p:ph type="ftr" sz="quarter" idx="11"/>
          </p:nvPr>
        </p:nvSpPr>
        <p:spPr/>
        <p:txBody>
          <a:bodyPr/>
          <a:lstStyle/>
          <a:p>
            <a:r>
              <a:rPr lang="it-IT" smtClean="0"/>
              <a:t>ACCADEMIA PER LE AUTONOMIE - ANCI SICILIA  Dr Lucio Catania</a:t>
            </a:r>
            <a:endParaRPr lang="it-IT"/>
          </a:p>
        </p:txBody>
      </p:sp>
      <p:sp>
        <p:nvSpPr>
          <p:cNvPr id="6" name="Slide Number Placeholder 5"/>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5DE7B39D-36B8-4BC6-8E92-05D6BA0D1E3B}" type="datetime1">
              <a:rPr lang="it-IT" smtClean="0"/>
              <a:t>11/12/2014</a:t>
            </a:fld>
            <a:endParaRPr lang="it-IT"/>
          </a:p>
        </p:txBody>
      </p:sp>
      <p:sp>
        <p:nvSpPr>
          <p:cNvPr id="6" name="Footer Placeholder 5"/>
          <p:cNvSpPr>
            <a:spLocks noGrp="1"/>
          </p:cNvSpPr>
          <p:nvPr>
            <p:ph type="ftr" sz="quarter" idx="11"/>
          </p:nvPr>
        </p:nvSpPr>
        <p:spPr/>
        <p:txBody>
          <a:bodyPr/>
          <a:lstStyle/>
          <a:p>
            <a:r>
              <a:rPr lang="it-IT" smtClean="0"/>
              <a:t>ACCADEMIA PER LE AUTONOMIE - ANCI SICILIA  Dr Lucio Catania</a:t>
            </a:r>
            <a:endParaRPr lang="it-IT"/>
          </a:p>
        </p:txBody>
      </p:sp>
      <p:sp>
        <p:nvSpPr>
          <p:cNvPr id="7" name="Slide Number Placeholder 6"/>
          <p:cNvSpPr>
            <a:spLocks noGrp="1"/>
          </p:cNvSpPr>
          <p:nvPr>
            <p:ph type="sldNum" sz="quarter" idx="12"/>
          </p:nvPr>
        </p:nvSpPr>
        <p:spPr/>
        <p:txBody>
          <a:bodyPr/>
          <a:lstStyle/>
          <a:p>
            <a:fld id="{985C9D2B-CEB7-45AE-BB56-38F7A17843D4}"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CAAEA74-0327-4F61-854C-7AACC5D0A2F9}" type="datetime1">
              <a:rPr lang="it-IT" smtClean="0"/>
              <a:t>11/12/2014</a:t>
            </a:fld>
            <a:endParaRPr lang="it-IT"/>
          </a:p>
        </p:txBody>
      </p:sp>
      <p:sp>
        <p:nvSpPr>
          <p:cNvPr id="8" name="Footer Placeholder 7"/>
          <p:cNvSpPr>
            <a:spLocks noGrp="1"/>
          </p:cNvSpPr>
          <p:nvPr>
            <p:ph type="ftr" sz="quarter" idx="11"/>
          </p:nvPr>
        </p:nvSpPr>
        <p:spPr/>
        <p:txBody>
          <a:bodyPr/>
          <a:lstStyle/>
          <a:p>
            <a:r>
              <a:rPr lang="it-IT" smtClean="0"/>
              <a:t>ACCADEMIA PER LE AUTONOMIE - ANCI SICILIA  Dr Lucio Catania</a:t>
            </a:r>
            <a:endParaRPr lang="it-IT"/>
          </a:p>
        </p:txBody>
      </p:sp>
      <p:sp>
        <p:nvSpPr>
          <p:cNvPr id="9" name="Slide Number Placeholder 8"/>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906A3BA-333A-4647-B45F-31DB57FF0848}" type="datetime1">
              <a:rPr lang="it-IT" smtClean="0"/>
              <a:t>11/12/2014</a:t>
            </a:fld>
            <a:endParaRPr lang="it-IT"/>
          </a:p>
        </p:txBody>
      </p:sp>
      <p:sp>
        <p:nvSpPr>
          <p:cNvPr id="4" name="Footer Placeholder 3"/>
          <p:cNvSpPr>
            <a:spLocks noGrp="1"/>
          </p:cNvSpPr>
          <p:nvPr>
            <p:ph type="ftr" sz="quarter" idx="11"/>
          </p:nvPr>
        </p:nvSpPr>
        <p:spPr/>
        <p:txBody>
          <a:bodyPr/>
          <a:lstStyle/>
          <a:p>
            <a:r>
              <a:rPr lang="it-IT" smtClean="0"/>
              <a:t>ACCADEMIA PER LE AUTONOMIE - ANCI SICILIA  Dr Lucio Catania</a:t>
            </a:r>
            <a:endParaRPr lang="it-IT"/>
          </a:p>
        </p:txBody>
      </p:sp>
      <p:sp>
        <p:nvSpPr>
          <p:cNvPr id="5" name="Slide Number Placeholder 4"/>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E7B3A-65E2-492D-92C8-09A001E941A0}" type="datetime1">
              <a:rPr lang="it-IT" smtClean="0"/>
              <a:t>11/12/2014</a:t>
            </a:fld>
            <a:endParaRPr lang="it-IT"/>
          </a:p>
        </p:txBody>
      </p:sp>
      <p:sp>
        <p:nvSpPr>
          <p:cNvPr id="3" name="Footer Placeholder 2"/>
          <p:cNvSpPr>
            <a:spLocks noGrp="1"/>
          </p:cNvSpPr>
          <p:nvPr>
            <p:ph type="ftr" sz="quarter" idx="11"/>
          </p:nvPr>
        </p:nvSpPr>
        <p:spPr/>
        <p:txBody>
          <a:bodyPr/>
          <a:lstStyle/>
          <a:p>
            <a:r>
              <a:rPr lang="it-IT" smtClean="0"/>
              <a:t>ACCADEMIA PER LE AUTONOMIE - ANCI SICILIA  Dr Lucio Catania</a:t>
            </a:r>
            <a:endParaRPr lang="it-IT"/>
          </a:p>
        </p:txBody>
      </p:sp>
      <p:sp>
        <p:nvSpPr>
          <p:cNvPr id="4" name="Slide Number Placeholder 3"/>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BE592A0-8F17-4353-85C3-A18F5B059F77}" type="datetime1">
              <a:rPr lang="it-IT" smtClean="0"/>
              <a:t>11/12/2014</a:t>
            </a:fld>
            <a:endParaRPr lang="it-IT"/>
          </a:p>
        </p:txBody>
      </p:sp>
      <p:sp>
        <p:nvSpPr>
          <p:cNvPr id="7" name="Slide Number Placeholder 6"/>
          <p:cNvSpPr>
            <a:spLocks noGrp="1"/>
          </p:cNvSpPr>
          <p:nvPr>
            <p:ph type="sldNum" sz="quarter" idx="12"/>
          </p:nvPr>
        </p:nvSpPr>
        <p:spPr/>
        <p:txBody>
          <a:bodyPr/>
          <a:lstStyle/>
          <a:p>
            <a:fld id="{985C9D2B-CEB7-45AE-BB56-38F7A17843D4}"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it-IT" smtClean="0"/>
              <a:t>ACCADEMIA PER LE AUTONOMIE - ANCI SICILIA  Dr Lucio Catania</a:t>
            </a:r>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E992BE11-34DF-4F06-9EE5-A98737FA8023}" type="datetime1">
              <a:rPr lang="it-IT" smtClean="0"/>
              <a:t>11/12/2014</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r>
              <a:rPr lang="it-IT" smtClean="0"/>
              <a:t>ACCADEMIA PER LE AUTONOMIE - ANCI SICILIA  Dr Lucio Catania</a:t>
            </a:r>
            <a:endParaRPr lang="it-IT"/>
          </a:p>
        </p:txBody>
      </p:sp>
      <p:sp>
        <p:nvSpPr>
          <p:cNvPr id="7" name="Slide Number Placeholder 6"/>
          <p:cNvSpPr>
            <a:spLocks noGrp="1"/>
          </p:cNvSpPr>
          <p:nvPr>
            <p:ph type="sldNum" sz="quarter" idx="12"/>
          </p:nvPr>
        </p:nvSpPr>
        <p:spPr/>
        <p:txBody>
          <a:bodyPr/>
          <a:lstStyle/>
          <a:p>
            <a:fld id="{985C9D2B-CEB7-45AE-BB56-38F7A17843D4}"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4E7B022-BEFB-4A18-ADC7-6B5C779B216E}" type="datetime1">
              <a:rPr lang="it-IT" smtClean="0"/>
              <a:t>11/12/2014</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it-IT" smtClean="0"/>
              <a:t>ACCADEMIA PER LE AUTONOMIE - ANCI SICILIA  Dr Lucio Catania</a:t>
            </a:r>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85C9D2B-CEB7-45AE-BB56-38F7A17843D4}"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witter.com/" TargetMode="Externa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733365" y="2276872"/>
            <a:ext cx="3313355" cy="2160240"/>
          </a:xfrm>
        </p:spPr>
        <p:txBody>
          <a:bodyPr>
            <a:noAutofit/>
          </a:bodyPr>
          <a:lstStyle/>
          <a:p>
            <a:r>
              <a:rPr lang="it-IT" sz="2800" i="1" dirty="0" smtClean="0">
                <a:solidFill>
                  <a:srgbClr val="0070C0"/>
                </a:solidFill>
              </a:rPr>
              <a:t/>
            </a:r>
            <a:br>
              <a:rPr lang="it-IT" sz="2800" i="1" dirty="0" smtClean="0">
                <a:solidFill>
                  <a:srgbClr val="0070C0"/>
                </a:solidFill>
              </a:rPr>
            </a:br>
            <a:r>
              <a:rPr lang="it-IT" sz="2800" i="1" dirty="0" smtClean="0">
                <a:solidFill>
                  <a:srgbClr val="0070C0"/>
                </a:solidFill>
              </a:rPr>
              <a:t>La </a:t>
            </a:r>
            <a:r>
              <a:rPr lang="it-IT" sz="2800" i="1" dirty="0">
                <a:solidFill>
                  <a:srgbClr val="0070C0"/>
                </a:solidFill>
              </a:rPr>
              <a:t>normativa nazionale e gli obblighi  per i piccoli </a:t>
            </a:r>
            <a:r>
              <a:rPr lang="it-IT" sz="2800" i="1" dirty="0" smtClean="0">
                <a:solidFill>
                  <a:srgbClr val="0070C0"/>
                </a:solidFill>
              </a:rPr>
              <a:t>comuni</a:t>
            </a:r>
            <a:endParaRPr lang="it-IT" sz="2500" b="1" dirty="0">
              <a:solidFill>
                <a:srgbClr val="0070C0"/>
              </a:solidFill>
            </a:endParaRPr>
          </a:p>
        </p:txBody>
      </p:sp>
      <p:sp>
        <p:nvSpPr>
          <p:cNvPr id="3" name="Sottotitolo 2"/>
          <p:cNvSpPr>
            <a:spLocks noGrp="1"/>
          </p:cNvSpPr>
          <p:nvPr>
            <p:ph type="subTitle" idx="1"/>
          </p:nvPr>
        </p:nvSpPr>
        <p:spPr>
          <a:xfrm>
            <a:off x="4733365" y="4149080"/>
            <a:ext cx="3309803" cy="1800200"/>
          </a:xfrm>
        </p:spPr>
        <p:txBody>
          <a:bodyPr>
            <a:normAutofit/>
          </a:bodyPr>
          <a:lstStyle/>
          <a:p>
            <a:pPr algn="just"/>
            <a:endParaRPr lang="it-IT" dirty="0" smtClean="0">
              <a:solidFill>
                <a:schemeClr val="tx1"/>
              </a:solidFill>
            </a:endParaRPr>
          </a:p>
          <a:p>
            <a:pPr algn="just"/>
            <a:endParaRPr lang="it-IT" dirty="0">
              <a:solidFill>
                <a:schemeClr val="tx1"/>
              </a:solidFill>
            </a:endParaRPr>
          </a:p>
          <a:p>
            <a:pPr algn="just"/>
            <a:r>
              <a:rPr lang="it-IT" i="1" dirty="0">
                <a:solidFill>
                  <a:schemeClr val="tx1"/>
                </a:solidFill>
              </a:rPr>
              <a:t>CATANIA, </a:t>
            </a:r>
            <a:r>
              <a:rPr lang="it-IT" i="1" dirty="0" smtClean="0">
                <a:solidFill>
                  <a:schemeClr val="tx1"/>
                </a:solidFill>
              </a:rPr>
              <a:t>12/12/2014</a:t>
            </a:r>
            <a:endParaRPr lang="it-IT" i="1" dirty="0">
              <a:solidFill>
                <a:schemeClr val="tx1"/>
              </a:solidFill>
            </a:endParaRPr>
          </a:p>
          <a:p>
            <a:pPr algn="just"/>
            <a:r>
              <a:rPr lang="it-IT" i="1" dirty="0" smtClean="0">
                <a:solidFill>
                  <a:schemeClr val="tx1"/>
                </a:solidFill>
              </a:rPr>
              <a:t>PALERMO, 16/12/2014</a:t>
            </a:r>
          </a:p>
        </p:txBody>
      </p:sp>
      <p:sp>
        <p:nvSpPr>
          <p:cNvPr id="4" name="CasellaDiTesto 3"/>
          <p:cNvSpPr txBox="1"/>
          <p:nvPr/>
        </p:nvSpPr>
        <p:spPr>
          <a:xfrm>
            <a:off x="4889764" y="476672"/>
            <a:ext cx="3096344" cy="2831544"/>
          </a:xfrm>
          <a:prstGeom prst="rect">
            <a:avLst/>
          </a:prstGeom>
          <a:noFill/>
        </p:spPr>
        <p:txBody>
          <a:bodyPr wrap="square" rtlCol="0">
            <a:spAutoFit/>
          </a:bodyPr>
          <a:lstStyle/>
          <a:p>
            <a:pPr algn="just"/>
            <a:r>
              <a:rPr lang="it-IT" b="1" dirty="0" smtClean="0"/>
              <a:t>LUCIO CATANIA</a:t>
            </a:r>
          </a:p>
          <a:p>
            <a:pPr algn="just"/>
            <a:r>
              <a:rPr lang="it-IT" b="1" dirty="0" smtClean="0"/>
              <a:t>Segretario </a:t>
            </a:r>
            <a:r>
              <a:rPr lang="it-IT" b="1" dirty="0" smtClean="0"/>
              <a:t>Comunale</a:t>
            </a:r>
          </a:p>
          <a:p>
            <a:pPr algn="just"/>
            <a:r>
              <a:rPr lang="it-IT" sz="1600" dirty="0" smtClean="0"/>
              <a:t>luciano.catania@tiscali.it</a:t>
            </a:r>
            <a:endParaRPr lang="it-IT" sz="1600" b="1" dirty="0" smtClean="0"/>
          </a:p>
          <a:p>
            <a:pPr algn="just"/>
            <a:endParaRPr lang="it-IT" b="1" dirty="0" smtClean="0"/>
          </a:p>
          <a:p>
            <a:pPr fontAlgn="base"/>
            <a:endParaRPr lang="it-IT" b="1" dirty="0"/>
          </a:p>
          <a:p>
            <a:r>
              <a:rPr lang="it-IT" dirty="0">
                <a:hlinkClick r:id="rId2"/>
              </a:rPr>
              <a:t/>
            </a:r>
            <a:br>
              <a:rPr lang="it-IT" dirty="0">
                <a:hlinkClick r:id="rId2"/>
              </a:rPr>
            </a:br>
            <a:endParaRPr lang="it-IT" b="1" dirty="0"/>
          </a:p>
          <a:p>
            <a:r>
              <a:rPr lang="it-IT" dirty="0">
                <a:hlinkClick r:id="rId2"/>
              </a:rPr>
              <a:t/>
            </a:r>
            <a:br>
              <a:rPr lang="it-IT" dirty="0">
                <a:hlinkClick r:id="rId2"/>
              </a:rPr>
            </a:br>
            <a:endParaRPr lang="it-IT" b="1" dirty="0"/>
          </a:p>
          <a:p>
            <a:pPr algn="just"/>
            <a:endParaRPr lang="it-IT" b="1" dirty="0"/>
          </a:p>
        </p:txBody>
      </p:sp>
      <p:sp>
        <p:nvSpPr>
          <p:cNvPr id="6" name="CasellaDiTesto 5"/>
          <p:cNvSpPr txBox="1"/>
          <p:nvPr/>
        </p:nvSpPr>
        <p:spPr>
          <a:xfrm>
            <a:off x="107504" y="260648"/>
            <a:ext cx="4320480" cy="3254737"/>
          </a:xfrm>
          <a:prstGeom prst="rect">
            <a:avLst/>
          </a:prstGeom>
          <a:noFill/>
        </p:spPr>
        <p:txBody>
          <a:bodyPr wrap="square" rtlCol="0">
            <a:spAutoFit/>
          </a:bodyPr>
          <a:lstStyle/>
          <a:p>
            <a:pPr algn="just">
              <a:lnSpc>
                <a:spcPct val="150000"/>
              </a:lnSpc>
            </a:pPr>
            <a:r>
              <a:rPr lang="it-IT" sz="2500" b="1" dirty="0">
                <a:solidFill>
                  <a:srgbClr val="FF3300"/>
                </a:solidFill>
              </a:rPr>
              <a:t>La gestione associata: opportunità o necessità all’interno della nuova </a:t>
            </a:r>
            <a:r>
              <a:rPr lang="it-IT" sz="2500" b="1" i="1" dirty="0">
                <a:solidFill>
                  <a:srgbClr val="FF3300"/>
                </a:solidFill>
              </a:rPr>
              <a:t>Governance </a:t>
            </a:r>
            <a:r>
              <a:rPr lang="it-IT" sz="2500" b="1" dirty="0">
                <a:solidFill>
                  <a:srgbClr val="FF3300"/>
                </a:solidFill>
              </a:rPr>
              <a:t>degli Enti locali siciliani</a:t>
            </a:r>
            <a:endParaRPr lang="it-IT" sz="2500" dirty="0">
              <a:solidFill>
                <a:srgbClr val="FF3300"/>
              </a:solidFill>
            </a:endParaRPr>
          </a:p>
          <a:p>
            <a:endParaRPr lang="it-IT" dirty="0"/>
          </a:p>
        </p:txBody>
      </p:sp>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4437112"/>
            <a:ext cx="1443786" cy="1707277"/>
          </a:xfrm>
          <a:prstGeom prst="rect">
            <a:avLst/>
          </a:prstGeom>
        </p:spPr>
      </p:pic>
      <p:sp>
        <p:nvSpPr>
          <p:cNvPr id="5" name="Segnaposto piè di pagina 4"/>
          <p:cNvSpPr>
            <a:spLocks noGrp="1"/>
          </p:cNvSpPr>
          <p:nvPr>
            <p:ph type="ftr" sz="quarter" idx="11"/>
          </p:nvPr>
        </p:nvSpPr>
        <p:spPr>
          <a:xfrm>
            <a:off x="-964" y="6202684"/>
            <a:ext cx="2831592" cy="365125"/>
          </a:xfrm>
        </p:spPr>
        <p:txBody>
          <a:bodyPr>
            <a:normAutofit fontScale="92500" lnSpcReduction="20000"/>
          </a:bodyPr>
          <a:lstStyle/>
          <a:p>
            <a:r>
              <a:rPr lang="it-IT" smtClean="0"/>
              <a:t>ACCADEMIA PER LE AUTONOMIE - ANCI SICILIA  Dr Lucio Catania</a:t>
            </a:r>
            <a:endParaRPr lang="it-IT" dirty="0"/>
          </a:p>
        </p:txBody>
      </p:sp>
      <p:pic>
        <p:nvPicPr>
          <p:cNvPr id="1026" name="Picture 2" descr="Accademia per le autonomi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6901" y="4437112"/>
            <a:ext cx="2557067" cy="1756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80061" y="1722072"/>
            <a:ext cx="310266" cy="331887"/>
          </a:xfrm>
          <a:prstGeom prst="rect">
            <a:avLst/>
          </a:prstGeom>
        </p:spPr>
      </p:pic>
      <p:sp>
        <p:nvSpPr>
          <p:cNvPr id="9" name="CasellaDiTesto 8"/>
          <p:cNvSpPr txBox="1"/>
          <p:nvPr/>
        </p:nvSpPr>
        <p:spPr>
          <a:xfrm>
            <a:off x="5190327" y="1722072"/>
            <a:ext cx="2324298" cy="369332"/>
          </a:xfrm>
          <a:prstGeom prst="rect">
            <a:avLst/>
          </a:prstGeom>
          <a:noFill/>
        </p:spPr>
        <p:txBody>
          <a:bodyPr wrap="square" rtlCol="0">
            <a:spAutoFit/>
          </a:bodyPr>
          <a:lstStyle/>
          <a:p>
            <a:r>
              <a:rPr lang="it-IT" dirty="0" smtClean="0"/>
              <a:t>Luciano </a:t>
            </a:r>
            <a:r>
              <a:rPr lang="it-IT" dirty="0"/>
              <a:t>C</a:t>
            </a:r>
            <a:r>
              <a:rPr lang="it-IT" dirty="0" smtClean="0"/>
              <a:t>atania </a:t>
            </a:r>
            <a:endParaRPr lang="it-IT" dirty="0"/>
          </a:p>
        </p:txBody>
      </p:sp>
      <p:pic>
        <p:nvPicPr>
          <p:cNvPr id="7" name="Immagin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89764" y="1341055"/>
            <a:ext cx="300563" cy="381017"/>
          </a:xfrm>
          <a:prstGeom prst="rect">
            <a:avLst/>
          </a:prstGeom>
        </p:spPr>
      </p:pic>
      <p:sp>
        <p:nvSpPr>
          <p:cNvPr id="10" name="CasellaDiTesto 9"/>
          <p:cNvSpPr txBox="1"/>
          <p:nvPr/>
        </p:nvSpPr>
        <p:spPr>
          <a:xfrm>
            <a:off x="5190326" y="1352740"/>
            <a:ext cx="2117977" cy="369332"/>
          </a:xfrm>
          <a:prstGeom prst="rect">
            <a:avLst/>
          </a:prstGeom>
          <a:noFill/>
        </p:spPr>
        <p:txBody>
          <a:bodyPr wrap="square" rtlCol="0">
            <a:spAutoFit/>
          </a:bodyPr>
          <a:lstStyle/>
          <a:p>
            <a:r>
              <a:rPr lang="it-IT" dirty="0" smtClean="0"/>
              <a:t>LucioCatania13</a:t>
            </a:r>
            <a:endParaRPr lang="it-IT" dirty="0"/>
          </a:p>
        </p:txBody>
      </p:sp>
    </p:spTree>
    <p:extLst>
      <p:ext uri="{BB962C8B-B14F-4D97-AF65-F5344CB8AC3E}">
        <p14:creationId xmlns:p14="http://schemas.microsoft.com/office/powerpoint/2010/main" val="2076992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smtClean="0">
                <a:solidFill>
                  <a:srgbClr val="FF0000"/>
                </a:solidFill>
              </a:rPr>
              <a:t>ANALISI ECONOMICA DELLO STUDIO DI FATTIBILITA’</a:t>
            </a:r>
            <a:endParaRPr lang="it-IT" dirty="0">
              <a:solidFill>
                <a:srgbClr val="FF0000"/>
              </a:solidFill>
            </a:endParaRPr>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DIFFERENZIARE I COSTI FISSI DA QUELLI VARIABILI:</a:t>
            </a:r>
          </a:p>
          <a:p>
            <a:pPr algn="just"/>
            <a:r>
              <a:rPr lang="it-IT" dirty="0" smtClean="0"/>
              <a:t>I costi fissi sono quelli che non variano al variare della «produzione»</a:t>
            </a:r>
          </a:p>
          <a:p>
            <a:pPr algn="just"/>
            <a:r>
              <a:rPr lang="it-IT" dirty="0" smtClean="0"/>
              <a:t>I costi variabili sono quelli che aumentano al variare della produzione</a:t>
            </a:r>
          </a:p>
          <a:p>
            <a:pPr algn="just"/>
            <a:r>
              <a:rPr lang="it-IT" dirty="0" smtClean="0"/>
              <a:t>I costi fissi di enti associati dovrebbero sommarsi, i costi variabili aumentare</a:t>
            </a:r>
          </a:p>
          <a:p>
            <a:pPr algn="just"/>
            <a:r>
              <a:rPr lang="it-IT" u="sng" dirty="0" smtClean="0"/>
              <a:t>I costi fissi ed unitari </a:t>
            </a:r>
            <a:r>
              <a:rPr lang="it-IT" dirty="0" smtClean="0"/>
              <a:t>dovrebbero diminuire in quanto «spalmati» su un maggior numero di prestazioni o utenti.</a:t>
            </a:r>
            <a:endParaRPr lang="it-IT" dirty="0"/>
          </a:p>
        </p:txBody>
      </p:sp>
      <p:sp>
        <p:nvSpPr>
          <p:cNvPr id="4" name="Segnaposto piè di pagina 3"/>
          <p:cNvSpPr>
            <a:spLocks noGrp="1"/>
          </p:cNvSpPr>
          <p:nvPr>
            <p:ph type="ftr" sz="quarter" idx="11"/>
          </p:nvPr>
        </p:nvSpPr>
        <p:spPr/>
        <p:txBody>
          <a:bodyPr/>
          <a:lstStyle/>
          <a:p>
            <a:pPr algn="just"/>
            <a:r>
              <a:rPr lang="it-IT" smtClean="0"/>
              <a:t>ACCADEMIA PER LE AUTONOMIE - ANCI SICILIA  Dr Lucio Catania</a:t>
            </a:r>
            <a:endParaRPr lang="it-IT"/>
          </a:p>
        </p:txBody>
      </p:sp>
    </p:spTree>
    <p:extLst>
      <p:ext uri="{BB962C8B-B14F-4D97-AF65-F5344CB8AC3E}">
        <p14:creationId xmlns:p14="http://schemas.microsoft.com/office/powerpoint/2010/main" val="115616186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La Regione Veneto, poi, ha rilevato che l’art. 19 sarebbe incostituzionale, specialmente </a:t>
            </a:r>
            <a:r>
              <a:rPr lang="it-IT" dirty="0"/>
              <a:t>per il fatto che i Comuni con popolazione fino a 5.000 abitanti sono obbligati </a:t>
            </a:r>
            <a:r>
              <a:rPr lang="it-IT" i="1" dirty="0"/>
              <a:t>tout court</a:t>
            </a:r>
            <a:r>
              <a:rPr lang="it-IT" dirty="0"/>
              <a:t> (e quindi in violazione del principio costituzionale di differenziazione</a:t>
            </a:r>
            <a:r>
              <a:rPr lang="it-IT" dirty="0" smtClean="0"/>
              <a:t>)</a:t>
            </a:r>
            <a:r>
              <a:rPr lang="it-IT" dirty="0"/>
              <a:t> all’esercizio mediante unione di Comuni o convenzione delle loro funzioni </a:t>
            </a:r>
            <a:r>
              <a:rPr lang="it-IT" dirty="0" smtClean="0"/>
              <a:t>fondamentali.</a:t>
            </a:r>
            <a:endParaRPr lang="it-IT" dirty="0"/>
          </a:p>
          <a:p>
            <a:pPr marL="68580" indent="0">
              <a:buNone/>
            </a:pP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6297583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dirty="0" smtClean="0"/>
              <a:t>Secondo la Regione Sardegna (a statuto speciale come la Sicilia) l’art</a:t>
            </a:r>
            <a:r>
              <a:rPr lang="it-IT" dirty="0"/>
              <a:t>. </a:t>
            </a:r>
            <a:r>
              <a:rPr lang="it-IT" dirty="0" smtClean="0"/>
              <a:t>19, nell’istituire </a:t>
            </a:r>
            <a:r>
              <a:rPr lang="it-IT" dirty="0"/>
              <a:t>obbligatoriamente </a:t>
            </a:r>
            <a:r>
              <a:rPr lang="it-IT" dirty="0" smtClean="0"/>
              <a:t>Unioni </a:t>
            </a:r>
            <a:r>
              <a:rPr lang="it-IT" dirty="0"/>
              <a:t>di Comuni, </a:t>
            </a:r>
            <a:r>
              <a:rPr lang="it-IT" dirty="0" smtClean="0"/>
              <a:t>provocherebbe, </a:t>
            </a:r>
            <a:r>
              <a:rPr lang="it-IT" dirty="0"/>
              <a:t>di fatto, </a:t>
            </a:r>
            <a:r>
              <a:rPr lang="it-IT" dirty="0" smtClean="0"/>
              <a:t>la </a:t>
            </a:r>
            <a:r>
              <a:rPr lang="it-IT" dirty="0"/>
              <a:t>soppressione dei </a:t>
            </a:r>
            <a:r>
              <a:rPr lang="it-IT" dirty="0" smtClean="0"/>
              <a:t>Comuni associati  e la loro sostituzione </a:t>
            </a:r>
            <a:r>
              <a:rPr lang="it-IT" dirty="0"/>
              <a:t>con un nuovo tipo di ente </a:t>
            </a:r>
            <a:r>
              <a:rPr lang="it-IT" dirty="0" smtClean="0"/>
              <a:t>territoriale.</a:t>
            </a:r>
          </a:p>
          <a:p>
            <a:pPr marL="68580" indent="0" algn="just">
              <a:buNone/>
            </a:pPr>
            <a:r>
              <a:rPr lang="it-IT" dirty="0" smtClean="0"/>
              <a:t>Ciò sarebbe in contrasto </a:t>
            </a:r>
            <a:r>
              <a:rPr lang="it-IT" dirty="0"/>
              <a:t>norme che garantiscono alla Regione Sardegna una sfera di autonomia legislativa esclusiva in materia di «ordinamento degli enti locali e delle relative circoscrizioni» </a:t>
            </a:r>
            <a:r>
              <a:rPr lang="it-IT" dirty="0" smtClean="0"/>
              <a:t>che </a:t>
            </a:r>
            <a:r>
              <a:rPr lang="it-IT" dirty="0"/>
              <a:t>la giurisprudenza costituzionale ha ritenuto particolarmente ampia, tanto da consentire l’istituzione di nuove Province.</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08665682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a:bodyPr>
          <a:lstStyle/>
          <a:p>
            <a:pPr marL="68580" indent="0" algn="just">
              <a:buNone/>
            </a:pPr>
            <a:r>
              <a:rPr lang="it-IT" dirty="0" smtClean="0"/>
              <a:t>La Corte Costituzionale, con la sentenza n. 22 dell’11 febbraio 2014, è intervenuta sulla legittimità costituzionale dei commi 1 (funzioni fondamentali ed associazione obbligatoria), 3 (subentro dell’Unione nei rapporti preesistenti) e 4 (limiti di popolazione) dell’art. 19, riservandosi di decidere in merito ai commi 2, 5 e 6.</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61402023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dirty="0" smtClean="0"/>
              <a:t>Il giudice delle leggi ha rilevato la legittimità costituzionale dell’art. 19 del D.L. 95/2012. </a:t>
            </a:r>
          </a:p>
          <a:p>
            <a:pPr marL="68580" indent="0" algn="just">
              <a:buNone/>
            </a:pPr>
            <a:r>
              <a:rPr lang="it-IT" dirty="0" smtClean="0"/>
              <a:t>Innanzitutto  ha evidenziato che l’art</a:t>
            </a:r>
            <a:r>
              <a:rPr lang="it-IT" dirty="0"/>
              <a:t>. 24-bis, </a:t>
            </a:r>
            <a:r>
              <a:rPr lang="it-IT" dirty="0" smtClean="0"/>
              <a:t>prevede una “</a:t>
            </a:r>
            <a:r>
              <a:rPr lang="it-IT" b="1" dirty="0"/>
              <a:t>Clausola di salvaguardia</a:t>
            </a:r>
            <a:r>
              <a:rPr lang="it-IT" dirty="0"/>
              <a:t>”: </a:t>
            </a:r>
            <a:endParaRPr lang="it-IT" dirty="0" smtClean="0"/>
          </a:p>
          <a:p>
            <a:pPr marL="68580" indent="0" algn="just">
              <a:buNone/>
            </a:pPr>
            <a:r>
              <a:rPr lang="it-IT" dirty="0" smtClean="0"/>
              <a:t>«… </a:t>
            </a:r>
            <a:r>
              <a:rPr lang="it-IT" b="1" i="1" dirty="0" smtClean="0"/>
              <a:t>le </a:t>
            </a:r>
            <a:r>
              <a:rPr lang="it-IT" b="1" i="1" dirty="0"/>
              <a:t>disposizioni del presente decreto si applicano alle predette regioni e province autonome secondo le </a:t>
            </a:r>
            <a:r>
              <a:rPr lang="it-IT" b="1" i="1" u="sng" dirty="0"/>
              <a:t>procedure previste dai rispettivi statuti speciali e dalle relative norme di attuazione</a:t>
            </a:r>
            <a:r>
              <a:rPr lang="it-IT" b="1" i="1" dirty="0"/>
              <a:t>, anche con riferimento agli enti locali delle autonomie speciali che esercitano le funzioni in materia di finanza locale, agli enti ed organismi strumentali dei predetti enti territoriali e agli altri enti o organismi ad ordinamento regionale o provinciale</a:t>
            </a:r>
            <a:r>
              <a:rPr lang="it-IT" dirty="0"/>
              <a:t>».</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899646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Pertanto, </a:t>
            </a:r>
            <a:r>
              <a:rPr lang="it-IT" dirty="0"/>
              <a:t>interferendo le disposizioni censurate con la potestà esclusiva in materia di «ordinamento degli enti locali e delle relative circoscrizioni», di cui all’art. 3 dello statuto per la Sardegna, viene, nella specie, appunto, ad operare la clausola di salvaguardia di cui all’art. 24-</a:t>
            </a:r>
            <a:r>
              <a:rPr lang="it-IT" i="1" dirty="0"/>
              <a:t>bis </a:t>
            </a:r>
            <a:r>
              <a:rPr lang="it-IT" dirty="0"/>
              <a:t>del d.l. n. 95 del 2012, con conseguente declaratoria di non fondatezza della questione sollevata dalla Regione Sardegna.</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8021307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fontScale="85000" lnSpcReduction="10000"/>
          </a:bodyPr>
          <a:lstStyle/>
          <a:p>
            <a:pPr marL="68580" indent="0" algn="just">
              <a:buNone/>
            </a:pPr>
            <a:r>
              <a:rPr lang="it-IT" dirty="0" smtClean="0"/>
              <a:t>In generale la Corte Costituzionale ha ricordato che </a:t>
            </a:r>
            <a:r>
              <a:rPr lang="it-IT" dirty="0"/>
              <a:t>il </a:t>
            </a:r>
            <a:r>
              <a:rPr lang="it-IT" b="1" dirty="0"/>
              <a:t>legislatore statale può</a:t>
            </a:r>
            <a:r>
              <a:rPr lang="it-IT" dirty="0"/>
              <a:t>, con una disciplina di principio, </a:t>
            </a:r>
            <a:r>
              <a:rPr lang="it-IT" b="1" dirty="0" smtClean="0"/>
              <a:t>imporre</a:t>
            </a:r>
            <a:r>
              <a:rPr lang="it-IT" dirty="0" smtClean="0"/>
              <a:t> alle </a:t>
            </a:r>
            <a:r>
              <a:rPr lang="it-IT" dirty="0"/>
              <a:t>Regioni e agli enti locali, </a:t>
            </a:r>
            <a:r>
              <a:rPr lang="it-IT" b="1" dirty="0"/>
              <a:t>per ragioni di coordinamento finanziario connesse ad obiettivi nazional</a:t>
            </a:r>
            <a:r>
              <a:rPr lang="it-IT" dirty="0"/>
              <a:t>i, condizionati anche dagli obblighi comunitari, </a:t>
            </a:r>
            <a:r>
              <a:rPr lang="it-IT" b="1" dirty="0"/>
              <a:t>vincoli alle politiche di bilancio</a:t>
            </a:r>
            <a:r>
              <a:rPr lang="it-IT" dirty="0"/>
              <a:t>, anche se questi si traducono, inevitabilmente, in limitazioni indirette all’autonomia di spesa degli enti territoriali. </a:t>
            </a:r>
            <a:endParaRPr lang="it-IT" dirty="0" smtClean="0"/>
          </a:p>
          <a:p>
            <a:pPr marL="68580" indent="0" algn="just">
              <a:buNone/>
            </a:pPr>
            <a:r>
              <a:rPr lang="it-IT" dirty="0" smtClean="0"/>
              <a:t>Tali vincoli sono rispettosi </a:t>
            </a:r>
            <a:r>
              <a:rPr lang="it-IT" dirty="0"/>
              <a:t>dell’autonomia delle Regioni e degli enti locali quando </a:t>
            </a:r>
            <a:r>
              <a:rPr lang="it-IT" dirty="0" smtClean="0"/>
              <a:t>sono ragionevoli e proporzionali all’obiettivo e stabiliscano </a:t>
            </a:r>
            <a:r>
              <a:rPr lang="it-IT" dirty="0"/>
              <a:t>un «limite </a:t>
            </a:r>
            <a:r>
              <a:rPr lang="it-IT" dirty="0" smtClean="0"/>
              <a:t>complessivo».</a:t>
            </a:r>
            <a:endParaRPr lang="it-IT" dirty="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88749145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dirty="0" smtClean="0"/>
              <a:t>Secondo la Corte Costituzionale </a:t>
            </a:r>
            <a:r>
              <a:rPr lang="it-IT" b="1" dirty="0"/>
              <a:t>le norme denunciate risultano, appunto, decisamente orientate ad un contenimento della spesa pubblica</a:t>
            </a:r>
            <a:r>
              <a:rPr lang="it-IT" dirty="0"/>
              <a:t>, creando un sistema tendenzialmente virtuoso di gestione associata di funzioni (e, soprattutto, quelle fondamentali) tra Comuni, che mira ad un risparmio di spesa sia sul piano dell’organizzazione “amministrativa”, sia su quello dell’organizzazione “politica”, lasciando comunque alle Regioni l’esercizio contiguo della competenza materiale ad esse costituzionalmente garantita, senza, peraltro, incidere in alcun modo sulla riserva del comma quarto dell’art. 123 </a:t>
            </a:r>
            <a:r>
              <a:rPr lang="it-IT" dirty="0" smtClean="0"/>
              <a:t>della Costituzione.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59781269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La </a:t>
            </a:r>
            <a:r>
              <a:rPr lang="it-IT" dirty="0"/>
              <a:t>previsione normativa </a:t>
            </a:r>
            <a:r>
              <a:rPr lang="it-IT" dirty="0" smtClean="0"/>
              <a:t>sulle associazioni obbligatorie per ANCI necessita </a:t>
            </a:r>
            <a:r>
              <a:rPr lang="it-IT" dirty="0"/>
              <a:t>di una revisione anche in relazione alle normative regionali che sono state emanate nel frattempo in maniera non sempre organica e in alcuni casi senza ancora essere intervenute.</a:t>
            </a:r>
          </a:p>
          <a:p>
            <a:pPr marL="68580" indent="0" algn="just">
              <a:buNone/>
            </a:pPr>
            <a:r>
              <a:rPr lang="it-IT" dirty="0"/>
              <a:t>O</a:t>
            </a:r>
            <a:r>
              <a:rPr lang="it-IT" dirty="0" smtClean="0"/>
              <a:t>ccorre un </a:t>
            </a:r>
            <a:r>
              <a:rPr lang="it-IT" dirty="0"/>
              <a:t>quadro normativo più incentivante, premiale e semplificato, sia a livello statale che regionale, prendendo atto delle forti criticità </a:t>
            </a:r>
            <a:r>
              <a:rPr lang="it-IT" dirty="0" smtClean="0"/>
              <a:t>tuttora esistenti.</a:t>
            </a:r>
            <a:endParaRPr lang="it-IT" dirty="0"/>
          </a:p>
          <a:p>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03947726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62500" lnSpcReduction="20000"/>
          </a:bodyPr>
          <a:lstStyle/>
          <a:p>
            <a:pPr marL="68580" indent="0">
              <a:buNone/>
            </a:pPr>
            <a:r>
              <a:rPr lang="it-IT" dirty="0" smtClean="0"/>
              <a:t>ART. 14 – COMMA 28</a:t>
            </a:r>
          </a:p>
          <a:p>
            <a:pPr marL="68580" indent="0">
              <a:buNone/>
            </a:pPr>
            <a:r>
              <a:rPr lang="it-IT" dirty="0" smtClean="0"/>
              <a:t>I </a:t>
            </a:r>
            <a:r>
              <a:rPr lang="it-IT" dirty="0"/>
              <a:t>comuni con popolazione fino a 5.000 abitanti, ovvero fino a 3.000 abitanti se appartengono o sono appartenuti a comunità montane, esclusi i comuni il cui territorio coincide integralmente con quello di una o di più isole e il comune di Campione d'Italia, esercitano obbligatoriamente in forma associata, mediante unione di comuni o convenzione, le funzioni fondamentali dei comuni di cui al comma 27, ad esclusione della lettera l). </a:t>
            </a:r>
          </a:p>
        </p:txBody>
      </p:sp>
      <p:sp>
        <p:nvSpPr>
          <p:cNvPr id="5" name="Segnaposto contenuto 4"/>
          <p:cNvSpPr>
            <a:spLocks noGrp="1"/>
          </p:cNvSpPr>
          <p:nvPr>
            <p:ph sz="quarter" idx="14"/>
          </p:nvPr>
        </p:nvSpPr>
        <p:spPr/>
        <p:txBody>
          <a:bodyPr>
            <a:normAutofit fontScale="77500" lnSpcReduction="20000"/>
          </a:bodyPr>
          <a:lstStyle/>
          <a:p>
            <a:pPr marL="68580" indent="0">
              <a:buNone/>
            </a:pPr>
            <a:r>
              <a:rPr lang="it-IT" dirty="0" smtClean="0"/>
              <a:t>ART. 14 – COMMA 28 - EMENDATO</a:t>
            </a:r>
          </a:p>
          <a:p>
            <a:pPr marL="68580" indent="0">
              <a:buNone/>
            </a:pPr>
            <a:r>
              <a:rPr lang="it-IT" dirty="0" smtClean="0"/>
              <a:t>I </a:t>
            </a:r>
            <a:r>
              <a:rPr lang="it-IT" dirty="0"/>
              <a:t>comuni </a:t>
            </a:r>
            <a:r>
              <a:rPr lang="it-IT" dirty="0" smtClean="0">
                <a:solidFill>
                  <a:srgbClr val="FF0000"/>
                </a:solidFill>
              </a:rPr>
              <a:t>che esercitano</a:t>
            </a:r>
            <a:r>
              <a:rPr lang="it-IT" dirty="0" smtClean="0"/>
              <a:t> </a:t>
            </a:r>
            <a:r>
              <a:rPr lang="it-IT" dirty="0"/>
              <a:t>in forma associata, mediante unione di comuni o convenzione, le funzioni fondamentali dei comuni di cui al comma </a:t>
            </a:r>
            <a:r>
              <a:rPr lang="it-IT" dirty="0" smtClean="0"/>
              <a:t>27, </a:t>
            </a:r>
            <a:r>
              <a:rPr lang="it-IT" dirty="0" smtClean="0">
                <a:solidFill>
                  <a:srgbClr val="FF0000"/>
                </a:solidFill>
              </a:rPr>
              <a:t>beneficiano degli incentivi finanziari e delle agevolazioni previste dalla normativa statale e regionale vigente. </a:t>
            </a:r>
            <a:endParaRPr lang="it-IT" dirty="0">
              <a:solidFill>
                <a:srgbClr val="FF0000"/>
              </a:solidFill>
            </a:endParaRPr>
          </a:p>
        </p:txBody>
      </p:sp>
    </p:spTree>
    <p:extLst>
      <p:ext uri="{BB962C8B-B14F-4D97-AF65-F5344CB8AC3E}">
        <p14:creationId xmlns:p14="http://schemas.microsoft.com/office/powerpoint/2010/main" val="302946693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dirty="0">
                <a:solidFill>
                  <a:srgbClr val="FF0000"/>
                </a:solidFill>
              </a:rPr>
              <a:t>EMENDAMENTI ANCI ALLA LEGGE DI STABILITA’</a:t>
            </a:r>
            <a:endParaRPr lang="it-IT"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55000" lnSpcReduction="20000"/>
          </a:bodyPr>
          <a:lstStyle/>
          <a:p>
            <a:pPr marL="68580" indent="0">
              <a:buNone/>
            </a:pPr>
            <a:r>
              <a:rPr lang="it-IT" dirty="0" smtClean="0"/>
              <a:t>ART. 14 – COMMA 28 – SECONDO PERIODO</a:t>
            </a:r>
          </a:p>
          <a:p>
            <a:pPr marL="68580" indent="0">
              <a:buNone/>
            </a:pPr>
            <a:r>
              <a:rPr lang="it-IT" dirty="0"/>
              <a:t>Se l'esercizio di tali funzioni è legato alle tecnologie dell'informazione e della comunicazione, i comuni le esercitano obbligatoriamente in forma associata secondo le modalità stabilite dal presente articolo, fermo restando che tali funzioni comprendono la realizzazione e la gestione di infrastrutture tecnologiche, rete dati, fonia, apparati, di banche dati, di applicativi software, l'approvvigionamento di licenze per il software, la formazione informatica e la consulenza nel settore dell'informatica</a:t>
            </a:r>
          </a:p>
        </p:txBody>
      </p:sp>
      <p:sp>
        <p:nvSpPr>
          <p:cNvPr id="5" name="Segnaposto contenuto 4"/>
          <p:cNvSpPr>
            <a:spLocks noGrp="1"/>
          </p:cNvSpPr>
          <p:nvPr>
            <p:ph sz="quarter" idx="14"/>
          </p:nvPr>
        </p:nvSpPr>
        <p:spPr/>
        <p:txBody>
          <a:bodyPr>
            <a:normAutofit fontScale="55000" lnSpcReduction="20000"/>
          </a:bodyPr>
          <a:lstStyle/>
          <a:p>
            <a:pPr marL="68580" indent="0">
              <a:buNone/>
            </a:pPr>
            <a:r>
              <a:rPr lang="it-IT" dirty="0"/>
              <a:t>ART. 14 – COMMA 28 – SECONDO PERIODO</a:t>
            </a:r>
          </a:p>
          <a:p>
            <a:pPr marL="68580" indent="0">
              <a:buNone/>
            </a:pPr>
            <a:r>
              <a:rPr lang="it-IT" dirty="0"/>
              <a:t>Se l'esercizio di tali funzioni è legato alle tecnologie dell'informazione e della comunicazione, i comuni le esercitano </a:t>
            </a:r>
            <a:r>
              <a:rPr lang="it-IT" strike="sngStrike" dirty="0">
                <a:solidFill>
                  <a:srgbClr val="FF0000"/>
                </a:solidFill>
              </a:rPr>
              <a:t>obbligatoriamente </a:t>
            </a:r>
            <a:r>
              <a:rPr lang="it-IT" dirty="0"/>
              <a:t>in forma associata secondo le modalità stabilite dal presente articolo, fermo restando che tali funzioni comprendono la realizzazione e la gestione di infrastrutture tecnologiche, rete dati, fonia, apparati, di banche dati, di applicativi software, l'approvvigionamento di licenze per il software, la formazione informatica e la consulenza nel settore dell'informatica</a:t>
            </a:r>
          </a:p>
          <a:p>
            <a:pPr marL="68580" indent="0">
              <a:buNone/>
            </a:pPr>
            <a:endParaRPr lang="it-IT" dirty="0"/>
          </a:p>
        </p:txBody>
      </p:sp>
    </p:spTree>
    <p:extLst>
      <p:ext uri="{BB962C8B-B14F-4D97-AF65-F5344CB8AC3E}">
        <p14:creationId xmlns:p14="http://schemas.microsoft.com/office/powerpoint/2010/main" val="364255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ANALISI ECONOMICA DELLO STUDIO DI FATTIBILITA’</a:t>
            </a:r>
            <a:endParaRPr lang="it-IT" dirty="0">
              <a:solidFill>
                <a:srgbClr val="FF0000"/>
              </a:solidFill>
            </a:endParaRPr>
          </a:p>
        </p:txBody>
      </p:sp>
      <p:sp>
        <p:nvSpPr>
          <p:cNvPr id="3" name="Segnaposto contenuto 2"/>
          <p:cNvSpPr>
            <a:spLocks noGrp="1"/>
          </p:cNvSpPr>
          <p:nvPr>
            <p:ph idx="1"/>
          </p:nvPr>
        </p:nvSpPr>
        <p:spPr>
          <a:xfrm>
            <a:off x="1043492" y="2323652"/>
            <a:ext cx="6777317" cy="3913660"/>
          </a:xfrm>
        </p:spPr>
        <p:txBody>
          <a:bodyPr>
            <a:normAutofit/>
          </a:bodyPr>
          <a:lstStyle/>
          <a:p>
            <a:pPr marL="68580" indent="0">
              <a:buNone/>
            </a:pPr>
            <a:endParaRPr lang="it-IT" dirty="0" smtClean="0"/>
          </a:p>
          <a:p>
            <a:pPr marL="68580" indent="0">
              <a:buNone/>
            </a:pPr>
            <a:endParaRPr lang="it-IT" dirty="0"/>
          </a:p>
          <a:p>
            <a:pPr marL="68580" indent="0">
              <a:buNone/>
            </a:pPr>
            <a:endParaRPr lang="it-IT" dirty="0" smtClean="0"/>
          </a:p>
          <a:p>
            <a:pPr marL="68580" indent="0">
              <a:buNone/>
            </a:pPr>
            <a:endParaRPr lang="it-IT" dirty="0"/>
          </a:p>
          <a:p>
            <a:pPr marL="68580" indent="0">
              <a:buNone/>
            </a:pPr>
            <a:endParaRPr lang="it-IT" dirty="0" smtClean="0"/>
          </a:p>
          <a:p>
            <a:pPr marL="68580" indent="0">
              <a:buNone/>
            </a:pPr>
            <a:endParaRPr lang="it-IT" dirty="0"/>
          </a:p>
          <a:p>
            <a:pPr marL="68580" indent="0">
              <a:buNone/>
            </a:pPr>
            <a:endParaRPr lang="it-IT" dirty="0"/>
          </a:p>
          <a:p>
            <a:pPr marL="68580" indent="0">
              <a:buNone/>
            </a:pPr>
            <a:r>
              <a:rPr lang="it-IT" sz="1600" dirty="0" smtClean="0"/>
              <a:t>                                            Migliaia di abitanti</a:t>
            </a:r>
          </a:p>
          <a:p>
            <a:pPr marL="68580" indent="0">
              <a:buNone/>
            </a:pPr>
            <a:r>
              <a:rPr lang="it-IT" sz="1600" dirty="0" smtClean="0">
                <a:solidFill>
                  <a:srgbClr val="FF0000"/>
                </a:solidFill>
              </a:rPr>
              <a:t>Punto di pareggio: a poco più di 5.000 abitanti</a:t>
            </a:r>
            <a:endParaRPr lang="it-IT" sz="1600" dirty="0">
              <a:solidFill>
                <a:srgbClr val="FF0000"/>
              </a:solidFill>
            </a:endParaRPr>
          </a:p>
        </p:txBody>
      </p:sp>
      <p:graphicFrame>
        <p:nvGraphicFramePr>
          <p:cNvPr id="5" name="Grafico 4"/>
          <p:cNvGraphicFramePr>
            <a:graphicFrameLocks/>
          </p:cNvGraphicFramePr>
          <p:nvPr>
            <p:extLst>
              <p:ext uri="{D42A27DB-BD31-4B8C-83A1-F6EECF244321}">
                <p14:modId xmlns:p14="http://schemas.microsoft.com/office/powerpoint/2010/main" val="2146622222"/>
              </p:ext>
            </p:extLst>
          </p:nvPr>
        </p:nvGraphicFramePr>
        <p:xfrm>
          <a:off x="2267744" y="2564904"/>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93888712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55000" lnSpcReduction="20000"/>
          </a:bodyPr>
          <a:lstStyle/>
          <a:p>
            <a:pPr marL="68580" indent="0">
              <a:buNone/>
            </a:pPr>
            <a:r>
              <a:rPr lang="it-IT" dirty="0" smtClean="0"/>
              <a:t>ART 14 – COMMA 30</a:t>
            </a:r>
          </a:p>
          <a:p>
            <a:pPr marL="68580" indent="0">
              <a:buNone/>
            </a:pPr>
            <a:endParaRPr lang="it-IT" dirty="0" smtClean="0"/>
          </a:p>
          <a:p>
            <a:pPr marL="68580" indent="0">
              <a:buNone/>
            </a:pPr>
            <a:r>
              <a:rPr lang="it-IT" dirty="0" smtClean="0"/>
              <a:t>La </a:t>
            </a:r>
            <a:r>
              <a:rPr lang="it-IT" dirty="0"/>
              <a:t>regione, nelle materie di cui all'articolo 117, commi terzo e quarto, della Costituzione, individua, previa concertazione con i comuni interessati nell'ambito del Consiglio delle autonomie locali, la dimensione territoriale ottimale e omogenea per area geografica per lo svolgimento, in forma obbligatoriamente associata da parte dei comuni delle funzioni fondamentali di cui al comma 28, secondo i princìpi di efficacia, economicità, di efficienza e di riduzione delle spese, secondo le forme associative previste dal comma 28</a:t>
            </a:r>
            <a:r>
              <a:rPr lang="it-IT" dirty="0" smtClean="0"/>
              <a:t>.</a:t>
            </a:r>
            <a:endParaRPr lang="it-IT" dirty="0"/>
          </a:p>
        </p:txBody>
      </p:sp>
      <p:sp>
        <p:nvSpPr>
          <p:cNvPr id="5" name="Segnaposto contenuto 4"/>
          <p:cNvSpPr>
            <a:spLocks noGrp="1"/>
          </p:cNvSpPr>
          <p:nvPr>
            <p:ph sz="quarter" idx="14"/>
          </p:nvPr>
        </p:nvSpPr>
        <p:spPr/>
        <p:txBody>
          <a:bodyPr>
            <a:normAutofit fontScale="55000" lnSpcReduction="20000"/>
          </a:bodyPr>
          <a:lstStyle/>
          <a:p>
            <a:pPr marL="68580" indent="0">
              <a:buNone/>
            </a:pPr>
            <a:r>
              <a:rPr lang="it-IT" dirty="0"/>
              <a:t>ART 14 – COMMA 30 – </a:t>
            </a:r>
          </a:p>
          <a:p>
            <a:pPr marL="68580" indent="0">
              <a:buNone/>
            </a:pPr>
            <a:endParaRPr lang="it-IT" dirty="0"/>
          </a:p>
          <a:p>
            <a:pPr marL="68580" indent="0">
              <a:buNone/>
            </a:pPr>
            <a:r>
              <a:rPr lang="it-IT" dirty="0"/>
              <a:t>La regione, nelle materie di cui all'articolo 117, commi terzo e quarto, della Costituzione, individua, previa concertazione con i comuni interessati nell'ambito del Consiglio delle autonomie locali, la dimensione territoriale </a:t>
            </a:r>
            <a:r>
              <a:rPr lang="it-IT" strike="sngStrike" dirty="0" smtClean="0">
                <a:solidFill>
                  <a:srgbClr val="FF0000"/>
                </a:solidFill>
              </a:rPr>
              <a:t>ottimale</a:t>
            </a:r>
            <a:r>
              <a:rPr lang="it-IT" dirty="0" smtClean="0">
                <a:solidFill>
                  <a:srgbClr val="FF0000"/>
                </a:solidFill>
              </a:rPr>
              <a:t> adeguata</a:t>
            </a:r>
            <a:r>
              <a:rPr lang="it-IT" dirty="0" smtClean="0"/>
              <a:t> </a:t>
            </a:r>
            <a:r>
              <a:rPr lang="it-IT" dirty="0"/>
              <a:t>e omogenea per area geografica per lo svolgimento, in forma </a:t>
            </a:r>
            <a:r>
              <a:rPr lang="it-IT" strike="sngStrike" dirty="0">
                <a:solidFill>
                  <a:srgbClr val="FF0000"/>
                </a:solidFill>
              </a:rPr>
              <a:t>obbligatoriamente</a:t>
            </a:r>
            <a:r>
              <a:rPr lang="it-IT" dirty="0"/>
              <a:t> associata da parte dei comuni delle funzioni fondamentali di cui al comma 28, </a:t>
            </a:r>
            <a:r>
              <a:rPr lang="it-IT" strike="sngStrike" dirty="0" smtClean="0">
                <a:solidFill>
                  <a:srgbClr val="FF0000"/>
                </a:solidFill>
              </a:rPr>
              <a:t>secondo</a:t>
            </a:r>
            <a:r>
              <a:rPr lang="it-IT" dirty="0" smtClean="0">
                <a:solidFill>
                  <a:srgbClr val="FF0000"/>
                </a:solidFill>
              </a:rPr>
              <a:t> con</a:t>
            </a:r>
            <a:r>
              <a:rPr lang="it-IT" dirty="0" smtClean="0"/>
              <a:t> </a:t>
            </a:r>
            <a:r>
              <a:rPr lang="it-IT" dirty="0"/>
              <a:t>i princìpi di efficacia, economicità, di efficienza e di riduzione delle spese, secondo le forme associative previste dal comma 28.</a:t>
            </a:r>
          </a:p>
          <a:p>
            <a:pPr marL="68580" indent="0">
              <a:buNone/>
            </a:pPr>
            <a:endParaRPr lang="it-IT" dirty="0"/>
          </a:p>
        </p:txBody>
      </p:sp>
    </p:spTree>
    <p:extLst>
      <p:ext uri="{BB962C8B-B14F-4D97-AF65-F5344CB8AC3E}">
        <p14:creationId xmlns:p14="http://schemas.microsoft.com/office/powerpoint/2010/main" val="28792013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92500" lnSpcReduction="20000"/>
          </a:bodyPr>
          <a:lstStyle/>
          <a:p>
            <a:pPr marL="68580" indent="0">
              <a:buNone/>
            </a:pPr>
            <a:r>
              <a:rPr lang="it-IT" dirty="0" smtClean="0"/>
              <a:t>ART. 14 – COMMA 30 – SECONDO PERIODO</a:t>
            </a:r>
          </a:p>
          <a:p>
            <a:pPr marL="68580" indent="0">
              <a:buNone/>
            </a:pPr>
            <a:endParaRPr lang="it-IT" dirty="0" smtClean="0"/>
          </a:p>
          <a:p>
            <a:pPr marL="68580" indent="0">
              <a:buNone/>
            </a:pPr>
            <a:r>
              <a:rPr lang="it-IT" dirty="0" smtClean="0"/>
              <a:t>Nell'ambito </a:t>
            </a:r>
            <a:r>
              <a:rPr lang="it-IT" dirty="0"/>
              <a:t>della normativa regionale, i comuni avviano l'esercizio delle funzioni fondamentali in forma associata entro il termine indicato dalla stessa normativa</a:t>
            </a:r>
          </a:p>
          <a:p>
            <a:pPr marL="68580" indent="0">
              <a:buNone/>
            </a:pPr>
            <a:endParaRPr lang="it-IT" dirty="0"/>
          </a:p>
        </p:txBody>
      </p:sp>
      <p:sp>
        <p:nvSpPr>
          <p:cNvPr id="5" name="Segnaposto contenuto 4"/>
          <p:cNvSpPr>
            <a:spLocks noGrp="1"/>
          </p:cNvSpPr>
          <p:nvPr>
            <p:ph sz="quarter" idx="14"/>
          </p:nvPr>
        </p:nvSpPr>
        <p:spPr/>
        <p:txBody>
          <a:bodyPr>
            <a:normAutofit fontScale="70000" lnSpcReduction="20000"/>
          </a:bodyPr>
          <a:lstStyle/>
          <a:p>
            <a:pPr marL="68580" indent="0">
              <a:buNone/>
            </a:pPr>
            <a:r>
              <a:rPr lang="it-IT" dirty="0"/>
              <a:t>ART. 14 – COMMA 30 – SECONDO PERIODO</a:t>
            </a:r>
          </a:p>
          <a:p>
            <a:pPr marL="68580" indent="0">
              <a:buNone/>
            </a:pPr>
            <a:endParaRPr lang="it-IT" dirty="0"/>
          </a:p>
          <a:p>
            <a:pPr marL="68580" indent="0">
              <a:buNone/>
            </a:pPr>
            <a:r>
              <a:rPr lang="it-IT" dirty="0"/>
              <a:t>Nell'ambito della normativa regionale, i comuni avviano l'esercizio delle funzioni fondamentali in forma associata entro il termine indicato dalla stessa </a:t>
            </a:r>
            <a:r>
              <a:rPr lang="it-IT" dirty="0" smtClean="0"/>
              <a:t>normativa. </a:t>
            </a:r>
            <a:r>
              <a:rPr lang="it-IT" dirty="0" smtClean="0">
                <a:solidFill>
                  <a:srgbClr val="FF0000"/>
                </a:solidFill>
              </a:rPr>
              <a:t>Le Unioni di comuni già costituite possono adeguarsi alla dimensione territoriale individuata dalla Regione.</a:t>
            </a:r>
            <a:endParaRPr lang="it-IT" dirty="0"/>
          </a:p>
          <a:p>
            <a:pPr marL="68580" indent="0">
              <a:buNone/>
            </a:pPr>
            <a:endParaRPr lang="it-IT" dirty="0"/>
          </a:p>
          <a:p>
            <a:pPr marL="68580" indent="0">
              <a:buNone/>
            </a:pPr>
            <a:endParaRPr lang="it-IT" dirty="0"/>
          </a:p>
        </p:txBody>
      </p:sp>
    </p:spTree>
    <p:extLst>
      <p:ext uri="{BB962C8B-B14F-4D97-AF65-F5344CB8AC3E}">
        <p14:creationId xmlns:p14="http://schemas.microsoft.com/office/powerpoint/2010/main" val="332895404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62500" lnSpcReduction="20000"/>
          </a:bodyPr>
          <a:lstStyle/>
          <a:p>
            <a:pPr marL="68580" indent="0">
              <a:buNone/>
            </a:pPr>
            <a:r>
              <a:rPr lang="it-IT" dirty="0" smtClean="0"/>
              <a:t>ART. 14 – COMMA 31</a:t>
            </a:r>
          </a:p>
          <a:p>
            <a:pPr marL="68580" indent="0">
              <a:buNone/>
            </a:pPr>
            <a:r>
              <a:rPr lang="it-IT" dirty="0" smtClean="0"/>
              <a:t>Il </a:t>
            </a:r>
            <a:r>
              <a:rPr lang="it-IT" dirty="0"/>
              <a:t>limite demografico minimo delle unioni e delle convenzioni di cui al presente articolo è fissato in 10.000 abitanti, ovvero in 3.000 abitanti se i comuni appartengono o sono appartenuti a comunità montane, fermo restando che, in tal caso, le unioni devono essere formate da almeno tre comuni, e salvi il diverso limite demografico ed eventuali deroghe in ragione di particolari condizioni territoriali, individuati dalla regione. Il limite non si applica alle unioni di comuni già costituite</a:t>
            </a:r>
          </a:p>
        </p:txBody>
      </p:sp>
      <p:sp>
        <p:nvSpPr>
          <p:cNvPr id="5" name="Segnaposto contenuto 4"/>
          <p:cNvSpPr>
            <a:spLocks noGrp="1"/>
          </p:cNvSpPr>
          <p:nvPr>
            <p:ph sz="quarter" idx="14"/>
          </p:nvPr>
        </p:nvSpPr>
        <p:spPr/>
        <p:txBody>
          <a:bodyPr/>
          <a:lstStyle/>
          <a:p>
            <a:pPr marL="68580" indent="0">
              <a:buNone/>
            </a:pPr>
            <a:r>
              <a:rPr lang="it-IT" dirty="0" smtClean="0"/>
              <a:t>ART. 14 – COMMA 31 – EMENDATO</a:t>
            </a:r>
          </a:p>
          <a:p>
            <a:pPr marL="68580" indent="0">
              <a:buNone/>
            </a:pPr>
            <a:endParaRPr lang="it-IT" dirty="0"/>
          </a:p>
          <a:p>
            <a:pPr marL="68580" indent="0">
              <a:buNone/>
            </a:pPr>
            <a:endParaRPr lang="it-IT" dirty="0" smtClean="0"/>
          </a:p>
          <a:p>
            <a:pPr marL="68580" indent="0" algn="ctr">
              <a:buNone/>
            </a:pPr>
            <a:r>
              <a:rPr lang="it-IT" dirty="0" smtClean="0">
                <a:solidFill>
                  <a:srgbClr val="FF0000"/>
                </a:solidFill>
              </a:rPr>
              <a:t>Soppresso</a:t>
            </a:r>
            <a:endParaRPr lang="it-IT" dirty="0">
              <a:solidFill>
                <a:srgbClr val="FF0000"/>
              </a:solidFill>
            </a:endParaRPr>
          </a:p>
          <a:p>
            <a:pPr marL="68580" indent="0">
              <a:buNone/>
            </a:pPr>
            <a:endParaRPr lang="it-IT" dirty="0"/>
          </a:p>
        </p:txBody>
      </p:sp>
    </p:spTree>
    <p:extLst>
      <p:ext uri="{BB962C8B-B14F-4D97-AF65-F5344CB8AC3E}">
        <p14:creationId xmlns:p14="http://schemas.microsoft.com/office/powerpoint/2010/main" val="282060187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55000" lnSpcReduction="20000"/>
          </a:bodyPr>
          <a:lstStyle/>
          <a:p>
            <a:pPr marL="68580" indent="0">
              <a:buNone/>
            </a:pPr>
            <a:r>
              <a:rPr lang="it-IT" dirty="0" smtClean="0"/>
              <a:t>ART. 14, COMMA 31-BIS</a:t>
            </a:r>
          </a:p>
          <a:p>
            <a:pPr marL="68580" indent="0">
              <a:buNone/>
            </a:pPr>
            <a:r>
              <a:rPr lang="it-IT" dirty="0"/>
              <a:t>L</a:t>
            </a:r>
            <a:r>
              <a:rPr lang="it-IT" dirty="0" smtClean="0"/>
              <a:t>e </a:t>
            </a:r>
            <a:r>
              <a:rPr lang="it-IT" dirty="0"/>
              <a:t>convenzioni di cui al comma 28 hanno durata almeno triennale e alle medesime si applica, in quanto compatibile, l'articolo 30 del </a:t>
            </a:r>
            <a:r>
              <a:rPr lang="it-IT" dirty="0" smtClean="0"/>
              <a:t>D.LGS. 267/2000. Ove alla scadenza del predetto periodo, non sia comprovato, da parte dei comuni aderenti, il conseguimento di significativi livelli di efficacia ed efficienza nella gestione, secondo modalità stabilite con decreto del Ministro dell'interno, da adottare entro sei mesi, sentita la Conferenza Stato-Città e autonomie locali, i comuni interessati sono obbligati ad esercitare le funzioni fondamentali esclusivamente mediante unione di comuni</a:t>
            </a:r>
            <a:endParaRPr lang="it-IT" dirty="0"/>
          </a:p>
        </p:txBody>
      </p:sp>
      <p:sp>
        <p:nvSpPr>
          <p:cNvPr id="5" name="Segnaposto contenuto 4"/>
          <p:cNvSpPr>
            <a:spLocks noGrp="1"/>
          </p:cNvSpPr>
          <p:nvPr>
            <p:ph sz="quarter" idx="14"/>
          </p:nvPr>
        </p:nvSpPr>
        <p:spPr/>
        <p:txBody>
          <a:bodyPr>
            <a:normAutofit fontScale="62500" lnSpcReduction="20000"/>
          </a:bodyPr>
          <a:lstStyle/>
          <a:p>
            <a:pPr marL="68580" indent="0">
              <a:buNone/>
            </a:pPr>
            <a:r>
              <a:rPr lang="it-IT" dirty="0"/>
              <a:t>ART. 14, COMMA </a:t>
            </a:r>
            <a:r>
              <a:rPr lang="it-IT" dirty="0" smtClean="0"/>
              <a:t>31-BIS - EMENDATO</a:t>
            </a:r>
            <a:endParaRPr lang="it-IT" dirty="0"/>
          </a:p>
          <a:p>
            <a:pPr marL="68580" indent="0">
              <a:buNone/>
            </a:pPr>
            <a:r>
              <a:rPr lang="it-IT" dirty="0"/>
              <a:t>Le convenzioni di cui al comma 28 hanno durata almeno triennale e alle medesime si applica, in quanto compatibile, l'articolo 30 del D.LGS. 267/2000. </a:t>
            </a:r>
            <a:r>
              <a:rPr lang="it-IT" dirty="0" smtClean="0">
                <a:solidFill>
                  <a:srgbClr val="FF0000"/>
                </a:solidFill>
              </a:rPr>
              <a:t>Alla scadenza del predetto periodo, è verificato da parte dei comuni aderenti il conseguimento di significativi livelli di efficacia ed efficienza nella gestione, secondo le modalità stabilite con decreto del Ministro dell’Interno, da adottare entro sei mesi, sentita la Conferenza Stato-Città e Autonomie locali»</a:t>
            </a:r>
            <a:endParaRPr lang="it-IT" dirty="0"/>
          </a:p>
        </p:txBody>
      </p:sp>
    </p:spTree>
    <p:extLst>
      <p:ext uri="{BB962C8B-B14F-4D97-AF65-F5344CB8AC3E}">
        <p14:creationId xmlns:p14="http://schemas.microsoft.com/office/powerpoint/2010/main" val="93434840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62500" lnSpcReduction="20000"/>
          </a:bodyPr>
          <a:lstStyle/>
          <a:p>
            <a:pPr marL="68580" indent="0">
              <a:buNone/>
            </a:pPr>
            <a:r>
              <a:rPr lang="it-IT" dirty="0" smtClean="0"/>
              <a:t>ART. 14 – COMMA 31 TER</a:t>
            </a:r>
          </a:p>
          <a:p>
            <a:pPr marL="68580" indent="0">
              <a:buNone/>
            </a:pPr>
            <a:endParaRPr lang="it-IT" dirty="0"/>
          </a:p>
          <a:p>
            <a:pPr marL="68580" indent="0">
              <a:buNone/>
            </a:pPr>
            <a:r>
              <a:rPr lang="it-IT" dirty="0" smtClean="0"/>
              <a:t>I </a:t>
            </a:r>
            <a:r>
              <a:rPr lang="it-IT" dirty="0"/>
              <a:t>comuni interessati assicurano l'attuazione delle disposizioni di cui al presente articolo:</a:t>
            </a:r>
          </a:p>
          <a:p>
            <a:pPr marL="68580" indent="0">
              <a:buNone/>
            </a:pPr>
            <a:r>
              <a:rPr lang="it-IT" dirty="0"/>
              <a:t>a) entro il 1° gennaio 2013 con riguardo ad almeno tre delle funzioni fondamentali di cui al comma 28;</a:t>
            </a:r>
          </a:p>
          <a:p>
            <a:pPr marL="68580" indent="0">
              <a:buNone/>
            </a:pPr>
            <a:r>
              <a:rPr lang="it-IT" dirty="0"/>
              <a:t>b) entro il 30 settembre 2014, con riguardo ad ulteriori tre delle funzioni fondamentali di cui al comma </a:t>
            </a:r>
            <a:r>
              <a:rPr lang="it-IT" dirty="0" smtClean="0"/>
              <a:t>27</a:t>
            </a:r>
          </a:p>
          <a:p>
            <a:pPr marL="68580" indent="0">
              <a:buNone/>
            </a:pPr>
            <a:r>
              <a:rPr lang="it-IT" dirty="0"/>
              <a:t>B-bis) entro il 31 dicembre 2014, con riguardo alle restanti funzioni fondamentali di cui al comma 27 </a:t>
            </a:r>
          </a:p>
        </p:txBody>
      </p:sp>
      <p:sp>
        <p:nvSpPr>
          <p:cNvPr id="5" name="Segnaposto contenuto 4"/>
          <p:cNvSpPr>
            <a:spLocks noGrp="1"/>
          </p:cNvSpPr>
          <p:nvPr>
            <p:ph sz="quarter" idx="14"/>
          </p:nvPr>
        </p:nvSpPr>
        <p:spPr/>
        <p:txBody>
          <a:bodyPr>
            <a:normAutofit fontScale="92500" lnSpcReduction="10000"/>
          </a:bodyPr>
          <a:lstStyle/>
          <a:p>
            <a:pPr marL="68580" indent="0">
              <a:buNone/>
            </a:pPr>
            <a:r>
              <a:rPr lang="it-IT" dirty="0"/>
              <a:t>ART. 14 – COMMA 31 </a:t>
            </a:r>
            <a:r>
              <a:rPr lang="it-IT" dirty="0" smtClean="0"/>
              <a:t>TER - EMENDATO</a:t>
            </a:r>
            <a:endParaRPr lang="it-IT" dirty="0"/>
          </a:p>
          <a:p>
            <a:pPr marL="68580" indent="0">
              <a:buNone/>
            </a:pPr>
            <a:r>
              <a:rPr lang="it-IT" dirty="0" smtClean="0">
                <a:solidFill>
                  <a:srgbClr val="FF0000"/>
                </a:solidFill>
              </a:rPr>
              <a:t>Le prefetture effettuano annualmente il monitoraggio sullo stato di avanzamento dei processi di gestione associata delle funzioni fondamentali dei comuni.</a:t>
            </a:r>
            <a:endParaRPr lang="it-IT" dirty="0">
              <a:solidFill>
                <a:srgbClr val="FF0000"/>
              </a:solidFill>
            </a:endParaRPr>
          </a:p>
        </p:txBody>
      </p:sp>
    </p:spTree>
    <p:extLst>
      <p:ext uri="{BB962C8B-B14F-4D97-AF65-F5344CB8AC3E}">
        <p14:creationId xmlns:p14="http://schemas.microsoft.com/office/powerpoint/2010/main" val="57946869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piè di pagina 2"/>
          <p:cNvSpPr>
            <a:spLocks noGrp="1"/>
          </p:cNvSpPr>
          <p:nvPr>
            <p:ph type="ftr" sz="quarter" idx="11"/>
          </p:nvPr>
        </p:nvSpPr>
        <p:spPr/>
        <p:txBody>
          <a:bodyPr/>
          <a:lstStyle/>
          <a:p>
            <a:r>
              <a:rPr lang="it-IT" smtClean="0"/>
              <a:t>ACCADEMIA PER LE AUTONOMIE - ANCI SICILIA  Dr Lucio Catania</a:t>
            </a:r>
            <a:endParaRPr lang="it-IT"/>
          </a:p>
        </p:txBody>
      </p:sp>
      <p:sp>
        <p:nvSpPr>
          <p:cNvPr id="4" name="Segnaposto contenuto 3"/>
          <p:cNvSpPr>
            <a:spLocks noGrp="1"/>
          </p:cNvSpPr>
          <p:nvPr>
            <p:ph sz="quarter" idx="13"/>
          </p:nvPr>
        </p:nvSpPr>
        <p:spPr/>
        <p:txBody>
          <a:bodyPr>
            <a:normAutofit fontScale="85000" lnSpcReduction="10000"/>
          </a:bodyPr>
          <a:lstStyle/>
          <a:p>
            <a:pPr marL="68580" indent="0">
              <a:buNone/>
            </a:pPr>
            <a:r>
              <a:rPr lang="it-IT" dirty="0" smtClean="0"/>
              <a:t>ART. 14 – COMMA 31 QUATER</a:t>
            </a:r>
          </a:p>
          <a:p>
            <a:pPr marL="68580" indent="0">
              <a:buNone/>
            </a:pPr>
            <a:r>
              <a:rPr lang="it-IT" dirty="0"/>
              <a:t>In caso di decorso dei termini di cui al comma 31-ter, il prefetto assegna agli enti inadempienti un termine perentorio entro il quale provvedere. Decorso inutilmente detto termine, trova applicazione l'articolo 8 della </a:t>
            </a:r>
            <a:r>
              <a:rPr lang="it-IT" dirty="0" smtClean="0"/>
              <a:t>L. N. 131/2003.</a:t>
            </a:r>
            <a:endParaRPr lang="it-IT" dirty="0"/>
          </a:p>
        </p:txBody>
      </p:sp>
      <p:sp>
        <p:nvSpPr>
          <p:cNvPr id="5" name="Segnaposto contenuto 4"/>
          <p:cNvSpPr>
            <a:spLocks noGrp="1"/>
          </p:cNvSpPr>
          <p:nvPr>
            <p:ph sz="quarter" idx="14"/>
          </p:nvPr>
        </p:nvSpPr>
        <p:spPr/>
        <p:txBody>
          <a:bodyPr/>
          <a:lstStyle/>
          <a:p>
            <a:pPr marL="68580" indent="0">
              <a:buNone/>
            </a:pPr>
            <a:r>
              <a:rPr lang="it-IT" dirty="0" smtClean="0"/>
              <a:t>ART. 14 – COMMA 31 QUATER</a:t>
            </a:r>
          </a:p>
          <a:p>
            <a:pPr marL="68580" indent="0">
              <a:buNone/>
            </a:pPr>
            <a:endParaRPr lang="it-IT" dirty="0"/>
          </a:p>
          <a:p>
            <a:pPr marL="68580" indent="0" algn="ctr">
              <a:buNone/>
            </a:pPr>
            <a:endParaRPr lang="it-IT" dirty="0" smtClean="0"/>
          </a:p>
          <a:p>
            <a:pPr marL="68580" indent="0" algn="ctr">
              <a:buNone/>
            </a:pPr>
            <a:r>
              <a:rPr lang="it-IT" dirty="0" smtClean="0">
                <a:solidFill>
                  <a:srgbClr val="FF3300"/>
                </a:solidFill>
              </a:rPr>
              <a:t>Soppresso</a:t>
            </a:r>
            <a:endParaRPr lang="it-IT" dirty="0">
              <a:solidFill>
                <a:srgbClr val="FF3300"/>
              </a:solidFill>
            </a:endParaRPr>
          </a:p>
        </p:txBody>
      </p:sp>
    </p:spTree>
    <p:extLst>
      <p:ext uri="{BB962C8B-B14F-4D97-AF65-F5344CB8AC3E}">
        <p14:creationId xmlns:p14="http://schemas.microsoft.com/office/powerpoint/2010/main" val="17981966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contenuto 2"/>
          <p:cNvSpPr>
            <a:spLocks noGrp="1"/>
          </p:cNvSpPr>
          <p:nvPr>
            <p:ph idx="1"/>
          </p:nvPr>
        </p:nvSpPr>
        <p:spPr/>
        <p:txBody>
          <a:bodyPr>
            <a:normAutofit fontScale="70000" lnSpcReduction="20000"/>
          </a:bodyPr>
          <a:lstStyle/>
          <a:p>
            <a:pPr marL="68580" indent="0">
              <a:buNone/>
            </a:pPr>
            <a:r>
              <a:rPr lang="it-IT" b="1" dirty="0" smtClean="0"/>
              <a:t>Con l’emendamento ANCI verrebbero anche soppressi i commi 106 e 121 della L. 56/2014</a:t>
            </a:r>
          </a:p>
          <a:p>
            <a:pPr marL="68580" indent="0" algn="just">
              <a:buNone/>
            </a:pPr>
            <a:r>
              <a:rPr lang="it-IT" sz="1900" dirty="0" smtClean="0"/>
              <a:t>106</a:t>
            </a:r>
            <a:r>
              <a:rPr lang="it-IT" sz="1900" dirty="0"/>
              <a:t>. Per quanto non previsto dai commi 3, 4 e 5-ter dell'articolo 32 del testo unico, come modificati dal comma 105, lo statuto dell'unione di comuni deve altresì rispettare i principi di organizzazione e di funzionamento e le soglie demografiche minime eventualmente disposti con legge regionale e assicurare la coerenza con gli ambiti territoriali dalle medesime previsti</a:t>
            </a:r>
            <a:r>
              <a:rPr lang="it-IT" sz="1900" dirty="0" smtClean="0"/>
              <a:t>.</a:t>
            </a:r>
          </a:p>
          <a:p>
            <a:pPr marL="68580" indent="0" algn="just">
              <a:buNone/>
            </a:pPr>
            <a:r>
              <a:rPr lang="it-IT" sz="2000" dirty="0"/>
              <a:t>121. Gli obblighi di esercizio associato di funzioni comunali derivanti dal comma 28 dell'articolo 14 </a:t>
            </a:r>
            <a:r>
              <a:rPr lang="it-IT" sz="2000" dirty="0" smtClean="0"/>
              <a:t>del d.l. n.78/2010 </a:t>
            </a:r>
            <a:r>
              <a:rPr lang="it-IT" sz="2000" dirty="0" err="1" smtClean="0"/>
              <a:t>conv</a:t>
            </a:r>
            <a:r>
              <a:rPr lang="it-IT" sz="2000" dirty="0" smtClean="0"/>
              <a:t>., </a:t>
            </a:r>
            <a:r>
              <a:rPr lang="it-IT" sz="2000" dirty="0"/>
              <a:t>con modificazioni, dalla </a:t>
            </a:r>
            <a:r>
              <a:rPr lang="it-IT" sz="2000" dirty="0" smtClean="0"/>
              <a:t>L. n. 122/2010, </a:t>
            </a:r>
            <a:r>
              <a:rPr lang="it-IT" sz="2000" dirty="0"/>
              <a:t>e </a:t>
            </a:r>
            <a:r>
              <a:rPr lang="it-IT" sz="2000" dirty="0" err="1" smtClean="0"/>
              <a:t>s.m</a:t>
            </a:r>
            <a:r>
              <a:rPr lang="it-IT" sz="2000" dirty="0" smtClean="0"/>
              <a:t>. i</a:t>
            </a:r>
            <a:r>
              <a:rPr lang="it-IT" sz="2000" dirty="0"/>
              <a:t>, si applicano ai comuni derivanti da fusione entro i limiti stabiliti dalla legge regionale, che può fissare una diversa decorrenza o modularne i contenuti. In mancanza di diversa normativa regionale, i comuni istituiti mediante fusione che raggiungono una popolazione pari o superiore a 3.000 abitanti, oppure a 2.000 abitanti se appartenenti o appartenuti a comunità montane, e che devono obbligatoriamente esercitare le funzioni fondamentali dei comuni, secondo quanto previsto dal citato comma 28 dell'articolo 14, sono esentati da tale obbligo per un mandato elettorale.</a:t>
            </a:r>
            <a:endParaRPr lang="it-IT" sz="1900" dirty="0" smtClean="0"/>
          </a:p>
          <a:p>
            <a:pPr marL="68580" indent="0" algn="just">
              <a:buNone/>
            </a:pPr>
            <a:endParaRPr lang="it-IT" sz="1900"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98990203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700" dirty="0">
                <a:solidFill>
                  <a:srgbClr val="FF0000"/>
                </a:solidFill>
              </a:rPr>
              <a:t>EMENDAMENTI ANCI ALLA LEGGE DI STABILITA’</a:t>
            </a:r>
            <a:endParaRPr lang="it-IT" sz="2700" dirty="0"/>
          </a:p>
        </p:txBody>
      </p:sp>
      <p:sp>
        <p:nvSpPr>
          <p:cNvPr id="3" name="Segnaposto contenuto 2"/>
          <p:cNvSpPr>
            <a:spLocks noGrp="1"/>
          </p:cNvSpPr>
          <p:nvPr>
            <p:ph idx="1"/>
          </p:nvPr>
        </p:nvSpPr>
        <p:spPr/>
        <p:txBody>
          <a:bodyPr/>
          <a:lstStyle/>
          <a:p>
            <a:pPr marL="68580" indent="0" algn="just">
              <a:lnSpc>
                <a:spcPct val="150000"/>
              </a:lnSpc>
              <a:buNone/>
            </a:pPr>
            <a:endParaRPr lang="it-IT" b="1" smtClean="0"/>
          </a:p>
          <a:p>
            <a:pPr marL="68580" indent="0" algn="just">
              <a:lnSpc>
                <a:spcPct val="150000"/>
              </a:lnSpc>
              <a:buNone/>
            </a:pPr>
            <a:r>
              <a:rPr lang="it-IT" b="1" smtClean="0"/>
              <a:t>ANCI </a:t>
            </a:r>
            <a:r>
              <a:rPr lang="it-IT" b="1" dirty="0" smtClean="0"/>
              <a:t>in subordine ha proposto la sospensione dei termini di cui al comma 31 quater oppure la proroga degli stessi al 31 dicembre 2015.</a:t>
            </a: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69073417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STAZIONE UNICA APPALTANTE</a:t>
            </a:r>
            <a:endParaRPr lang="it-IT" dirty="0">
              <a:solidFill>
                <a:srgbClr val="FF0000"/>
              </a:solidFill>
            </a:endParaRPr>
          </a:p>
        </p:txBody>
      </p:sp>
      <p:sp>
        <p:nvSpPr>
          <p:cNvPr id="3" name="Segnaposto contenuto 2"/>
          <p:cNvSpPr>
            <a:spLocks noGrp="1"/>
          </p:cNvSpPr>
          <p:nvPr>
            <p:ph idx="1"/>
          </p:nvPr>
        </p:nvSpPr>
        <p:spPr/>
        <p:txBody>
          <a:bodyPr/>
          <a:lstStyle/>
          <a:p>
            <a:pPr marL="68580" indent="0" algn="just">
              <a:buNone/>
            </a:pPr>
            <a:r>
              <a:rPr lang="it-IT" dirty="0" smtClean="0"/>
              <a:t>Tra le misure tese </a:t>
            </a:r>
            <a:r>
              <a:rPr lang="it-IT" dirty="0"/>
              <a:t>a razionalizzare la spesa </a:t>
            </a:r>
            <a:r>
              <a:rPr lang="it-IT" dirty="0" smtClean="0"/>
              <a:t>pubblica, è stata introdotta una forma </a:t>
            </a:r>
            <a:r>
              <a:rPr lang="it-IT" dirty="0"/>
              <a:t>di accentramento della gestione delle gare ad evidenza pubblica, ritenendo che tale previsione possa eliminare taluni costi inutili connessi alla frammentazione tra i piccoli Comuni della fase procedimentale di acquisizione di lavori, servizi e forniture.</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0085681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Il </a:t>
            </a:r>
            <a:r>
              <a:rPr lang="it-IT" dirty="0"/>
              <a:t>d.l. n. 201/2011 (come convertito con modificazioni dalla l. n. 214/2011) </a:t>
            </a:r>
            <a:r>
              <a:rPr lang="it-IT" dirty="0" smtClean="0"/>
              <a:t>aveva previsto tale obbligo modificando l’art</a:t>
            </a:r>
            <a:r>
              <a:rPr lang="it-IT" dirty="0"/>
              <a:t>. 33 del </a:t>
            </a:r>
            <a:r>
              <a:rPr lang="it-IT" dirty="0" err="1"/>
              <a:t>Dlgs</a:t>
            </a:r>
            <a:r>
              <a:rPr lang="it-IT" dirty="0"/>
              <a:t>. n. </a:t>
            </a:r>
            <a:r>
              <a:rPr lang="it-IT" dirty="0" smtClean="0"/>
              <a:t>163/2006, aggiungendo il </a:t>
            </a:r>
            <a:r>
              <a:rPr lang="it-IT" dirty="0"/>
              <a:t>comma 3 bis, </a:t>
            </a:r>
            <a:r>
              <a:rPr lang="it-IT" dirty="0" smtClean="0"/>
              <a:t>per i</a:t>
            </a:r>
            <a:r>
              <a:rPr lang="it-IT" b="1" i="1" dirty="0" smtClean="0"/>
              <a:t> </a:t>
            </a:r>
            <a:r>
              <a:rPr lang="it-IT" b="1" i="1" dirty="0"/>
              <a:t>Comuni con popolazione non superiore a 5.000 abitanti ricadenti nel territorio di ciascuna </a:t>
            </a:r>
            <a:r>
              <a:rPr lang="it-IT" b="1" i="1" dirty="0" smtClean="0"/>
              <a:t>Provincia.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62284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ANALISI ECONOMICA DELLO STUDIO DI FATTIBILITA’</a:t>
            </a:r>
            <a:endParaRPr lang="it-IT" dirty="0">
              <a:solidFill>
                <a:srgbClr val="FF0000"/>
              </a:solidFill>
            </a:endParaRPr>
          </a:p>
        </p:txBody>
      </p:sp>
      <p:sp>
        <p:nvSpPr>
          <p:cNvPr id="3" name="Segnaposto contenuto 2"/>
          <p:cNvSpPr>
            <a:spLocks noGrp="1"/>
          </p:cNvSpPr>
          <p:nvPr>
            <p:ph idx="1"/>
          </p:nvPr>
        </p:nvSpPr>
        <p:spPr/>
        <p:txBody>
          <a:bodyPr>
            <a:normAutofit/>
          </a:bodyPr>
          <a:lstStyle/>
          <a:p>
            <a:pPr marL="68580" indent="0" algn="just">
              <a:buNone/>
            </a:pPr>
            <a:r>
              <a:rPr lang="it-IT" dirty="0" smtClean="0"/>
              <a:t>Concetti aziendalistici come il </a:t>
            </a:r>
            <a:r>
              <a:rPr lang="it-IT" b="1" dirty="0" smtClean="0"/>
              <a:t>break-</a:t>
            </a:r>
            <a:r>
              <a:rPr lang="it-IT" b="1" dirty="0" err="1" smtClean="0"/>
              <a:t>point</a:t>
            </a:r>
            <a:r>
              <a:rPr lang="it-IT" b="1" dirty="0" smtClean="0"/>
              <a:t> </a:t>
            </a:r>
            <a:r>
              <a:rPr lang="it-IT" dirty="0" smtClean="0"/>
              <a:t>(punto di pareggio), valore indicante </a:t>
            </a:r>
            <a:r>
              <a:rPr lang="it-IT" dirty="0"/>
              <a:t>la quantità, espressa in volumi di </a:t>
            </a:r>
            <a:r>
              <a:rPr lang="it-IT" dirty="0" smtClean="0"/>
              <a:t>produzione, </a:t>
            </a:r>
            <a:r>
              <a:rPr lang="it-IT" dirty="0"/>
              <a:t>di </a:t>
            </a:r>
            <a:r>
              <a:rPr lang="it-IT" dirty="0" smtClean="0"/>
              <a:t>servizi forniti necessaria </a:t>
            </a:r>
            <a:r>
              <a:rPr lang="it-IT" dirty="0"/>
              <a:t>a coprire i costi precedentemente </a:t>
            </a:r>
            <a:r>
              <a:rPr lang="it-IT" dirty="0" smtClean="0"/>
              <a:t>sostenuti, non sempre sono esportabili alla realtà degli enti locali</a:t>
            </a:r>
            <a:r>
              <a:rPr lang="it-IT" dirty="0" smtClean="0"/>
              <a:t>.</a:t>
            </a:r>
          </a:p>
          <a:p>
            <a:pPr marL="68580" indent="0" algn="just">
              <a:buNone/>
            </a:pPr>
            <a:endParaRPr lang="it-IT" dirty="0"/>
          </a:p>
          <a:p>
            <a:pPr marL="68580" indent="0" algn="just">
              <a:buNone/>
            </a:pPr>
            <a:r>
              <a:rPr lang="it-IT" dirty="0" smtClean="0"/>
              <a:t>Si tratta di concetti di cui tenere conto.</a:t>
            </a:r>
            <a:endParaRPr lang="it-IT" dirty="0" smtClean="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55684105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lstStyle/>
          <a:p>
            <a:pPr marL="68580" indent="0" algn="just">
              <a:buNone/>
            </a:pPr>
            <a:r>
              <a:rPr lang="it-IT" dirty="0" smtClean="0"/>
              <a:t>Con le modifiche apportate dal d.l. 66/2014 (</a:t>
            </a:r>
            <a:r>
              <a:rPr lang="it-IT" dirty="0" err="1" smtClean="0"/>
              <a:t>conv</a:t>
            </a:r>
            <a:r>
              <a:rPr lang="it-IT" dirty="0" smtClean="0"/>
              <a:t>. L. 89/2014)  e dalla L. 114/2014 (di conversione del d.l. 90/2014) il comma 3-bis prevede l’obbligo per tutti i </a:t>
            </a:r>
            <a:r>
              <a:rPr lang="it-IT" b="1" dirty="0" smtClean="0"/>
              <a:t>Comuni non capoluogo di Provincia</a:t>
            </a:r>
            <a:r>
              <a:rPr lang="it-IT" dirty="0"/>
              <a:t>.</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95584481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fontScale="77500" lnSpcReduction="20000"/>
          </a:bodyPr>
          <a:lstStyle/>
          <a:p>
            <a:pPr marL="68580" indent="0" algn="just">
              <a:buNone/>
            </a:pPr>
            <a:r>
              <a:rPr lang="it-IT" b="1" i="1" dirty="0"/>
              <a:t>3-bis. I Comuni non capoluogo di provincia procedono all'acquisizione di lavori, beni e servizi </a:t>
            </a:r>
            <a:r>
              <a:rPr lang="it-IT" b="1" i="1" u="sng" dirty="0">
                <a:solidFill>
                  <a:srgbClr val="FF0000"/>
                </a:solidFill>
              </a:rPr>
              <a:t>nell'ambito delle unioni dei comuni</a:t>
            </a:r>
            <a:r>
              <a:rPr lang="it-IT" b="1" i="1" dirty="0"/>
              <a:t> </a:t>
            </a:r>
            <a:r>
              <a:rPr lang="it-IT" b="1" i="1" dirty="0" smtClean="0"/>
              <a:t>… ove </a:t>
            </a:r>
            <a:r>
              <a:rPr lang="it-IT" b="1" i="1" dirty="0"/>
              <a:t>esistenti, </a:t>
            </a:r>
            <a:r>
              <a:rPr lang="it-IT" b="1" i="1" dirty="0">
                <a:solidFill>
                  <a:srgbClr val="002060"/>
                </a:solidFill>
              </a:rPr>
              <a:t>ovvero</a:t>
            </a:r>
            <a:r>
              <a:rPr lang="it-IT" b="1" i="1" dirty="0"/>
              <a:t> costituendo un apposito </a:t>
            </a:r>
            <a:r>
              <a:rPr lang="it-IT" b="1" i="1" dirty="0">
                <a:solidFill>
                  <a:srgbClr val="002060"/>
                </a:solidFill>
              </a:rPr>
              <a:t>accordo consortile</a:t>
            </a:r>
            <a:r>
              <a:rPr lang="it-IT" b="1" i="1" dirty="0"/>
              <a:t> tra i comuni medesimi e avvalendosi dei competenti uffici anche delle province, ovvero ricorrendo ad un soggetto aggregatore o alle province, ai sensi della legge 7 aprile 2014, n. 56. In alternativa, gli stessi Comuni possono acquisire beni e servizi attraverso gli </a:t>
            </a:r>
            <a:r>
              <a:rPr lang="it-IT" b="1" i="1" dirty="0" err="1" smtClean="0"/>
              <a:t>Consip</a:t>
            </a:r>
            <a:r>
              <a:rPr lang="it-IT" b="1" i="1" dirty="0" smtClean="0"/>
              <a:t> </a:t>
            </a:r>
            <a:r>
              <a:rPr lang="it-IT" b="1" i="1" dirty="0"/>
              <a:t>S.p.A. o da altro soggetto aggregatore di riferimento. </a:t>
            </a:r>
          </a:p>
          <a:p>
            <a:pPr marL="68580" indent="0" algn="just">
              <a:buNone/>
            </a:pPr>
            <a:endParaRPr lang="it-IT" b="1" i="1" dirty="0" smtClean="0"/>
          </a:p>
          <a:p>
            <a:pPr marL="68580" indent="0" algn="just">
              <a:buNone/>
            </a:pPr>
            <a:r>
              <a:rPr lang="it-IT" sz="1900" b="1" i="1" dirty="0" smtClean="0"/>
              <a:t>Per </a:t>
            </a:r>
            <a:r>
              <a:rPr lang="it-IT" sz="1900" b="1" i="1" dirty="0"/>
              <a:t>i Comuni istituiti a seguito di fusione l'obbligo di cui al primo periodo decorre dal terzo anno successivo a quello di istituzione</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80737616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L’ambito intercomunale </a:t>
            </a:r>
            <a:r>
              <a:rPr lang="it-IT" dirty="0"/>
              <a:t>funzionale all’istituzione della centrale di </a:t>
            </a:r>
            <a:r>
              <a:rPr lang="it-IT" dirty="0" smtClean="0"/>
              <a:t>committenza sono le </a:t>
            </a:r>
            <a:r>
              <a:rPr lang="it-IT" dirty="0"/>
              <a:t>Unioni di Comuni </a:t>
            </a:r>
            <a:r>
              <a:rPr lang="it-IT" dirty="0" smtClean="0"/>
              <a:t>e speciali </a:t>
            </a:r>
            <a:r>
              <a:rPr lang="it-IT" dirty="0"/>
              <a:t>(“appositi”) </a:t>
            </a:r>
            <a:r>
              <a:rPr lang="it-IT" dirty="0" smtClean="0"/>
              <a:t>accordi consortili tra </a:t>
            </a:r>
            <a:r>
              <a:rPr lang="it-IT" dirty="0"/>
              <a:t>Comuni, </a:t>
            </a:r>
            <a:r>
              <a:rPr lang="it-IT" dirty="0" smtClean="0"/>
              <a:t>e quindi, </a:t>
            </a:r>
            <a:r>
              <a:rPr lang="it-IT" dirty="0"/>
              <a:t>secondo </a:t>
            </a:r>
            <a:r>
              <a:rPr lang="it-IT" dirty="0" smtClean="0"/>
              <a:t>condivisa interpretazione, convenzioni istitutive </a:t>
            </a:r>
            <a:r>
              <a:rPr lang="it-IT" dirty="0"/>
              <a:t>di una centrale di committenza.</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65644750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I singoli Comuni non capoluogo di Provincia non avranno più </a:t>
            </a:r>
            <a:r>
              <a:rPr lang="it-IT" dirty="0"/>
              <a:t>la qualifica di “</a:t>
            </a:r>
            <a:r>
              <a:rPr lang="it-IT" i="1" dirty="0"/>
              <a:t>amministrazione aggiudicatrice</a:t>
            </a:r>
            <a:r>
              <a:rPr lang="it-IT" dirty="0" smtClean="0"/>
              <a:t>”. </a:t>
            </a:r>
          </a:p>
          <a:p>
            <a:pPr marL="68580" indent="0" algn="just">
              <a:buNone/>
            </a:pPr>
            <a:r>
              <a:rPr lang="it-IT" dirty="0" smtClean="0"/>
              <a:t>Il comma 25 dell’art. 3 del Codice degli appalti (</a:t>
            </a:r>
            <a:r>
              <a:rPr lang="it-IT" dirty="0" err="1" smtClean="0"/>
              <a:t>D.Lgs.</a:t>
            </a:r>
            <a:r>
              <a:rPr lang="it-IT" dirty="0" smtClean="0"/>
              <a:t> 163/2006) inserisce tra le </a:t>
            </a:r>
            <a:r>
              <a:rPr lang="it-IT" b="1" i="1" dirty="0"/>
              <a:t>amministrazioni aggiudicatrici le associazioni, unioni, consorzi, comunque denominati, costituiti da detti soggetti.</a:t>
            </a:r>
            <a:br>
              <a:rPr lang="it-IT" b="1" i="1" dirty="0"/>
            </a:br>
            <a:endParaRPr lang="it-IT" b="1" i="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8180991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t>
            </a:r>
            <a:r>
              <a:rPr lang="it-IT" dirty="0" smtClean="0">
                <a:solidFill>
                  <a:srgbClr val="FF0000"/>
                </a:solidFill>
              </a:rPr>
              <a:t>APPALTANTE</a:t>
            </a:r>
            <a:endParaRPr lang="it-IT"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dirty="0" smtClean="0"/>
              <a:t>Laddove vige l’obbligo dell’associazione obbligatoria e l’Unione è già esistente, </a:t>
            </a:r>
            <a:r>
              <a:rPr lang="it-IT" dirty="0"/>
              <a:t>l’obbligo di costituzione della centrale unica di committenza graverà in capo ad essa. </a:t>
            </a:r>
            <a:endParaRPr lang="it-IT" dirty="0" smtClean="0"/>
          </a:p>
          <a:p>
            <a:pPr marL="68580" indent="0" algn="just">
              <a:buNone/>
            </a:pPr>
            <a:r>
              <a:rPr lang="it-IT" dirty="0" smtClean="0"/>
              <a:t>In </a:t>
            </a:r>
            <a:r>
              <a:rPr lang="it-IT" dirty="0"/>
              <a:t>tal caso </a:t>
            </a:r>
            <a:r>
              <a:rPr lang="it-IT" b="1" dirty="0"/>
              <a:t>spetterà all’Unione </a:t>
            </a:r>
            <a:r>
              <a:rPr lang="it-IT" b="1" dirty="0" smtClean="0"/>
              <a:t>dare </a:t>
            </a:r>
            <a:r>
              <a:rPr lang="it-IT" b="1" dirty="0"/>
              <a:t>vita ad un proprio ufficio qualificato di committenza (un </a:t>
            </a:r>
            <a:r>
              <a:rPr lang="it-IT" b="1" dirty="0" smtClean="0"/>
              <a:t>servizio</a:t>
            </a:r>
            <a:r>
              <a:rPr lang="it-IT" b="1" dirty="0"/>
              <a:t>), attraverso l’esercizio del proprio potere </a:t>
            </a:r>
            <a:r>
              <a:rPr lang="it-IT" b="1" dirty="0" smtClean="0"/>
              <a:t>regolamentare</a:t>
            </a:r>
            <a:r>
              <a:rPr lang="it-IT" dirty="0"/>
              <a:t>.</a:t>
            </a:r>
          </a:p>
          <a:p>
            <a:pPr marL="68580" indent="0" algn="just">
              <a:buNone/>
            </a:pPr>
            <a:r>
              <a:rPr lang="it-IT" dirty="0" smtClean="0"/>
              <a:t>Nel </a:t>
            </a:r>
            <a:r>
              <a:rPr lang="it-IT" dirty="0"/>
              <a:t>caso in cui l’Unione obbligatoria non sia ancora sorta, </a:t>
            </a:r>
            <a:r>
              <a:rPr lang="it-IT" dirty="0" smtClean="0"/>
              <a:t>l’incombenza </a:t>
            </a:r>
            <a:r>
              <a:rPr lang="it-IT" dirty="0" smtClean="0"/>
              <a:t>di costituire la centrale </a:t>
            </a:r>
            <a:r>
              <a:rPr lang="it-IT" dirty="0"/>
              <a:t>unica di committenza graverà sui singoli </a:t>
            </a:r>
            <a:r>
              <a:rPr lang="it-IT" dirty="0" smtClean="0"/>
              <a:t>Comuni, che dovranno dare </a:t>
            </a:r>
            <a:r>
              <a:rPr lang="it-IT" dirty="0"/>
              <a:t>vita ad un </a:t>
            </a:r>
            <a:r>
              <a:rPr lang="it-IT" dirty="0" smtClean="0"/>
              <a:t>accordo consortile </a:t>
            </a:r>
            <a:r>
              <a:rPr lang="it-IT" dirty="0"/>
              <a:t>e </a:t>
            </a:r>
            <a:r>
              <a:rPr lang="it-IT" dirty="0" smtClean="0"/>
              <a:t>quest’ultimo dovrà istituire un </a:t>
            </a:r>
            <a:r>
              <a:rPr lang="it-IT" dirty="0"/>
              <a:t>ufficio di </a:t>
            </a:r>
            <a:r>
              <a:rPr lang="it-IT" dirty="0" smtClean="0"/>
              <a:t>committenza.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23489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Il legislatore ha dato priorità all’Unione, ove esistenti.</a:t>
            </a:r>
          </a:p>
          <a:p>
            <a:pPr marL="68580" indent="0" algn="just">
              <a:buNone/>
            </a:pPr>
            <a:endParaRPr lang="it-IT" dirty="0"/>
          </a:p>
          <a:p>
            <a:pPr marL="68580" indent="0" algn="just">
              <a:buNone/>
            </a:pPr>
            <a:r>
              <a:rPr lang="it-IT" dirty="0" smtClean="0"/>
              <a:t>L’accordo consortile è previsto in subordine, soltanto per quei comuni che non hanno già costituito l’Unione. </a:t>
            </a:r>
          </a:p>
          <a:p>
            <a:pPr marL="68580" indent="0" algn="just">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60146807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I Comuni possono optare per le seguenti modalità</a:t>
            </a:r>
          </a:p>
          <a:p>
            <a:pPr algn="just"/>
            <a:r>
              <a:rPr lang="it-IT" b="1" dirty="0" smtClean="0"/>
              <a:t>Tramite Unioni di Comuni (se esistenti, ovvero Accordi consortili)</a:t>
            </a:r>
          </a:p>
          <a:p>
            <a:pPr algn="just"/>
            <a:r>
              <a:rPr lang="it-IT" dirty="0" smtClean="0"/>
              <a:t>Tramite soggetto aggregatore</a:t>
            </a:r>
          </a:p>
          <a:p>
            <a:pPr algn="just"/>
            <a:r>
              <a:rPr lang="it-IT" dirty="0" smtClean="0"/>
              <a:t>Tramite Province</a:t>
            </a:r>
          </a:p>
          <a:p>
            <a:pPr algn="just"/>
            <a:r>
              <a:rPr lang="it-IT" dirty="0" err="1" smtClean="0"/>
              <a:t>Consip</a:t>
            </a:r>
            <a:r>
              <a:rPr lang="it-IT" dirty="0" smtClean="0"/>
              <a:t> e </a:t>
            </a:r>
            <a:r>
              <a:rPr lang="it-IT" dirty="0" err="1" smtClean="0"/>
              <a:t>Mepa</a:t>
            </a:r>
            <a:endParaRPr lang="it-IT" dirty="0" smtClean="0"/>
          </a:p>
          <a:p>
            <a:pPr marL="68580" indent="0" algn="just">
              <a:buNone/>
            </a:pPr>
            <a:r>
              <a:rPr lang="it-IT" dirty="0" smtClean="0"/>
              <a:t>I Comuni con popolazione superiore a 10.000 abitanti possono procedere autonomamente per gli acquisti di beni, servizi e lavori </a:t>
            </a:r>
            <a:r>
              <a:rPr lang="it-IT" sz="2200" dirty="0" smtClean="0"/>
              <a:t> &gt; € 40.000</a:t>
            </a:r>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0563822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a:xfrm>
            <a:off x="1043492" y="2628150"/>
            <a:ext cx="6777317" cy="2899981"/>
          </a:xfrm>
        </p:spPr>
        <p:txBody>
          <a:bodyPr>
            <a:normAutofit/>
          </a:bodyPr>
          <a:lstStyle/>
          <a:p>
            <a:pPr marL="68580" indent="0" algn="just">
              <a:buNone/>
            </a:pPr>
            <a:r>
              <a:rPr lang="it-IT" dirty="0" smtClean="0"/>
              <a:t>Va ricordato che con la legge </a:t>
            </a:r>
            <a:r>
              <a:rPr lang="it-IT" dirty="0"/>
              <a:t>finanziaria </a:t>
            </a:r>
            <a:r>
              <a:rPr lang="it-IT" dirty="0" smtClean="0"/>
              <a:t>2010, il legislatore nazionale, sempre per </a:t>
            </a:r>
            <a:r>
              <a:rPr lang="it-IT" dirty="0"/>
              <a:t>contingentare la spesa pubblica, ha previsto la soppressione dei consorzi di funzioni tra gli Enti locali (art. 2, 186° comma, </a:t>
            </a:r>
            <a:r>
              <a:rPr lang="it-IT" dirty="0" err="1"/>
              <a:t>let</a:t>
            </a:r>
            <a:r>
              <a:rPr lang="it-IT" dirty="0"/>
              <a:t>. e, l. n. 191/2009</a:t>
            </a:r>
            <a:r>
              <a:rPr lang="it-IT" dirty="0" smtClean="0"/>
              <a:t>)</a:t>
            </a:r>
            <a:r>
              <a:rPr lang="it-IT" baseline="30000" dirty="0" smtClean="0"/>
              <a:t>.</a:t>
            </a:r>
            <a:endParaRPr lang="it-IT" dirty="0"/>
          </a:p>
          <a:p>
            <a:pPr marL="68580" indent="0" algn="just">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18753959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L’art. 33, comma 3-bis, non chiarisce se le funzioni dell’Unione debbano </a:t>
            </a:r>
          </a:p>
          <a:p>
            <a:pPr algn="just"/>
            <a:r>
              <a:rPr lang="it-IT" dirty="0" smtClean="0"/>
              <a:t>Limitarsi all’espletamento delle procedure di gara (schema della stazione unica appaltante)</a:t>
            </a:r>
          </a:p>
          <a:p>
            <a:pPr algn="just"/>
            <a:r>
              <a:rPr lang="it-IT" dirty="0" smtClean="0"/>
              <a:t>Gestire in maniera unificata il fabbisogno di tutti i Comuni dell’Unione (schema della centrale unica di committenza)</a:t>
            </a:r>
          </a:p>
          <a:p>
            <a:endParaRPr lang="it-IT" dirty="0" smtClean="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4074630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lstStyle/>
          <a:p>
            <a:pPr marL="68580" indent="0" algn="just">
              <a:buNone/>
            </a:pPr>
            <a:r>
              <a:rPr lang="it-IT" dirty="0" smtClean="0"/>
              <a:t>Secondo autorevole dottrina (che richiama giurisprudenza della Corte dei Conti)*  l’obbligo riguarda le procedure di gara (ufficiale ed ufficiosa) per assicurare massina trasparenza.</a:t>
            </a:r>
          </a:p>
          <a:p>
            <a:pPr marL="68580" indent="0">
              <a:buNone/>
            </a:pPr>
            <a:endParaRPr lang="it-IT" dirty="0" smtClean="0"/>
          </a:p>
          <a:p>
            <a:pPr marL="68580" indent="0">
              <a:buNone/>
            </a:pPr>
            <a:r>
              <a:rPr lang="it-IT" dirty="0" smtClean="0"/>
              <a:t>(*) Corte dei Conti, sez. Piemonte, parere n. 271 del 6 luglio 2012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178505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FORME ASSOCIATIVE E MODELLI ORGANIZZATIVI</a:t>
            </a:r>
            <a:endParaRPr lang="it-IT" dirty="0">
              <a:solidFill>
                <a:srgbClr val="FF0000"/>
              </a:solidFill>
            </a:endParaRPr>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Uno degli aspetti di programmazione più rilevanti riguarda il modello organizzativo che si vuole dare all’associazione intercomunale.</a:t>
            </a:r>
          </a:p>
          <a:p>
            <a:pPr marL="68580" indent="0" algn="just">
              <a:buNone/>
            </a:pPr>
            <a:r>
              <a:rPr lang="it-IT" dirty="0" smtClean="0"/>
              <a:t>Nella prassi si sono sviluppati due modelli:</a:t>
            </a:r>
          </a:p>
          <a:p>
            <a:pPr algn="just"/>
            <a:r>
              <a:rPr lang="it-IT" b="1" dirty="0" smtClean="0"/>
              <a:t>Modello accentrato, </a:t>
            </a:r>
            <a:r>
              <a:rPr lang="it-IT" dirty="0" smtClean="0"/>
              <a:t>imperniato su un </a:t>
            </a:r>
            <a:r>
              <a:rPr lang="it-IT" b="1" dirty="0" smtClean="0"/>
              <a:t>unico centro di responsabilità</a:t>
            </a:r>
          </a:p>
          <a:p>
            <a:pPr algn="just"/>
            <a:r>
              <a:rPr lang="it-IT" b="1" dirty="0" smtClean="0"/>
              <a:t>Modello decentrato </a:t>
            </a:r>
            <a:r>
              <a:rPr lang="it-IT" dirty="0" smtClean="0"/>
              <a:t>che prevede </a:t>
            </a:r>
            <a:r>
              <a:rPr lang="it-IT" b="1" dirty="0" smtClean="0"/>
              <a:t>più centri di responsabilità</a:t>
            </a: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32222329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Lo schema della stazione unica appaltante(sicuramente di più facile gestione) non determina il formarsi di una «massa critica» e non consente di ottenere economie di scala e quindi risparmi (obiettivo richiamato anche dalla citata pronuncia Corte dei Conti).</a:t>
            </a:r>
          </a:p>
          <a:p>
            <a:pPr marL="68580" indent="0" algn="just">
              <a:buNone/>
            </a:pPr>
            <a:r>
              <a:rPr lang="it-IT" dirty="0" smtClean="0"/>
              <a:t>La lettera della norma conduce verso una Centrale Unica Appaltante che è diverso dalla Stazione Unica Appaltante.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76256928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lstStyle/>
          <a:p>
            <a:pPr marL="68580" indent="0" algn="just">
              <a:buNone/>
            </a:pPr>
            <a:r>
              <a:rPr lang="it-IT" i="1" dirty="0" smtClean="0"/>
              <a:t>Se, però, venisse assoggettata la generalità delle decisioni di spesa si introdurrebbe un obbligo surrettizio di conferimento di tutte le funzioni alla forma associata, con una «burocratizzazione» delle procedure di spesa. *</a:t>
            </a:r>
          </a:p>
          <a:p>
            <a:pPr marL="68580" indent="0">
              <a:buNone/>
            </a:pPr>
            <a:endParaRPr lang="it-IT" dirty="0"/>
          </a:p>
          <a:p>
            <a:pPr marL="68580" indent="0">
              <a:buNone/>
            </a:pPr>
            <a:r>
              <a:rPr lang="it-IT" sz="1500" dirty="0" smtClean="0"/>
              <a:t>* Alessandro Massari, «Gli acquisti sul </a:t>
            </a:r>
            <a:r>
              <a:rPr lang="it-IT" sz="1500" dirty="0" err="1" smtClean="0"/>
              <a:t>Mepa</a:t>
            </a:r>
            <a:r>
              <a:rPr lang="it-IT" sz="1500" dirty="0" smtClean="0"/>
              <a:t>», </a:t>
            </a:r>
            <a:r>
              <a:rPr lang="it-IT" sz="1500" smtClean="0"/>
              <a:t>Maggioli editore</a:t>
            </a:r>
            <a:endParaRPr lang="it-IT" sz="1500" dirty="0" smtClean="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70274117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dirty="0" smtClean="0"/>
              <a:t>La normativa sulle centrali di committenza parla di </a:t>
            </a:r>
            <a:r>
              <a:rPr lang="it-IT" b="1" dirty="0" smtClean="0"/>
              <a:t>“</a:t>
            </a:r>
            <a:r>
              <a:rPr lang="it-IT" b="1" i="1" dirty="0"/>
              <a:t>accordi consortili</a:t>
            </a:r>
            <a:r>
              <a:rPr lang="it-IT" dirty="0"/>
              <a:t>” nel senso di accordi di natura consortile ma non propriamente istitutivi di un Consorzio (</a:t>
            </a:r>
            <a:r>
              <a:rPr lang="it-IT" i="1" dirty="0" err="1"/>
              <a:t>rectius</a:t>
            </a:r>
            <a:r>
              <a:rPr lang="it-IT" dirty="0"/>
              <a:t>, accordi convenzionali</a:t>
            </a:r>
            <a:r>
              <a:rPr lang="it-IT" dirty="0" smtClean="0"/>
              <a:t>). </a:t>
            </a:r>
            <a:r>
              <a:rPr lang="it-IT" b="1" dirty="0" smtClean="0"/>
              <a:t>I Comuni</a:t>
            </a:r>
            <a:r>
              <a:rPr lang="it-IT" dirty="0" smtClean="0"/>
              <a:t>, pertanto,</a:t>
            </a:r>
            <a:r>
              <a:rPr lang="it-IT" b="1" dirty="0" smtClean="0"/>
              <a:t> </a:t>
            </a:r>
            <a:r>
              <a:rPr lang="it-IT" b="1" dirty="0"/>
              <a:t>non </a:t>
            </a:r>
            <a:r>
              <a:rPr lang="it-IT" b="1" dirty="0" smtClean="0"/>
              <a:t>hanno l’obbligo </a:t>
            </a:r>
            <a:r>
              <a:rPr lang="it-IT" b="1" dirty="0"/>
              <a:t>di istituire un Consorzio</a:t>
            </a:r>
            <a:r>
              <a:rPr lang="it-IT" dirty="0"/>
              <a:t>, al quale spetterebbe successivamente la competenza a </a:t>
            </a:r>
            <a:r>
              <a:rPr lang="it-IT" dirty="0" smtClean="0"/>
              <a:t>creare una </a:t>
            </a:r>
            <a:r>
              <a:rPr lang="it-IT" dirty="0"/>
              <a:t>propria centrale di committenza, ma hanno più semplicemente l’obbligo attraverso un atto convenzionale di istituire una centrale di committenza.</a:t>
            </a:r>
          </a:p>
          <a:p>
            <a:pPr marL="68580" indent="0" algn="just">
              <a:buNone/>
            </a:pPr>
            <a:r>
              <a:rPr lang="it-IT" dirty="0"/>
              <a:t>Questa </a:t>
            </a:r>
            <a:r>
              <a:rPr lang="it-IT" dirty="0" smtClean="0"/>
              <a:t>interpretazione, ormai accettata, ha </a:t>
            </a:r>
            <a:r>
              <a:rPr lang="it-IT" dirty="0"/>
              <a:t>certamente il pregio di evitare la costituzione di ulteriori organi consortili e con essa le relative spese.</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01256395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La </a:t>
            </a:r>
            <a:r>
              <a:rPr lang="it-IT" dirty="0"/>
              <a:t>costituzione di una centrale di committenza unica, </a:t>
            </a:r>
            <a:r>
              <a:rPr lang="it-IT" dirty="0" smtClean="0"/>
              <a:t>non sembra sottrarre ai </a:t>
            </a:r>
            <a:r>
              <a:rPr lang="it-IT" dirty="0"/>
              <a:t>piccoli </a:t>
            </a:r>
            <a:r>
              <a:rPr lang="it-IT" dirty="0" smtClean="0"/>
              <a:t>Comuni  né </a:t>
            </a:r>
            <a:r>
              <a:rPr lang="it-IT" dirty="0"/>
              <a:t>la fase (“a monte”) della programmazione e della scelta discrezionale dei lavori, delle opere e delle forniture da acquisire, </a:t>
            </a:r>
            <a:r>
              <a:rPr lang="it-IT" dirty="0" err="1" smtClean="0"/>
              <a:t>nè</a:t>
            </a:r>
            <a:r>
              <a:rPr lang="it-IT" dirty="0" smtClean="0"/>
              <a:t> </a:t>
            </a:r>
            <a:r>
              <a:rPr lang="it-IT" dirty="0"/>
              <a:t>la fase (“a valle”) della stipulazione del contratto, salvo una espressa delega anche di quest’ultima fase.</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357094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 gestione consortile della centrale di committenza non può essere confusa con l’obbligo di costituire un consorzio di funzioni tra Enti (vietato per legge).</a:t>
            </a:r>
          </a:p>
          <a:p>
            <a:pPr marL="68580" indent="0" algn="just">
              <a:buNone/>
            </a:pPr>
            <a:r>
              <a:rPr lang="it-IT" dirty="0" smtClean="0"/>
              <a:t>In tale proposito si è pronunciata a Corte dei Conti Umbria, con parere n. 112 del 4 giugno 2013.</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0995585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lstStyle/>
          <a:p>
            <a:pPr marL="68580" indent="0" algn="just">
              <a:buNone/>
            </a:pPr>
            <a:r>
              <a:rPr lang="it-IT" dirty="0" smtClean="0"/>
              <a:t>Nell’ambito </a:t>
            </a:r>
            <a:r>
              <a:rPr lang="it-IT" dirty="0"/>
              <a:t>dell’Unione tutte le </a:t>
            </a:r>
            <a:r>
              <a:rPr lang="it-IT" dirty="0" smtClean="0"/>
              <a:t>competenze della Centrale Unica di Committenza dovrebbero </a:t>
            </a:r>
            <a:r>
              <a:rPr lang="it-IT" dirty="0"/>
              <a:t>spettare al Servizio istituito, mentre nell’ambito degli accordi consortili all’organo gestionale all’uopo costituito </a:t>
            </a:r>
            <a:r>
              <a:rPr lang="it-IT" dirty="0" smtClean="0"/>
              <a:t>o, comunque, </a:t>
            </a:r>
            <a:r>
              <a:rPr lang="it-IT" dirty="0"/>
              <a:t>all’ufficio di uno dei Comuni delegati. </a:t>
            </a:r>
            <a:endParaRPr lang="it-IT" dirty="0" smtClean="0"/>
          </a:p>
          <a:p>
            <a:pPr marL="68580" indent="0" algn="just">
              <a:buNone/>
            </a:pPr>
            <a:r>
              <a:rPr lang="it-IT" dirty="0" smtClean="0"/>
              <a:t>In </a:t>
            </a:r>
            <a:r>
              <a:rPr lang="it-IT" dirty="0"/>
              <a:t>entrambi i casi dovrà essere nominato un responsabile del </a:t>
            </a:r>
            <a:r>
              <a:rPr lang="it-IT" dirty="0" smtClean="0"/>
              <a:t>procedimento.</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9922380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 Corte Costituzionale, con sentenza n. 220 del 3 luglio 2013, è stata chiamata a pronunciarsi (su impugnativa del Friuli Venezia Giulia) sull’applicabilità alle Regioni a statuto speciale dell’art. 23, comma 4, del D.L. n. 201/2011 che introduce il comma 3-bis all’art. 33 del D. Lgs. n. 163/2006 (Codice degli appalti).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82922937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La Corte Costituzione </a:t>
            </a:r>
            <a:r>
              <a:rPr lang="it-IT" b="1" dirty="0" smtClean="0"/>
              <a:t>ha escluso l’applicabilità della norma alle Regioni a statuto speciale, </a:t>
            </a:r>
            <a:r>
              <a:rPr lang="it-IT" dirty="0" smtClean="0"/>
              <a:t>proprio in forza del combinato disposto dell’art. 4, comma 5, e dell’art. 33 del </a:t>
            </a:r>
            <a:r>
              <a:rPr lang="it-IT" dirty="0" err="1" smtClean="0"/>
              <a:t>D.Lgs.</a:t>
            </a:r>
            <a:r>
              <a:rPr lang="it-IT" dirty="0" smtClean="0"/>
              <a:t> n</a:t>
            </a:r>
            <a:r>
              <a:rPr lang="it-IT" b="1" dirty="0" smtClean="0"/>
              <a:t>. </a:t>
            </a:r>
            <a:r>
              <a:rPr lang="it-IT" dirty="0" smtClean="0"/>
              <a:t>163/2006.</a:t>
            </a:r>
          </a:p>
          <a:p>
            <a:pPr marL="68580" indent="0" algn="just">
              <a:buNone/>
            </a:pPr>
            <a:r>
              <a:rPr lang="it-IT" b="1" dirty="0" smtClean="0"/>
              <a:t>I</a:t>
            </a:r>
            <a:r>
              <a:rPr lang="it-IT" sz="2000" b="1" dirty="0" smtClean="0"/>
              <a:t>l comma 5 dell’art. 4 del </a:t>
            </a:r>
            <a:r>
              <a:rPr lang="it-IT" sz="2000" b="1" dirty="0" err="1" smtClean="0"/>
              <a:t>D.Lgs.</a:t>
            </a:r>
            <a:r>
              <a:rPr lang="it-IT" sz="2000" b="1" dirty="0" smtClean="0"/>
              <a:t> n. 163/2006 stabilisce che </a:t>
            </a:r>
            <a:r>
              <a:rPr lang="it-IT" sz="2000" b="1" i="1" dirty="0" smtClean="0"/>
              <a:t>Le Regioni a statuto speciale… adeguano la propria legislazione secondo le disposizioni contenute negli statuti e nelle relative norme di attuazione.</a:t>
            </a:r>
            <a:endParaRPr lang="it-IT" sz="2000"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5863039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STAZIONE UNICA APPALTANTE</a:t>
            </a:r>
            <a:endParaRPr lang="it-IT" dirty="0"/>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La Regione Sicilia ha adeguato la propria normativa in materia di appalti con la l.r. n. 12 del 12 luglio 2011.</a:t>
            </a:r>
          </a:p>
          <a:p>
            <a:pPr marL="68580" indent="0" algn="just">
              <a:buNone/>
            </a:pPr>
            <a:r>
              <a:rPr lang="it-IT" dirty="0" smtClean="0"/>
              <a:t>L’art. 1 prevede che </a:t>
            </a:r>
            <a:r>
              <a:rPr lang="it-IT" b="1" i="1" dirty="0" smtClean="0"/>
              <a:t>a decorrere dalla data di entrata in vigore della presente legge… SI APPLICANO NEL TERRITORIO DELLA REGIONE IL DECRETO LEGISLATIVO 12 APRILE 2006, N. 163… E LE SUE SUCCESSIVE MODIFICHE ED INTEGRAZIONI ED I REGOLAMENTI IN ESSO RICHIAMATI E S.M.I.</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9775073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0070C0"/>
                </a:solidFill>
              </a:rPr>
              <a:t>GRAZIE PER L’ATTENZIONE</a:t>
            </a:r>
            <a:endParaRPr lang="it-IT" b="1" dirty="0">
              <a:solidFill>
                <a:srgbClr val="0070C0"/>
              </a:solidFill>
            </a:endParaRPr>
          </a:p>
        </p:txBody>
      </p:sp>
      <p:sp>
        <p:nvSpPr>
          <p:cNvPr id="3" name="Segnaposto contenuto 2"/>
          <p:cNvSpPr>
            <a:spLocks noGrp="1"/>
          </p:cNvSpPr>
          <p:nvPr>
            <p:ph idx="1"/>
          </p:nvPr>
        </p:nvSpPr>
        <p:spPr/>
        <p:txBody>
          <a:bodyPr/>
          <a:lstStyle/>
          <a:p>
            <a:pPr marL="68580" indent="0">
              <a:buNone/>
            </a:pPr>
            <a:endParaRPr lang="it-IT" dirty="0"/>
          </a:p>
        </p:txBody>
      </p:sp>
      <p:pic>
        <p:nvPicPr>
          <p:cNvPr id="1026" name="Picture 2" descr="C:\Users\Enia\Pictures\GRAZIE PER L'ATTENZIO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348880"/>
            <a:ext cx="6696744" cy="3456384"/>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626666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FORME ASSOCIATIVE E MODELLI ORGANIZZATIVI</a:t>
            </a:r>
            <a:endParaRPr lang="it-IT" dirty="0"/>
          </a:p>
        </p:txBody>
      </p:sp>
      <p:sp>
        <p:nvSpPr>
          <p:cNvPr id="3" name="Segnaposto contenuto 2"/>
          <p:cNvSpPr>
            <a:spLocks noGrp="1"/>
          </p:cNvSpPr>
          <p:nvPr>
            <p:ph idx="1"/>
          </p:nvPr>
        </p:nvSpPr>
        <p:spPr/>
        <p:txBody>
          <a:bodyPr/>
          <a:lstStyle/>
          <a:p>
            <a:pPr marL="68580" indent="0" algn="just">
              <a:buNone/>
            </a:pPr>
            <a:r>
              <a:rPr lang="it-IT" dirty="0" smtClean="0"/>
              <a:t>Il </a:t>
            </a:r>
            <a:r>
              <a:rPr lang="it-IT" b="1" dirty="0" smtClean="0"/>
              <a:t>modello accentrato </a:t>
            </a:r>
            <a:r>
              <a:rPr lang="it-IT" dirty="0" smtClean="0"/>
              <a:t>è </a:t>
            </a:r>
            <a:r>
              <a:rPr lang="it-IT" dirty="0" smtClean="0"/>
              <a:t>suddiviso in più servizi con a capo dei referenti interni (responsabili di procedimento) ma un unico responsabile</a:t>
            </a:r>
          </a:p>
          <a:p>
            <a:pPr marL="68580" indent="0" algn="just">
              <a:buNone/>
            </a:pPr>
            <a:r>
              <a:rPr lang="it-IT" dirty="0" smtClean="0"/>
              <a:t>Il </a:t>
            </a:r>
            <a:r>
              <a:rPr lang="it-IT" b="1" dirty="0" smtClean="0"/>
              <a:t>modello decentrato </a:t>
            </a:r>
            <a:r>
              <a:rPr lang="it-IT" dirty="0" smtClean="0"/>
              <a:t>prevede più responsabili di servizio, distribuiti nei vari enti, guidati da un responsabile, con funzioni di mero coordinamento, di area vasta</a:t>
            </a: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080295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FORME ASSOCIATIVE E MODELLI ORGANIZZATIVI</a:t>
            </a:r>
            <a:endParaRPr lang="it-IT" dirty="0"/>
          </a:p>
        </p:txBody>
      </p:sp>
      <p:sp>
        <p:nvSpPr>
          <p:cNvPr id="3" name="Segnaposto contenuto 2"/>
          <p:cNvSpPr>
            <a:spLocks noGrp="1"/>
          </p:cNvSpPr>
          <p:nvPr>
            <p:ph idx="1"/>
          </p:nvPr>
        </p:nvSpPr>
        <p:spPr/>
        <p:txBody>
          <a:bodyPr/>
          <a:lstStyle/>
          <a:p>
            <a:pPr marL="68580" indent="0" algn="just">
              <a:buNone/>
            </a:pPr>
            <a:r>
              <a:rPr lang="it-IT" b="1" dirty="0" smtClean="0"/>
              <a:t>VANTAGGI MODELLO ACCENTRATO</a:t>
            </a:r>
          </a:p>
          <a:p>
            <a:pPr algn="just"/>
            <a:r>
              <a:rPr lang="it-IT" dirty="0" smtClean="0"/>
              <a:t>Maggiori economie di scala</a:t>
            </a:r>
          </a:p>
          <a:p>
            <a:pPr algn="just"/>
            <a:r>
              <a:rPr lang="it-IT" dirty="0" smtClean="0"/>
              <a:t>Maggiore integrazione</a:t>
            </a:r>
          </a:p>
          <a:p>
            <a:pPr marL="68580" indent="0" algn="just">
              <a:buNone/>
            </a:pPr>
            <a:r>
              <a:rPr lang="it-IT" b="1" dirty="0" smtClean="0"/>
              <a:t>SVANTAGGI MODELLO ACCENTRATO</a:t>
            </a:r>
          </a:p>
          <a:p>
            <a:pPr algn="just"/>
            <a:r>
              <a:rPr lang="it-IT" dirty="0" smtClean="0"/>
              <a:t>Rischio di creare colli di </a:t>
            </a:r>
            <a:r>
              <a:rPr lang="it-IT" dirty="0" smtClean="0"/>
              <a:t>bottiglie</a:t>
            </a:r>
            <a:endParaRPr lang="it-IT" dirty="0" smtClean="0"/>
          </a:p>
          <a:p>
            <a:pPr algn="just"/>
            <a:r>
              <a:rPr lang="it-IT" dirty="0" smtClean="0"/>
              <a:t>Maggiore distacco con </a:t>
            </a:r>
            <a:r>
              <a:rPr lang="it-IT" dirty="0" smtClean="0"/>
              <a:t>l’utenza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84141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FORME ASSOCIATIVE E MODELLI ORGANIZZATIVI</a:t>
            </a:r>
            <a:endParaRPr lang="it-IT" dirty="0"/>
          </a:p>
        </p:txBody>
      </p:sp>
      <p:sp>
        <p:nvSpPr>
          <p:cNvPr id="3" name="Segnaposto contenuto 2"/>
          <p:cNvSpPr>
            <a:spLocks noGrp="1"/>
          </p:cNvSpPr>
          <p:nvPr>
            <p:ph idx="1"/>
          </p:nvPr>
        </p:nvSpPr>
        <p:spPr/>
        <p:txBody>
          <a:bodyPr/>
          <a:lstStyle/>
          <a:p>
            <a:pPr marL="68580" indent="0" algn="just">
              <a:buNone/>
            </a:pPr>
            <a:r>
              <a:rPr lang="it-IT" dirty="0" smtClean="0"/>
              <a:t>ELEMENTI DA CONSIDERARE NELLA SCELTA DEL MODELLO ORGANIZZATIVO:</a:t>
            </a:r>
          </a:p>
          <a:p>
            <a:pPr algn="just"/>
            <a:r>
              <a:rPr lang="it-IT" dirty="0" smtClean="0"/>
              <a:t>Numero di enti associati;</a:t>
            </a:r>
          </a:p>
          <a:p>
            <a:pPr algn="just"/>
            <a:r>
              <a:rPr lang="it-IT" dirty="0" smtClean="0"/>
              <a:t>Distanza fisica tra un ente e l’altro;</a:t>
            </a:r>
          </a:p>
          <a:p>
            <a:pPr algn="just"/>
            <a:r>
              <a:rPr lang="it-IT" dirty="0" smtClean="0"/>
              <a:t>Forma associativa;</a:t>
            </a:r>
          </a:p>
          <a:p>
            <a:pPr algn="just"/>
            <a:r>
              <a:rPr lang="it-IT" dirty="0" smtClean="0"/>
              <a:t>Natura del servizio, con particolare attenzione ai servizi che si caratterizzano per un rapporto diretto con l’utenza.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576094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LE FORME DI GESTIONE ASSOCIATA</a:t>
            </a:r>
            <a:endParaRPr lang="it-IT" dirty="0">
              <a:solidFill>
                <a:srgbClr val="FF0000"/>
              </a:solidFill>
            </a:endParaRPr>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Il testo unico degli enti locali prevede la possibilità di svolgere funzioni e servizi in forma associata in una delle seguenti forme:</a:t>
            </a:r>
          </a:p>
          <a:p>
            <a:pPr algn="just"/>
            <a:r>
              <a:rPr lang="it-IT" dirty="0" smtClean="0"/>
              <a:t>Convenzione (art. 30)</a:t>
            </a:r>
          </a:p>
          <a:p>
            <a:pPr algn="just"/>
            <a:r>
              <a:rPr lang="it-IT" dirty="0" smtClean="0"/>
              <a:t>Consorzio (art. 31) </a:t>
            </a:r>
          </a:p>
          <a:p>
            <a:pPr algn="just"/>
            <a:r>
              <a:rPr lang="it-IT" dirty="0" smtClean="0"/>
              <a:t>Unione di comuni(art. 32)</a:t>
            </a:r>
          </a:p>
          <a:p>
            <a:pPr algn="just"/>
            <a:r>
              <a:rPr lang="it-IT" dirty="0" smtClean="0"/>
              <a:t>Comunità montana/isolana (art. 27 e seguenti)</a:t>
            </a:r>
            <a:endParaRPr lang="it-IT" dirty="0"/>
          </a:p>
        </p:txBody>
      </p:sp>
      <p:sp>
        <p:nvSpPr>
          <p:cNvPr id="4" name="Segnaposto piè di pagina 3"/>
          <p:cNvSpPr>
            <a:spLocks noGrp="1"/>
          </p:cNvSpPr>
          <p:nvPr>
            <p:ph type="ftr" sz="quarter" idx="11"/>
          </p:nvPr>
        </p:nvSpPr>
        <p:spPr>
          <a:xfrm>
            <a:off x="4355976" y="5852160"/>
            <a:ext cx="3787624" cy="365125"/>
          </a:xfrm>
        </p:spPr>
        <p:txBody>
          <a:bodyPr/>
          <a:lstStyle/>
          <a:p>
            <a:r>
              <a:rPr lang="it-IT" dirty="0" smtClean="0"/>
              <a:t>ACCADEMIA PER LE AUTONOMIE - ANCI SICILIA  Dr Lucio Catania</a:t>
            </a:r>
            <a:endParaRPr lang="it-IT" dirty="0"/>
          </a:p>
        </p:txBody>
      </p:sp>
    </p:spTree>
    <p:extLst>
      <p:ext uri="{BB962C8B-B14F-4D97-AF65-F5344CB8AC3E}">
        <p14:creationId xmlns:p14="http://schemas.microsoft.com/office/powerpoint/2010/main" val="4033617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70C0"/>
                </a:solidFill>
              </a:rPr>
              <a:t>CONVENZIONI</a:t>
            </a:r>
            <a:r>
              <a:rPr lang="it-IT" dirty="0">
                <a:solidFill>
                  <a:srgbClr val="FF0000"/>
                </a:solidFill>
              </a:rPr>
              <a:t>, CONSORZI ED UNIONI DI </a:t>
            </a:r>
            <a:r>
              <a:rPr lang="it-IT" dirty="0" smtClean="0">
                <a:solidFill>
                  <a:srgbClr val="FF0000"/>
                </a:solidFill>
              </a:rPr>
              <a:t>COMUNI</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La convenzione può riguardare l'esercizio, oltre che di servizi, anche di funzioni. </a:t>
            </a:r>
          </a:p>
          <a:p>
            <a:pPr marL="68580" indent="0" algn="just">
              <a:buNone/>
            </a:pPr>
            <a:endParaRPr lang="it-IT" dirty="0" smtClean="0"/>
          </a:p>
          <a:p>
            <a:pPr algn="just"/>
            <a:r>
              <a:rPr lang="it-IT" dirty="0" smtClean="0"/>
              <a:t>Le </a:t>
            </a:r>
            <a:r>
              <a:rPr lang="it-IT" dirty="0"/>
              <a:t>convenzioni devono stabilire i fini, la durata, le forme di consultazione degli enti contraenti, i loro rapporti finanziari ed i reciproci obblighi e </a:t>
            </a:r>
            <a:r>
              <a:rPr lang="it-IT" dirty="0" smtClean="0"/>
              <a:t>garanzie.</a:t>
            </a:r>
          </a:p>
          <a:p>
            <a:pPr marL="68580" indent="0" algn="just">
              <a:buNone/>
            </a:pPr>
            <a:endParaRPr lang="it-IT" dirty="0"/>
          </a:p>
          <a:p>
            <a:pPr algn="just"/>
            <a:r>
              <a:rPr lang="it-IT" dirty="0" smtClean="0"/>
              <a:t>Per </a:t>
            </a:r>
            <a:r>
              <a:rPr lang="it-IT" dirty="0"/>
              <a:t>la gestione a tempo determinato di uno specifico servizio o per la realizzazione di un'opera lo Stato e la regione, nelle materie di propria competenza, possono prevedere forme di convenzione obbligatoria fra enti locali, previa statuizione di un </a:t>
            </a:r>
            <a:r>
              <a:rPr lang="it-IT" dirty="0" smtClean="0"/>
              <a:t>disciplinare-tipo</a:t>
            </a:r>
            <a:r>
              <a:rPr lang="it-IT" dirty="0" smtClean="0"/>
              <a:t>.</a:t>
            </a:r>
          </a:p>
          <a:p>
            <a:pPr marL="68580" indent="0" algn="just">
              <a:buNone/>
            </a:pPr>
            <a:r>
              <a:rPr lang="it-IT" dirty="0"/>
              <a:t/>
            </a:r>
            <a:br>
              <a:rPr lang="it-IT" dirty="0"/>
            </a:br>
            <a:endParaRPr lang="it-IT" dirty="0"/>
          </a:p>
        </p:txBody>
      </p:sp>
      <p:sp>
        <p:nvSpPr>
          <p:cNvPr id="4" name="Segnaposto piè di pagina 3"/>
          <p:cNvSpPr>
            <a:spLocks noGrp="1"/>
          </p:cNvSpPr>
          <p:nvPr>
            <p:ph type="ftr" sz="quarter" idx="11"/>
          </p:nvPr>
        </p:nvSpPr>
        <p:spPr>
          <a:xfrm>
            <a:off x="3995936" y="5852160"/>
            <a:ext cx="4147664" cy="365125"/>
          </a:xfrm>
        </p:spPr>
        <p:txBody>
          <a:bodyPr/>
          <a:lstStyle/>
          <a:p>
            <a:r>
              <a:rPr lang="it-IT" smtClean="0"/>
              <a:t>ACCADEMIA PER LE AUTONOMIE - ANCI SICILIA  Dr Lucio Catania</a:t>
            </a:r>
            <a:endParaRPr lang="it-IT" dirty="0"/>
          </a:p>
        </p:txBody>
      </p:sp>
    </p:spTree>
    <p:extLst>
      <p:ext uri="{BB962C8B-B14F-4D97-AF65-F5344CB8AC3E}">
        <p14:creationId xmlns:p14="http://schemas.microsoft.com/office/powerpoint/2010/main" val="428914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70C0"/>
                </a:solidFill>
              </a:rPr>
              <a:t>CONVENZIONI</a:t>
            </a:r>
            <a:r>
              <a:rPr lang="it-IT" dirty="0">
                <a:solidFill>
                  <a:srgbClr val="FF0000"/>
                </a:solidFill>
              </a:rPr>
              <a:t>, CONSORZI ED UNIONI DI </a:t>
            </a:r>
            <a:r>
              <a:rPr lang="it-IT" dirty="0" smtClean="0">
                <a:solidFill>
                  <a:srgbClr val="FF0000"/>
                </a:solidFill>
              </a:rPr>
              <a:t>COMUNI</a:t>
            </a:r>
            <a:endParaRPr lang="it-IT" dirty="0"/>
          </a:p>
        </p:txBody>
      </p:sp>
      <p:sp>
        <p:nvSpPr>
          <p:cNvPr id="3" name="Segnaposto contenuto 2"/>
          <p:cNvSpPr>
            <a:spLocks noGrp="1"/>
          </p:cNvSpPr>
          <p:nvPr>
            <p:ph idx="1"/>
          </p:nvPr>
        </p:nvSpPr>
        <p:spPr/>
        <p:txBody>
          <a:bodyPr/>
          <a:lstStyle/>
          <a:p>
            <a:pPr marL="68580" indent="0">
              <a:buNone/>
            </a:pPr>
            <a:r>
              <a:rPr lang="it-IT" dirty="0" smtClean="0"/>
              <a:t>La </a:t>
            </a:r>
            <a:r>
              <a:rPr lang="it-IT" b="1" dirty="0" smtClean="0"/>
              <a:t>convenzione </a:t>
            </a:r>
            <a:r>
              <a:rPr lang="it-IT" dirty="0" smtClean="0"/>
              <a:t>è caratterizzata da:</a:t>
            </a:r>
          </a:p>
          <a:p>
            <a:r>
              <a:rPr lang="it-IT" dirty="0" smtClean="0"/>
              <a:t>Alto grado di flessibilità o elasticità</a:t>
            </a:r>
          </a:p>
          <a:p>
            <a:r>
              <a:rPr lang="it-IT" dirty="0" smtClean="0"/>
              <a:t>Basso livello di integrazione</a:t>
            </a:r>
          </a:p>
          <a:p>
            <a:r>
              <a:rPr lang="it-IT" dirty="0" smtClean="0"/>
              <a:t>E’ poco strutturata</a:t>
            </a:r>
          </a:p>
          <a:p>
            <a:r>
              <a:rPr lang="it-IT" dirty="0" smtClean="0"/>
              <a:t>Non ha costi fissi aggiuntivi di gestione</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1297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IL PRINCIPIO DI ADEGUATEZZA</a:t>
            </a:r>
            <a:endParaRPr lang="it-IT" dirty="0">
              <a:solidFill>
                <a:srgbClr val="FF0000"/>
              </a:solidFill>
            </a:endParaRPr>
          </a:p>
        </p:txBody>
      </p:sp>
      <p:sp>
        <p:nvSpPr>
          <p:cNvPr id="3" name="Segnaposto contenuto 2"/>
          <p:cNvSpPr>
            <a:spLocks noGrp="1"/>
          </p:cNvSpPr>
          <p:nvPr>
            <p:ph idx="1"/>
          </p:nvPr>
        </p:nvSpPr>
        <p:spPr/>
        <p:txBody>
          <a:bodyPr/>
          <a:lstStyle/>
          <a:p>
            <a:pPr marL="68580" indent="0" algn="just">
              <a:buNone/>
            </a:pPr>
            <a:r>
              <a:rPr lang="it-IT" dirty="0" smtClean="0"/>
              <a:t>La riforma del titolo V della Costituzione  afferma i principi di </a:t>
            </a:r>
            <a:r>
              <a:rPr lang="it-IT" dirty="0" err="1" smtClean="0"/>
              <a:t>sussidarietà</a:t>
            </a:r>
            <a:r>
              <a:rPr lang="it-IT" dirty="0" smtClean="0"/>
              <a:t>, differenziazione e </a:t>
            </a:r>
            <a:r>
              <a:rPr lang="it-IT" b="1" dirty="0" smtClean="0"/>
              <a:t>adeguatezza.</a:t>
            </a:r>
          </a:p>
          <a:p>
            <a:pPr marL="68580" indent="0" algn="just">
              <a:buNone/>
            </a:pPr>
            <a:r>
              <a:rPr lang="it-IT" dirty="0" smtClean="0"/>
              <a:t>La generalità delle funzioni amministrative viene posta in capo ai Comuni, </a:t>
            </a:r>
            <a:r>
              <a:rPr lang="it-IT" i="1" dirty="0" smtClean="0"/>
              <a:t>con l’esclusione delle sole funzioni che richiedono </a:t>
            </a:r>
            <a:r>
              <a:rPr lang="it-IT" b="1" i="1" dirty="0" smtClean="0"/>
              <a:t>l’unitario servizio a livello più ampio.</a:t>
            </a: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28536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70C0"/>
                </a:solidFill>
              </a:rPr>
              <a:t>CONVENZIONI</a:t>
            </a:r>
            <a:r>
              <a:rPr lang="it-IT" dirty="0">
                <a:solidFill>
                  <a:srgbClr val="FF0000"/>
                </a:solidFill>
              </a:rPr>
              <a:t>, CONSORZI ED UNIONI DI </a:t>
            </a:r>
            <a:r>
              <a:rPr lang="it-IT" dirty="0" smtClean="0">
                <a:solidFill>
                  <a:srgbClr val="FF0000"/>
                </a:solidFill>
              </a:rPr>
              <a:t>COMUNI</a:t>
            </a:r>
            <a:endParaRPr lang="it-IT" dirty="0"/>
          </a:p>
        </p:txBody>
      </p:sp>
      <p:sp>
        <p:nvSpPr>
          <p:cNvPr id="3" name="Segnaposto contenuto 2"/>
          <p:cNvSpPr>
            <a:spLocks noGrp="1"/>
          </p:cNvSpPr>
          <p:nvPr>
            <p:ph idx="1"/>
          </p:nvPr>
        </p:nvSpPr>
        <p:spPr/>
        <p:txBody>
          <a:bodyPr/>
          <a:lstStyle/>
          <a:p>
            <a:pPr marL="0" indent="0" algn="just">
              <a:lnSpc>
                <a:spcPct val="150000"/>
              </a:lnSpc>
              <a:spcBef>
                <a:spcPts val="0"/>
              </a:spcBef>
              <a:buNone/>
            </a:pPr>
            <a:r>
              <a:rPr lang="it-IT" dirty="0" smtClean="0"/>
              <a:t>La convenzione è un accordo stipulato da due o più enti locali, previa delibera dei rispettivi Consigli Comunali, al fine di svolgere funzioni o servizi.</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525857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70C0"/>
                </a:solidFill>
              </a:rPr>
              <a:t>CONVENZIONI</a:t>
            </a:r>
            <a:r>
              <a:rPr lang="it-IT" dirty="0">
                <a:solidFill>
                  <a:srgbClr val="FF0000"/>
                </a:solidFill>
              </a:rPr>
              <a:t>, CONSORZI ED UNIONI DI COMUNI </a:t>
            </a:r>
            <a:endParaRPr lang="it-IT" dirty="0"/>
          </a:p>
        </p:txBody>
      </p:sp>
      <p:sp>
        <p:nvSpPr>
          <p:cNvPr id="3" name="Segnaposto contenuto 2"/>
          <p:cNvSpPr>
            <a:spLocks noGrp="1"/>
          </p:cNvSpPr>
          <p:nvPr>
            <p:ph idx="1"/>
          </p:nvPr>
        </p:nvSpPr>
        <p:spPr/>
        <p:txBody>
          <a:bodyPr/>
          <a:lstStyle/>
          <a:p>
            <a:pPr marL="68580" indent="0">
              <a:buNone/>
            </a:pPr>
            <a:r>
              <a:rPr lang="it-IT" dirty="0"/>
              <a:t>La convenzione deve stabilire:</a:t>
            </a:r>
          </a:p>
          <a:p>
            <a:r>
              <a:rPr lang="it-IT" dirty="0"/>
              <a:t>Fini</a:t>
            </a:r>
          </a:p>
          <a:p>
            <a:r>
              <a:rPr lang="it-IT" dirty="0" smtClean="0"/>
              <a:t>Durata</a:t>
            </a:r>
          </a:p>
          <a:p>
            <a:pPr algn="just"/>
            <a:r>
              <a:rPr lang="it-IT" dirty="0" smtClean="0"/>
              <a:t>Forme di consultazione tra gli enti contraenti</a:t>
            </a:r>
          </a:p>
          <a:p>
            <a:r>
              <a:rPr lang="it-IT" dirty="0" smtClean="0"/>
              <a:t>Rapporti finanziari</a:t>
            </a:r>
          </a:p>
          <a:p>
            <a:r>
              <a:rPr lang="it-IT" dirty="0" smtClean="0"/>
              <a:t>Reciproci obblighi e garanzia</a:t>
            </a:r>
            <a:endParaRPr lang="it-IT" dirty="0"/>
          </a:p>
          <a:p>
            <a:endParaRPr lang="it-IT" dirty="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57815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70C0"/>
                </a:solidFill>
              </a:rPr>
              <a:t>CONVENZIONI</a:t>
            </a:r>
            <a:r>
              <a:rPr lang="it-IT" dirty="0">
                <a:solidFill>
                  <a:srgbClr val="FF0000"/>
                </a:solidFill>
              </a:rPr>
              <a:t>, CONSORZI ED UNIONI DI COMUNI </a:t>
            </a:r>
            <a:endParaRPr lang="it-IT" dirty="0"/>
          </a:p>
        </p:txBody>
      </p:sp>
      <p:sp>
        <p:nvSpPr>
          <p:cNvPr id="3" name="Segnaposto contenuto 2"/>
          <p:cNvSpPr>
            <a:spLocks noGrp="1"/>
          </p:cNvSpPr>
          <p:nvPr>
            <p:ph idx="1"/>
          </p:nvPr>
        </p:nvSpPr>
        <p:spPr/>
        <p:txBody>
          <a:bodyPr/>
          <a:lstStyle/>
          <a:p>
            <a:pPr marL="0" indent="0" algn="just">
              <a:lnSpc>
                <a:spcPct val="150000"/>
              </a:lnSpc>
              <a:spcBef>
                <a:spcPts val="0"/>
              </a:spcBef>
              <a:buNone/>
            </a:pPr>
            <a:r>
              <a:rPr lang="it-IT" b="1" dirty="0" smtClean="0"/>
              <a:t>L’impegno finanziario </a:t>
            </a:r>
            <a:r>
              <a:rPr lang="it-IT" dirty="0" smtClean="0"/>
              <a:t>di ogni Comune, benché aggiornabile di anno in anno, deve essere </a:t>
            </a:r>
            <a:r>
              <a:rPr lang="it-IT" b="1" dirty="0" smtClean="0"/>
              <a:t>determinato o determinabile</a:t>
            </a:r>
            <a:r>
              <a:rPr lang="it-IT" dirty="0" smtClean="0"/>
              <a:t>, in modo da poterlo prevedere nel bilancio pluriennale.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147806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70C0"/>
                </a:solidFill>
              </a:rPr>
              <a:t>CONVENZIONI</a:t>
            </a:r>
            <a:r>
              <a:rPr lang="it-IT" dirty="0">
                <a:solidFill>
                  <a:srgbClr val="FF0000"/>
                </a:solidFill>
              </a:rPr>
              <a:t>, CONSORZI ED UNIONI DI COMUNI </a:t>
            </a:r>
            <a:endParaRPr lang="it-IT" dirty="0"/>
          </a:p>
        </p:txBody>
      </p:sp>
      <p:sp>
        <p:nvSpPr>
          <p:cNvPr id="3" name="Segnaposto contenuto 2"/>
          <p:cNvSpPr>
            <a:spLocks noGrp="1"/>
          </p:cNvSpPr>
          <p:nvPr>
            <p:ph sz="quarter" idx="13"/>
          </p:nvPr>
        </p:nvSpPr>
        <p:spPr/>
        <p:txBody>
          <a:bodyPr>
            <a:normAutofit fontScale="92500"/>
          </a:bodyPr>
          <a:lstStyle/>
          <a:p>
            <a:pPr marL="68580" indent="0" algn="ctr">
              <a:buNone/>
            </a:pPr>
            <a:r>
              <a:rPr lang="it-IT" b="1" dirty="0" smtClean="0"/>
              <a:t>DELEGA DI FUNZIONI</a:t>
            </a:r>
          </a:p>
          <a:p>
            <a:pPr marL="68580" indent="0">
              <a:buNone/>
            </a:pPr>
            <a:endParaRPr lang="it-IT" dirty="0"/>
          </a:p>
          <a:p>
            <a:pPr marL="68580" indent="0" algn="just">
              <a:buNone/>
            </a:pPr>
            <a:r>
              <a:rPr lang="it-IT" dirty="0" smtClean="0"/>
              <a:t>I Comuni partecipanti delegano al «Comune capofila»,  che opera in nome di tutti per la funzione o il servizio delegato</a:t>
            </a:r>
            <a:endParaRPr lang="it-IT" dirty="0"/>
          </a:p>
        </p:txBody>
      </p:sp>
      <p:sp>
        <p:nvSpPr>
          <p:cNvPr id="4" name="Segnaposto contenuto 3"/>
          <p:cNvSpPr>
            <a:spLocks noGrp="1"/>
          </p:cNvSpPr>
          <p:nvPr>
            <p:ph sz="quarter" idx="14"/>
          </p:nvPr>
        </p:nvSpPr>
        <p:spPr/>
        <p:txBody>
          <a:bodyPr>
            <a:normAutofit lnSpcReduction="10000"/>
          </a:bodyPr>
          <a:lstStyle/>
          <a:p>
            <a:pPr marL="68580" indent="0" algn="ctr">
              <a:buNone/>
            </a:pPr>
            <a:r>
              <a:rPr lang="it-IT" b="1" dirty="0" smtClean="0"/>
              <a:t>COSTITUZIONE UFFICI COMUNI</a:t>
            </a:r>
          </a:p>
          <a:p>
            <a:pPr marL="68580" indent="0">
              <a:buNone/>
            </a:pPr>
            <a:r>
              <a:rPr lang="it-IT" dirty="0" smtClean="0"/>
              <a:t>Gli uffici operano con personale distaccato, con un responsabile dell’ufficio associato nominato dal sindaco del Comune capofila</a:t>
            </a:r>
            <a:endParaRPr lang="it-IT" dirty="0"/>
          </a:p>
        </p:txBody>
      </p:sp>
      <p:sp>
        <p:nvSpPr>
          <p:cNvPr id="5" name="Segnaposto piè di pagina 4"/>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900647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70C0"/>
                </a:solidFill>
              </a:rPr>
              <a:t>CONVENZIONI</a:t>
            </a:r>
            <a:r>
              <a:rPr lang="it-IT" dirty="0">
                <a:solidFill>
                  <a:srgbClr val="FF0000"/>
                </a:solidFill>
              </a:rPr>
              <a:t>, CONSORZI ED UNIONI 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Su quali soggetti ricadono gli effetti giuridici dell’Ufficio associato?</a:t>
            </a:r>
          </a:p>
          <a:p>
            <a:pPr marL="68580" indent="0" algn="just">
              <a:buNone/>
            </a:pPr>
            <a:r>
              <a:rPr lang="it-IT" dirty="0" smtClean="0"/>
              <a:t>Se si applica lo schema civilistico del MANDATO CON RAPPRESENTANZA gli effetti ricadono su TUTTI I COMUNI</a:t>
            </a:r>
          </a:p>
          <a:p>
            <a:pPr marL="68580" indent="0" algn="just">
              <a:buNone/>
            </a:pPr>
            <a:r>
              <a:rPr lang="it-IT" dirty="0" smtClean="0"/>
              <a:t>Se si applica lo schema civilistico del MANDATO SENZA RAPPRESENTANZA solo sul COMUNE CAPOFILA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47721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620688"/>
            <a:ext cx="7024744" cy="1549976"/>
          </a:xfrm>
        </p:spPr>
        <p:txBody>
          <a:bodyPr>
            <a:normAutofit fontScale="90000"/>
          </a:bodyPr>
          <a:lstStyle/>
          <a:p>
            <a:r>
              <a:rPr lang="it-IT" b="1" dirty="0">
                <a:solidFill>
                  <a:srgbClr val="0070C0"/>
                </a:solidFill>
              </a:rPr>
              <a:t>CONVENZIONI</a:t>
            </a:r>
            <a:r>
              <a:rPr lang="it-IT" dirty="0">
                <a:solidFill>
                  <a:srgbClr val="FF0000"/>
                </a:solidFill>
              </a:rPr>
              <a:t>, CONSORZI ED UNIONI DI COMUNI </a:t>
            </a:r>
            <a:r>
              <a:rPr lang="it-IT" dirty="0" smtClean="0">
                <a:solidFill>
                  <a:srgbClr val="FF0000"/>
                </a:solidFill>
              </a:rPr>
              <a:t/>
            </a:r>
            <a:br>
              <a:rPr lang="it-IT" dirty="0" smtClean="0">
                <a:solidFill>
                  <a:srgbClr val="FF0000"/>
                </a:solidFill>
              </a:rPr>
            </a:br>
            <a:r>
              <a:rPr lang="it-IT" sz="2200" dirty="0" smtClean="0">
                <a:solidFill>
                  <a:srgbClr val="0070C0"/>
                </a:solidFill>
              </a:rPr>
              <a:t>DELEGABILITA’ FUNZIONI STATO CIVILE ED ANAGRAFE</a:t>
            </a:r>
            <a:endParaRPr lang="it-IT" sz="2200" dirty="0">
              <a:solidFill>
                <a:srgbClr val="0070C0"/>
              </a:solidFill>
            </a:endParaRPr>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Sussisteva il dubbio sulla </a:t>
            </a:r>
            <a:r>
              <a:rPr lang="it-IT" dirty="0" err="1" smtClean="0"/>
              <a:t>conferibilità</a:t>
            </a:r>
            <a:r>
              <a:rPr lang="it-IT" dirty="0" smtClean="0"/>
              <a:t> alle convenzioni delle funzioni di competenza statale delegati al Sindaco (il delegato non può delegare).</a:t>
            </a:r>
          </a:p>
          <a:p>
            <a:pPr marL="68580" indent="0" algn="just">
              <a:buNone/>
            </a:pPr>
            <a:r>
              <a:rPr lang="it-IT" dirty="0" smtClean="0"/>
              <a:t>Una vecchia circolare del Ministero dell’Interno (n. 23/2002)limitava questa possibilità.</a:t>
            </a:r>
          </a:p>
          <a:p>
            <a:pPr marL="68580" indent="0" algn="just">
              <a:buNone/>
            </a:pPr>
            <a:r>
              <a:rPr lang="it-IT" dirty="0" smtClean="0"/>
              <a:t>La legge n. 131/2003 invitava il legislatore delegato a </a:t>
            </a:r>
            <a:r>
              <a:rPr lang="it-IT" i="1" dirty="0" smtClean="0"/>
              <a:t>valorizzare le forme associative anche per la gestione dei servizi di competenza statale affidati ai comuni.</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24305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620688"/>
            <a:ext cx="7024744" cy="1549976"/>
          </a:xfrm>
        </p:spPr>
        <p:txBody>
          <a:bodyPr>
            <a:normAutofit fontScale="90000"/>
          </a:bodyPr>
          <a:lstStyle/>
          <a:p>
            <a:r>
              <a:rPr lang="it-IT" b="1" dirty="0">
                <a:solidFill>
                  <a:srgbClr val="0070C0"/>
                </a:solidFill>
              </a:rPr>
              <a:t>CONVENZIONI</a:t>
            </a:r>
            <a:r>
              <a:rPr lang="it-IT" dirty="0">
                <a:solidFill>
                  <a:srgbClr val="FF0000"/>
                </a:solidFill>
              </a:rPr>
              <a:t>, CONSORZI ED UNIONI DI COMUNI </a:t>
            </a:r>
            <a:br>
              <a:rPr lang="it-IT" dirty="0">
                <a:solidFill>
                  <a:srgbClr val="FF0000"/>
                </a:solidFill>
              </a:rPr>
            </a:br>
            <a:r>
              <a:rPr lang="it-IT" sz="2200" dirty="0">
                <a:solidFill>
                  <a:srgbClr val="0070C0"/>
                </a:solidFill>
              </a:rPr>
              <a:t>DELEGABILITA’ FUNZIONI STATO CIVILE ED ANAGRAFE</a:t>
            </a:r>
            <a:endParaRPr lang="it-IT" dirty="0"/>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Molti Comuni avevano scelto la strada della gestione associata dei servizi demografici specificando:</a:t>
            </a:r>
          </a:p>
          <a:p>
            <a:pPr marL="68580" indent="0" algn="just">
              <a:buNone/>
            </a:pPr>
            <a:r>
              <a:rPr lang="it-IT" dirty="0" smtClean="0"/>
              <a:t>«poiché le suddette funzioni sono di competenza statale ai sensi dell’art. 14 del testo unico approvato con D. Lgs. 267/2000, l’esercizio delle relative potestà amministrative resta in capo ai comuni ed al rispettivo sindaco, quale ufficiale di Governo»</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943074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692696"/>
            <a:ext cx="7024744" cy="1477968"/>
          </a:xfrm>
        </p:spPr>
        <p:txBody>
          <a:bodyPr>
            <a:normAutofit fontScale="90000"/>
          </a:bodyPr>
          <a:lstStyle/>
          <a:p>
            <a:r>
              <a:rPr lang="it-IT" b="1" dirty="0">
                <a:solidFill>
                  <a:srgbClr val="0070C0"/>
                </a:solidFill>
              </a:rPr>
              <a:t>CONVENZIONI</a:t>
            </a:r>
            <a:r>
              <a:rPr lang="it-IT" dirty="0">
                <a:solidFill>
                  <a:srgbClr val="FF0000"/>
                </a:solidFill>
              </a:rPr>
              <a:t>, CONSORZI ED UNIONI DI COMUNI </a:t>
            </a:r>
            <a:br>
              <a:rPr lang="it-IT" dirty="0">
                <a:solidFill>
                  <a:srgbClr val="FF0000"/>
                </a:solidFill>
              </a:rPr>
            </a:br>
            <a:r>
              <a:rPr lang="it-IT" sz="2200" dirty="0">
                <a:solidFill>
                  <a:srgbClr val="0070C0"/>
                </a:solidFill>
              </a:rPr>
              <a:t>DELEGABILITA’ FUNZIONI STATO CIVILE ED ANAGRAFE</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dirty="0"/>
              <a:t>Con  circolare  </a:t>
            </a:r>
            <a:r>
              <a:rPr lang="it-IT" dirty="0" smtClean="0"/>
              <a:t>del  </a:t>
            </a:r>
            <a:r>
              <a:rPr lang="it-IT" dirty="0"/>
              <a:t>Ministero </a:t>
            </a:r>
            <a:r>
              <a:rPr lang="it-IT" dirty="0" smtClean="0"/>
              <a:t>dell’Interno  </a:t>
            </a:r>
            <a:r>
              <a:rPr lang="it-IT" dirty="0"/>
              <a:t>n.34 del 29  novembre  2010  </a:t>
            </a:r>
            <a:r>
              <a:rPr lang="it-IT" dirty="0" smtClean="0"/>
              <a:t>era stato  </a:t>
            </a:r>
            <a:r>
              <a:rPr lang="it-IT" dirty="0"/>
              <a:t>diramato  il </a:t>
            </a:r>
            <a:r>
              <a:rPr lang="it-IT" dirty="0" smtClean="0"/>
              <a:t> parere </a:t>
            </a:r>
            <a:r>
              <a:rPr lang="it-IT" dirty="0"/>
              <a:t>del  Consiglio  di Stato, sez. I, reso nell'  adunanza  del 29  settembre  2010 </a:t>
            </a:r>
            <a:r>
              <a:rPr lang="it-IT" dirty="0" smtClean="0"/>
              <a:t> riguardante  </a:t>
            </a:r>
            <a:r>
              <a:rPr lang="it-IT" dirty="0"/>
              <a:t>la  tematica  della  </a:t>
            </a:r>
            <a:r>
              <a:rPr lang="it-IT" dirty="0" err="1"/>
              <a:t>deleqabilita</a:t>
            </a:r>
            <a:r>
              <a:rPr lang="it-IT" dirty="0"/>
              <a:t>  delle  funzioni  di  ufficiale  dello  state civile e di </a:t>
            </a:r>
            <a:r>
              <a:rPr lang="it-IT" dirty="0" smtClean="0"/>
              <a:t>anagrafe  </a:t>
            </a:r>
            <a:r>
              <a:rPr lang="it-IT" dirty="0"/>
              <a:t>a  personale  dipendente  da  comune  </a:t>
            </a:r>
            <a:r>
              <a:rPr lang="it-IT" dirty="0" smtClean="0"/>
              <a:t>diverso  </a:t>
            </a:r>
            <a:r>
              <a:rPr lang="it-IT" dirty="0"/>
              <a:t>da  quello  di  appartenenza  del </a:t>
            </a:r>
            <a:r>
              <a:rPr lang="it-IT" dirty="0" smtClean="0"/>
              <a:t>sindaco </a:t>
            </a:r>
            <a:r>
              <a:rPr lang="it-IT" dirty="0"/>
              <a:t>delegante, in forza di convenzione. </a:t>
            </a:r>
          </a:p>
          <a:p>
            <a:pPr marL="68580" indent="0" algn="just">
              <a:buNone/>
            </a:pPr>
            <a:r>
              <a:rPr lang="it-IT" dirty="0" smtClean="0"/>
              <a:t>Veniva reputata ammissibile la delega,  </a:t>
            </a:r>
            <a:r>
              <a:rPr lang="it-IT" dirty="0"/>
              <a:t>ove  </a:t>
            </a:r>
            <a:r>
              <a:rPr lang="it-IT" dirty="0" smtClean="0"/>
              <a:t>sussistevano </a:t>
            </a:r>
            <a:r>
              <a:rPr lang="it-IT" b="1" dirty="0"/>
              <a:t>esigenze straordinarie e temporalmente </a:t>
            </a:r>
            <a:r>
              <a:rPr lang="it-IT" b="1" dirty="0" smtClean="0"/>
              <a:t>limitate</a:t>
            </a: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180080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764704"/>
            <a:ext cx="7024744" cy="1405960"/>
          </a:xfrm>
        </p:spPr>
        <p:txBody>
          <a:bodyPr>
            <a:normAutofit fontScale="90000"/>
          </a:bodyPr>
          <a:lstStyle/>
          <a:p>
            <a:r>
              <a:rPr lang="it-IT" b="1" dirty="0">
                <a:solidFill>
                  <a:srgbClr val="0070C0"/>
                </a:solidFill>
              </a:rPr>
              <a:t>CONVENZIONI</a:t>
            </a:r>
            <a:r>
              <a:rPr lang="it-IT" dirty="0">
                <a:solidFill>
                  <a:srgbClr val="FF0000"/>
                </a:solidFill>
              </a:rPr>
              <a:t>, CONSORZI ED </a:t>
            </a:r>
            <a:r>
              <a:rPr lang="it-IT" b="1" dirty="0">
                <a:solidFill>
                  <a:srgbClr val="0070C0"/>
                </a:solidFill>
              </a:rPr>
              <a:t>UNIONI </a:t>
            </a:r>
            <a:r>
              <a:rPr lang="it-IT" dirty="0">
                <a:solidFill>
                  <a:srgbClr val="FF0000"/>
                </a:solidFill>
              </a:rPr>
              <a:t>DI COMUNI </a:t>
            </a:r>
            <a:br>
              <a:rPr lang="it-IT" dirty="0">
                <a:solidFill>
                  <a:srgbClr val="FF0000"/>
                </a:solidFill>
              </a:rPr>
            </a:br>
            <a:r>
              <a:rPr lang="it-IT" sz="2200" dirty="0">
                <a:solidFill>
                  <a:srgbClr val="0070C0"/>
                </a:solidFill>
              </a:rPr>
              <a:t>DELEGABILITA’ FUNZIONI STATO CIVILE ED ANAGRAFE</a:t>
            </a:r>
            <a:endParaRPr lang="it-IT" dirty="0"/>
          </a:p>
        </p:txBody>
      </p:sp>
      <p:sp>
        <p:nvSpPr>
          <p:cNvPr id="3" name="Segnaposto contenuto 2"/>
          <p:cNvSpPr>
            <a:spLocks noGrp="1"/>
          </p:cNvSpPr>
          <p:nvPr>
            <p:ph idx="1"/>
          </p:nvPr>
        </p:nvSpPr>
        <p:spPr/>
        <p:txBody>
          <a:bodyPr>
            <a:normAutofit fontScale="92500"/>
          </a:bodyPr>
          <a:lstStyle/>
          <a:p>
            <a:pPr marL="68580" indent="0" algn="just">
              <a:buNone/>
            </a:pPr>
            <a:r>
              <a:rPr lang="it-IT" dirty="0" smtClean="0"/>
              <a:t>L’art. 2, comma 6, </a:t>
            </a:r>
            <a:r>
              <a:rPr lang="it-IT" dirty="0"/>
              <a:t>del DL 179/2012 convertito dalla L 221/2012 estende la possibilità per i Sindaci dei </a:t>
            </a:r>
            <a:r>
              <a:rPr lang="it-IT" i="1" dirty="0"/>
              <a:t>Comuni</a:t>
            </a:r>
            <a:r>
              <a:rPr lang="it-IT" dirty="0"/>
              <a:t> </a:t>
            </a:r>
            <a:r>
              <a:rPr lang="it-IT" dirty="0" smtClean="0"/>
              <a:t>facenti parte</a:t>
            </a:r>
            <a:r>
              <a:rPr lang="it-IT" dirty="0"/>
              <a:t> </a:t>
            </a:r>
            <a:r>
              <a:rPr lang="it-IT" i="1" dirty="0" smtClean="0"/>
              <a:t>di </a:t>
            </a:r>
            <a:r>
              <a:rPr lang="it-IT" b="1" dirty="0" smtClean="0">
                <a:solidFill>
                  <a:srgbClr val="FF0000"/>
                </a:solidFill>
              </a:rPr>
              <a:t>Unione</a:t>
            </a:r>
            <a:r>
              <a:rPr lang="it-IT" dirty="0" smtClean="0"/>
              <a:t> </a:t>
            </a:r>
            <a:r>
              <a:rPr lang="it-IT" dirty="0"/>
              <a:t> </a:t>
            </a:r>
            <a:r>
              <a:rPr lang="it-IT" i="1" dirty="0"/>
              <a:t>di</a:t>
            </a:r>
            <a:r>
              <a:rPr lang="it-IT" dirty="0"/>
              <a:t> </a:t>
            </a:r>
            <a:r>
              <a:rPr lang="it-IT" b="1" i="1" dirty="0"/>
              <a:t>delegare, previa convenzione, </a:t>
            </a:r>
            <a:r>
              <a:rPr lang="it-IT" b="1" i="1" dirty="0" smtClean="0"/>
              <a:t>le funzioni</a:t>
            </a:r>
            <a:r>
              <a:rPr lang="it-IT" b="1" i="1" dirty="0"/>
              <a:t> di stato civile e anagrafe a personale </a:t>
            </a:r>
            <a:r>
              <a:rPr lang="it-IT" b="1" i="1" dirty="0" smtClean="0"/>
              <a:t>idoneo dell’Unione</a:t>
            </a:r>
            <a:r>
              <a:rPr lang="it-IT" dirty="0" smtClean="0"/>
              <a:t> </a:t>
            </a:r>
            <a:r>
              <a:rPr lang="it-IT" dirty="0"/>
              <a:t>stessa o </a:t>
            </a:r>
            <a:r>
              <a:rPr lang="it-IT" dirty="0" smtClean="0"/>
              <a:t>dei singoli</a:t>
            </a:r>
            <a:r>
              <a:rPr lang="it-IT" dirty="0"/>
              <a:t> </a:t>
            </a:r>
            <a:r>
              <a:rPr lang="it-IT" i="1" dirty="0"/>
              <a:t>Comuni</a:t>
            </a:r>
            <a:r>
              <a:rPr lang="it-IT" dirty="0"/>
              <a:t> associati, prescindendo </a:t>
            </a:r>
            <a:r>
              <a:rPr lang="it-IT" dirty="0" smtClean="0"/>
              <a:t>dalla sussistenza</a:t>
            </a:r>
            <a:r>
              <a:rPr lang="it-IT" dirty="0"/>
              <a:t> </a:t>
            </a:r>
            <a:r>
              <a:rPr lang="it-IT" i="1" dirty="0"/>
              <a:t>di</a:t>
            </a:r>
            <a:r>
              <a:rPr lang="it-IT" dirty="0"/>
              <a:t> esigenze straor</a:t>
            </a:r>
            <a:r>
              <a:rPr lang="it-IT" i="1" dirty="0"/>
              <a:t>di</a:t>
            </a:r>
            <a:r>
              <a:rPr lang="it-IT" dirty="0"/>
              <a:t>narie </a:t>
            </a:r>
            <a:r>
              <a:rPr lang="it-IT" dirty="0" smtClean="0"/>
              <a:t>e temporalmente </a:t>
            </a:r>
            <a:r>
              <a:rPr lang="it-IT" dirty="0"/>
              <a:t>limitate, </a:t>
            </a:r>
            <a:r>
              <a:rPr lang="it-IT" dirty="0" smtClean="0"/>
              <a:t>come precedentemente </a:t>
            </a:r>
            <a:r>
              <a:rPr lang="it-IT" dirty="0"/>
              <a:t>previsto dalla norma. </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704653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Gli </a:t>
            </a:r>
            <a:r>
              <a:rPr lang="it-IT" dirty="0"/>
              <a:t>enti locali per la gestione associata di uno o più servizi e </a:t>
            </a:r>
            <a:r>
              <a:rPr lang="it-IT" dirty="0">
                <a:solidFill>
                  <a:srgbClr val="FF0000"/>
                </a:solidFill>
              </a:rPr>
              <a:t>l'esercizio associato di funzioni</a:t>
            </a:r>
            <a:r>
              <a:rPr lang="it-IT" dirty="0"/>
              <a:t> possono costituire un consorzio secondo le norme previste per le aziende </a:t>
            </a:r>
            <a:r>
              <a:rPr lang="it-IT" dirty="0" smtClean="0"/>
              <a:t>speciali, </a:t>
            </a:r>
            <a:r>
              <a:rPr lang="it-IT" dirty="0"/>
              <a:t>in quanto compatibili. </a:t>
            </a:r>
            <a:endParaRPr lang="it-IT" dirty="0" smtClean="0"/>
          </a:p>
          <a:p>
            <a:pPr marL="68580" indent="0" algn="just">
              <a:buNone/>
            </a:pPr>
            <a:r>
              <a:rPr lang="it-IT" dirty="0" smtClean="0"/>
              <a:t>Al </a:t>
            </a:r>
            <a:r>
              <a:rPr lang="it-IT" dirty="0"/>
              <a:t>consorzio possono partecipare altri enti pubblici, quando siano a ciò autorizzati, secondo le leggi alle quali sono soggetti. </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364058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IL PRINCIPIO DI ADEGUATEZZA</a:t>
            </a:r>
            <a:endParaRPr lang="it-IT" dirty="0"/>
          </a:p>
        </p:txBody>
      </p:sp>
      <p:sp>
        <p:nvSpPr>
          <p:cNvPr id="3" name="Segnaposto contenuto 2"/>
          <p:cNvSpPr>
            <a:spLocks noGrp="1"/>
          </p:cNvSpPr>
          <p:nvPr>
            <p:ph idx="1"/>
          </p:nvPr>
        </p:nvSpPr>
        <p:spPr/>
        <p:txBody>
          <a:bodyPr/>
          <a:lstStyle/>
          <a:p>
            <a:pPr marL="68580" indent="0" algn="just">
              <a:buNone/>
            </a:pPr>
            <a:r>
              <a:rPr lang="it-IT" b="1" dirty="0" smtClean="0"/>
              <a:t>Per garantire buoni livelli qualitativi ed assicurare una gestione di servizi efficace ed efficiente, questa deve svolgersi in «ambiti territoriali ottimali».</a:t>
            </a:r>
          </a:p>
          <a:p>
            <a:pPr marL="68580" indent="0">
              <a:buNone/>
            </a:pPr>
            <a:endParaRPr lang="it-IT" dirty="0"/>
          </a:p>
          <a:p>
            <a:pPr marL="68580" indent="0" algn="just">
              <a:buNone/>
            </a:pPr>
            <a:r>
              <a:rPr lang="it-IT" sz="2000" i="1" dirty="0" smtClean="0"/>
              <a:t>Il legislatore non aveva nemmeno ipotizzato come questa GIUSTA intuizione potesse essere attuata nel campo dei </a:t>
            </a:r>
            <a:r>
              <a:rPr lang="it-IT" sz="2000" i="1" dirty="0" smtClean="0"/>
              <a:t>rifiuti in Sicilia </a:t>
            </a:r>
            <a:r>
              <a:rPr lang="it-IT" sz="2000" i="1" dirty="0" smtClean="0"/>
              <a:t>.</a:t>
            </a: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33897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fontScale="92500" lnSpcReduction="20000"/>
          </a:bodyPr>
          <a:lstStyle/>
          <a:p>
            <a:pPr marL="68580" indent="0">
              <a:buNone/>
            </a:pPr>
            <a:endParaRPr lang="it-IT" dirty="0"/>
          </a:p>
          <a:p>
            <a:pPr marL="68580" indent="0" algn="just">
              <a:buNone/>
            </a:pPr>
            <a:r>
              <a:rPr lang="it-IT" dirty="0" smtClean="0"/>
              <a:t>I</a:t>
            </a:r>
            <a:r>
              <a:rPr lang="it-IT" i="1" dirty="0" smtClean="0"/>
              <a:t> </a:t>
            </a:r>
            <a:r>
              <a:rPr lang="it-IT" dirty="0" smtClean="0"/>
              <a:t>rispettivi </a:t>
            </a:r>
            <a:r>
              <a:rPr lang="it-IT" dirty="0"/>
              <a:t>consigli approvano a maggioranza assoluta dei componenti una convenzione ai sensi dell'articolo 30, unitamente allo statuto del consorzio.</a:t>
            </a:r>
          </a:p>
          <a:p>
            <a:pPr marL="68580" indent="0" algn="just">
              <a:buNone/>
            </a:pPr>
            <a:r>
              <a:rPr lang="it-IT" dirty="0" smtClean="0"/>
              <a:t>La convenzione </a:t>
            </a:r>
            <a:r>
              <a:rPr lang="it-IT" dirty="0"/>
              <a:t>deve disciplinare le nomine e le competenze degli organi consortili </a:t>
            </a:r>
            <a:r>
              <a:rPr lang="it-IT" dirty="0" smtClean="0"/>
              <a:t>e </a:t>
            </a:r>
            <a:r>
              <a:rPr lang="it-IT" dirty="0"/>
              <a:t>prevedere la trasmissione, agli enti aderenti, degli atti fondamentali del consorzio; lo statuto, in conformità alla convenzione, deve disciplinare l'organizzazione, la nomina e le funzioni degli organi consortili.</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067272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fontScale="85000" lnSpcReduction="10000"/>
          </a:bodyPr>
          <a:lstStyle/>
          <a:p>
            <a:pPr marL="68580" indent="0" algn="just">
              <a:buNone/>
            </a:pPr>
            <a:r>
              <a:rPr lang="it-IT" dirty="0" smtClean="0"/>
              <a:t>Salvo </a:t>
            </a:r>
            <a:r>
              <a:rPr lang="it-IT" dirty="0"/>
              <a:t>quanto previsto dalla convenzione e dallo statuto per i consorzi, ai quali partecipano a mezzo dei rispettivi rappresentanti legali anche enti diversi dagli enti locali, l'assemblea del consorzio è composta dai rappresentanti degli enti associati nella persona del sindaco, del presidente o di un loro delegato, ciascuno con responsabilità pari alla quota di partecipazione fissata dalla convenzione e dallo statuto.</a:t>
            </a:r>
          </a:p>
          <a:p>
            <a:pPr marL="68580" indent="0" algn="just">
              <a:buNone/>
            </a:pPr>
            <a:r>
              <a:rPr lang="it-IT" dirty="0" smtClean="0"/>
              <a:t>L'assemblea </a:t>
            </a:r>
            <a:r>
              <a:rPr lang="it-IT" dirty="0"/>
              <a:t>elegge il consiglio di amministrazione e ne approva gli atti fondamentali previsti dallo statuto.</a:t>
            </a:r>
          </a:p>
          <a:p>
            <a:pPr marL="68580" indent="0">
              <a:buNone/>
            </a:pPr>
            <a:endParaRPr lang="it-IT" dirty="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171483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Tra </a:t>
            </a:r>
            <a:r>
              <a:rPr lang="it-IT" dirty="0"/>
              <a:t>gli stessi enti locali non può essere costituito più di un consorzio.</a:t>
            </a:r>
          </a:p>
          <a:p>
            <a:pPr marL="68580" indent="0" algn="just">
              <a:buNone/>
            </a:pPr>
            <a:r>
              <a:rPr lang="it-IT" dirty="0" smtClean="0"/>
              <a:t>In </a:t>
            </a:r>
            <a:r>
              <a:rPr lang="it-IT" dirty="0"/>
              <a:t>caso di rilevante interesse pubblico, la legge dello Stato può prevedere la costituzione di consorzi obbligatori per l'esercizio di determinate funzioni e servizi. La stessa legge ne demanda l'attuazione alle leggi regionali.</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16651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a:bodyPr>
          <a:lstStyle/>
          <a:p>
            <a:pPr marL="68580" indent="0" algn="just">
              <a:lnSpc>
                <a:spcPct val="150000"/>
              </a:lnSpc>
              <a:buNone/>
            </a:pPr>
            <a:endParaRPr lang="it-IT" dirty="0" smtClean="0"/>
          </a:p>
          <a:p>
            <a:pPr marL="68580" indent="0" algn="just">
              <a:lnSpc>
                <a:spcPct val="150000"/>
              </a:lnSpc>
              <a:buNone/>
            </a:pPr>
            <a:r>
              <a:rPr lang="it-IT" dirty="0" smtClean="0"/>
              <a:t>Ai </a:t>
            </a:r>
            <a:r>
              <a:rPr lang="it-IT" dirty="0"/>
              <a:t>consorzi che gestiscono </a:t>
            </a:r>
            <a:r>
              <a:rPr lang="it-IT" b="1" dirty="0" smtClean="0"/>
              <a:t> </a:t>
            </a:r>
            <a:r>
              <a:rPr lang="it-IT" b="1" dirty="0"/>
              <a:t>reti ed </a:t>
            </a:r>
            <a:r>
              <a:rPr lang="it-IT" b="1" dirty="0" smtClean="0"/>
              <a:t>erogano servizi </a:t>
            </a:r>
            <a:r>
              <a:rPr lang="it-IT" b="1" dirty="0"/>
              <a:t>pubblici locali di rilevanza </a:t>
            </a:r>
            <a:r>
              <a:rPr lang="it-IT" b="1" dirty="0" smtClean="0"/>
              <a:t>economica</a:t>
            </a:r>
            <a:r>
              <a:rPr lang="it-IT" dirty="0"/>
              <a:t> </a:t>
            </a:r>
            <a:r>
              <a:rPr lang="it-IT" dirty="0" smtClean="0"/>
              <a:t>si applicano le norme previste per le aziende speciali.</a:t>
            </a:r>
          </a:p>
          <a:p>
            <a:pPr marL="68580" indent="0" algn="just">
              <a:lnSpc>
                <a:spcPct val="150000"/>
              </a:lnSpc>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265335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p:txBody>
          <a:bodyPr>
            <a:normAutofit fontScale="90000"/>
          </a:bodyPr>
          <a:lstStyle/>
          <a:p>
            <a:pPr eaLnBrk="1" hangingPunct="1"/>
            <a:r>
              <a:rPr lang="it-IT" altLang="it-IT" sz="3600" dirty="0" smtClean="0">
                <a:solidFill>
                  <a:srgbClr val="FF0000"/>
                </a:solidFill>
              </a:rPr>
              <a:t>CONVENZIONI, </a:t>
            </a:r>
            <a:r>
              <a:rPr lang="it-IT" altLang="it-IT" sz="3600" b="1" dirty="0" smtClean="0">
                <a:solidFill>
                  <a:srgbClr val="0070C0"/>
                </a:solidFill>
              </a:rPr>
              <a:t>CONSORZI</a:t>
            </a:r>
            <a:r>
              <a:rPr lang="it-IT" altLang="it-IT" sz="3600" dirty="0" smtClean="0">
                <a:solidFill>
                  <a:srgbClr val="0070C0"/>
                </a:solidFill>
              </a:rPr>
              <a:t> </a:t>
            </a:r>
            <a:r>
              <a:rPr lang="it-IT" altLang="it-IT" sz="3600" dirty="0" smtClean="0">
                <a:solidFill>
                  <a:srgbClr val="FF0000"/>
                </a:solidFill>
              </a:rPr>
              <a:t>ED UNIONI DI COMUNI </a:t>
            </a:r>
            <a:endParaRPr lang="it-IT" altLang="it-IT" sz="3600" dirty="0" smtClean="0"/>
          </a:p>
        </p:txBody>
      </p:sp>
      <p:sp>
        <p:nvSpPr>
          <p:cNvPr id="18435" name="Segnaposto contenuto 2"/>
          <p:cNvSpPr>
            <a:spLocks noGrp="1"/>
          </p:cNvSpPr>
          <p:nvPr>
            <p:ph idx="1"/>
          </p:nvPr>
        </p:nvSpPr>
        <p:spPr/>
        <p:txBody>
          <a:bodyPr>
            <a:normAutofit/>
          </a:bodyPr>
          <a:lstStyle/>
          <a:p>
            <a:pPr marL="69850" indent="0" algn="just" eaLnBrk="1" hangingPunct="1">
              <a:buFont typeface="Wingdings 2" pitchFamily="18" charset="2"/>
              <a:buNone/>
            </a:pPr>
            <a:r>
              <a:rPr lang="it-IT" altLang="it-IT" dirty="0" smtClean="0"/>
              <a:t>Ad ogni amministrazione comunale è </a:t>
            </a:r>
            <a:r>
              <a:rPr lang="it-IT" altLang="it-IT" b="1" dirty="0" smtClean="0"/>
              <a:t>consentita l'adesione ad una unica forma associativa per ciascuna di quelle previste</a:t>
            </a:r>
            <a:r>
              <a:rPr lang="it-IT" altLang="it-IT" dirty="0" smtClean="0"/>
              <a:t> rispettivamente dall'articolo 25 della L. n. 142/1990 come recepito dalla L.r. 48/91, dall’art. 32 del Tuel e dall’art. 15 della L.r. n. 9/1986.</a:t>
            </a:r>
          </a:p>
        </p:txBody>
      </p:sp>
      <p:sp>
        <p:nvSpPr>
          <p:cNvPr id="2" name="Segnaposto piè di pagina 1"/>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070081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p:txBody>
          <a:bodyPr/>
          <a:lstStyle/>
          <a:p>
            <a:pPr eaLnBrk="1" hangingPunct="1"/>
            <a:r>
              <a:rPr lang="it-IT" altLang="it-IT" sz="3000" dirty="0" smtClean="0">
                <a:solidFill>
                  <a:srgbClr val="FF0000"/>
                </a:solidFill>
              </a:rPr>
              <a:t>CONVENZIONI, </a:t>
            </a:r>
            <a:r>
              <a:rPr lang="it-IT" altLang="it-IT" sz="3000" b="1" dirty="0" smtClean="0">
                <a:solidFill>
                  <a:srgbClr val="0070C0"/>
                </a:solidFill>
              </a:rPr>
              <a:t>CONSORZI</a:t>
            </a:r>
            <a:r>
              <a:rPr lang="it-IT" altLang="it-IT" sz="3000" dirty="0" smtClean="0">
                <a:solidFill>
                  <a:srgbClr val="0070C0"/>
                </a:solidFill>
              </a:rPr>
              <a:t> </a:t>
            </a:r>
            <a:r>
              <a:rPr lang="it-IT" altLang="it-IT" sz="3000" dirty="0" smtClean="0">
                <a:solidFill>
                  <a:srgbClr val="FF0000"/>
                </a:solidFill>
              </a:rPr>
              <a:t>ED UNIONI DI COMUNI </a:t>
            </a:r>
            <a:endParaRPr lang="it-IT" altLang="it-IT" sz="3000" dirty="0" smtClean="0"/>
          </a:p>
        </p:txBody>
      </p:sp>
      <p:sp>
        <p:nvSpPr>
          <p:cNvPr id="20483" name="Segnaposto contenuto 2"/>
          <p:cNvSpPr>
            <a:spLocks noGrp="1"/>
          </p:cNvSpPr>
          <p:nvPr>
            <p:ph idx="1"/>
          </p:nvPr>
        </p:nvSpPr>
        <p:spPr/>
        <p:txBody>
          <a:bodyPr/>
          <a:lstStyle/>
          <a:p>
            <a:pPr marL="69850" indent="0" algn="just" eaLnBrk="1" hangingPunct="1">
              <a:buFont typeface="Wingdings 2" pitchFamily="18" charset="2"/>
              <a:buNone/>
            </a:pPr>
            <a:r>
              <a:rPr lang="it-IT" altLang="it-IT" dirty="0" smtClean="0"/>
              <a:t>Dopo il 1 aprile 2008, anche  </a:t>
            </a:r>
            <a:r>
              <a:rPr lang="it-IT" altLang="it-IT" b="1" dirty="0" smtClean="0"/>
              <a:t>se permane l'adesione multipla </a:t>
            </a:r>
            <a:r>
              <a:rPr lang="it-IT" altLang="it-IT" dirty="0" smtClean="0"/>
              <a:t>ogni atto adottato dall'associazione tra comuni è nullo ed è, altresì, nullo ogni atto attinente all'adesione o allo svolgimento di essa da parte dell'amministrazione comunale interessata.</a:t>
            </a:r>
          </a:p>
        </p:txBody>
      </p:sp>
      <p:sp>
        <p:nvSpPr>
          <p:cNvPr id="2" name="Segnaposto piè di pagina 1"/>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1690480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p:txBody>
          <a:bodyPr>
            <a:normAutofit fontScale="90000"/>
          </a:bodyPr>
          <a:lstStyle/>
          <a:p>
            <a:pPr eaLnBrk="1" hangingPunct="1"/>
            <a:r>
              <a:rPr lang="it-IT" altLang="it-IT" sz="3600" dirty="0" smtClean="0">
                <a:solidFill>
                  <a:srgbClr val="FF0000"/>
                </a:solidFill>
              </a:rPr>
              <a:t>CONVENZIONI, </a:t>
            </a:r>
            <a:r>
              <a:rPr lang="it-IT" altLang="it-IT" sz="3600" b="1" dirty="0" smtClean="0">
                <a:solidFill>
                  <a:srgbClr val="0070C0"/>
                </a:solidFill>
              </a:rPr>
              <a:t>CONSORZI</a:t>
            </a:r>
            <a:r>
              <a:rPr lang="it-IT" altLang="it-IT" sz="3600" dirty="0" smtClean="0">
                <a:solidFill>
                  <a:srgbClr val="0070C0"/>
                </a:solidFill>
              </a:rPr>
              <a:t> </a:t>
            </a:r>
            <a:r>
              <a:rPr lang="it-IT" altLang="it-IT" sz="3600" dirty="0" smtClean="0">
                <a:solidFill>
                  <a:srgbClr val="FF0000"/>
                </a:solidFill>
              </a:rPr>
              <a:t>ED UNIONI DI COMUNI </a:t>
            </a:r>
            <a:endParaRPr lang="it-IT" altLang="it-IT" sz="3600" dirty="0" smtClean="0"/>
          </a:p>
        </p:txBody>
      </p:sp>
      <p:sp>
        <p:nvSpPr>
          <p:cNvPr id="19459" name="Segnaposto contenuto 2"/>
          <p:cNvSpPr>
            <a:spLocks noGrp="1"/>
          </p:cNvSpPr>
          <p:nvPr>
            <p:ph idx="1"/>
          </p:nvPr>
        </p:nvSpPr>
        <p:spPr/>
        <p:txBody>
          <a:bodyPr>
            <a:normAutofit lnSpcReduction="10000"/>
          </a:bodyPr>
          <a:lstStyle/>
          <a:p>
            <a:pPr marL="69850" indent="0" algn="just" eaLnBrk="1" hangingPunct="1">
              <a:buFont typeface="Wingdings 2" pitchFamily="18" charset="2"/>
              <a:buNone/>
              <a:defRPr/>
            </a:pPr>
            <a:r>
              <a:rPr lang="it-IT" altLang="it-IT" dirty="0" smtClean="0"/>
              <a:t>Rispetto alla legge nazionale (articolo 2, comma 28, della L. n. 244/2007)  </a:t>
            </a:r>
            <a:r>
              <a:rPr lang="it-IT" altLang="it-IT" dirty="0" smtClean="0"/>
              <a:t>in </a:t>
            </a:r>
            <a:r>
              <a:rPr lang="it-IT" altLang="it-IT" dirty="0" smtClean="0"/>
              <a:t>Sicilia </a:t>
            </a:r>
            <a:r>
              <a:rPr lang="it-IT" altLang="it-IT" dirty="0" smtClean="0"/>
              <a:t>sono </a:t>
            </a:r>
            <a:r>
              <a:rPr lang="it-IT" altLang="it-IT" dirty="0" smtClean="0"/>
              <a:t>state ampliate le </a:t>
            </a:r>
            <a:r>
              <a:rPr lang="it-IT" altLang="it-IT" b="1" dirty="0" smtClean="0"/>
              <a:t>fattispecie associative ammesse</a:t>
            </a:r>
            <a:r>
              <a:rPr lang="it-IT" altLang="it-IT" dirty="0" smtClean="0"/>
              <a:t>:</a:t>
            </a:r>
          </a:p>
          <a:p>
            <a:pPr algn="just" eaLnBrk="1" hangingPunct="1">
              <a:defRPr/>
            </a:pPr>
            <a:r>
              <a:rPr lang="it-IT" altLang="it-IT" dirty="0" smtClean="0"/>
              <a:t>I consorzi universitari</a:t>
            </a:r>
          </a:p>
          <a:p>
            <a:pPr algn="just" eaLnBrk="1" hangingPunct="1">
              <a:defRPr/>
            </a:pPr>
            <a:r>
              <a:rPr lang="it-IT" altLang="it-IT" dirty="0" smtClean="0"/>
              <a:t>I consorzi per la gestione delle opere pubbliche finanziate con il vincolo della gestione in forma associata</a:t>
            </a:r>
          </a:p>
          <a:p>
            <a:pPr algn="just" eaLnBrk="1" hangingPunct="1">
              <a:defRPr/>
            </a:pPr>
            <a:r>
              <a:rPr lang="it-IT" altLang="it-IT" dirty="0" smtClean="0"/>
              <a:t>I consorzi per le minoranze linguistiche</a:t>
            </a:r>
          </a:p>
        </p:txBody>
      </p:sp>
      <p:sp>
        <p:nvSpPr>
          <p:cNvPr id="2" name="Segnaposto piè di pagina 1"/>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68037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L'articolo </a:t>
            </a:r>
            <a:r>
              <a:rPr lang="it-IT" dirty="0"/>
              <a:t>2 comma 186 lettera e) della legge finanziaria </a:t>
            </a:r>
            <a:r>
              <a:rPr lang="it-IT" dirty="0" smtClean="0"/>
              <a:t>2010 ha </a:t>
            </a:r>
            <a:r>
              <a:rPr lang="it-IT" b="1" dirty="0" smtClean="0"/>
              <a:t>soppresso i consorzi </a:t>
            </a:r>
            <a:r>
              <a:rPr lang="it-IT" b="1" dirty="0"/>
              <a:t>di funzioni tra gli enti </a:t>
            </a:r>
            <a:r>
              <a:rPr lang="it-IT" b="1" dirty="0" smtClean="0"/>
              <a:t>locali. </a:t>
            </a:r>
          </a:p>
          <a:p>
            <a:pPr marL="68580" indent="0" algn="just">
              <a:buNone/>
            </a:pPr>
            <a:r>
              <a:rPr lang="it-IT" dirty="0" smtClean="0"/>
              <a:t>Possono </a:t>
            </a:r>
            <a:r>
              <a:rPr lang="it-IT" dirty="0"/>
              <a:t>sopravvivere esclusivamente i consorzi di servizi</a:t>
            </a:r>
            <a:r>
              <a:rPr lang="it-IT" dirty="0" smtClean="0"/>
              <a:t>. </a:t>
            </a:r>
          </a:p>
          <a:p>
            <a:pPr marL="68580" indent="0" algn="just">
              <a:buNone/>
            </a:pPr>
            <a:r>
              <a:rPr lang="it-IT" dirty="0" smtClean="0"/>
              <a:t>La norma, però, non modifica l'articolo </a:t>
            </a:r>
            <a:r>
              <a:rPr lang="it-IT" dirty="0"/>
              <a:t>31 del Tuel, che prevede i consorzi di funzioni tra le forme associative possibili. </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3523133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dirty="0" smtClean="0"/>
              <a:t>La Corte dei Conti </a:t>
            </a:r>
            <a:r>
              <a:rPr lang="it-IT" dirty="0"/>
              <a:t>del Lazio, con la delibera 15 del 2011, </a:t>
            </a:r>
            <a:r>
              <a:rPr lang="it-IT" dirty="0" smtClean="0"/>
              <a:t>ha differenziato le tipologie di consorzi, basandosi  sulla </a:t>
            </a:r>
            <a:r>
              <a:rPr lang="it-IT" dirty="0"/>
              <a:t>sostanza dell'attività svolta e dei poteri conferiti con l'atto costitutivo e nello statuto. Costituisce "funzione" quell'attività che si esplica mediante atti amministrativi o comportamenti configuranti espressione del potere autoritativo della </a:t>
            </a:r>
            <a:r>
              <a:rPr lang="it-IT" dirty="0" err="1"/>
              <a:t>Pa</a:t>
            </a:r>
            <a:r>
              <a:rPr lang="it-IT" dirty="0"/>
              <a:t> o la cura concreta di interessi pubblici finalizzata al raggiungimento ad uno scopo tipizzato dalla legge. </a:t>
            </a:r>
            <a:endParaRPr lang="it-IT" dirty="0" smtClean="0"/>
          </a:p>
          <a:p>
            <a:pPr marL="68580" indent="0" algn="just">
              <a:buNone/>
            </a:pPr>
            <a:r>
              <a:rPr lang="it-IT" dirty="0" smtClean="0"/>
              <a:t>È</a:t>
            </a:r>
            <a:r>
              <a:rPr lang="it-IT" dirty="0"/>
              <a:t>, invece, classificabile tra le attività in capo ai consorzi di "servizi" l'azione della </a:t>
            </a:r>
            <a:r>
              <a:rPr lang="it-IT" dirty="0" err="1"/>
              <a:t>Pa</a:t>
            </a:r>
            <a:r>
              <a:rPr lang="it-IT" dirty="0"/>
              <a:t> che si traduce nella pura erogazione di un servizio alla </a:t>
            </a:r>
            <a:r>
              <a:rPr lang="it-IT" dirty="0" smtClean="0"/>
              <a:t>collettività.</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2195094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 </a:t>
            </a:r>
            <a:r>
              <a:rPr lang="it-IT" dirty="0"/>
              <a:t>natura consortile del servizio non muta se una frazione non preponderante dell'attività viene gestita secondo atti amministrativi funzionali alla resa del servizio stesso, rientrando nella normale organizzazione di un consorzio di servizi la costituzione di un'unità organizzativa di tipo amministrativo. </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18781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IL PRINCIPIO DI ADEGUATEZZA</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 Carta europea dell’Autonomia Locale sancisce il</a:t>
            </a:r>
          </a:p>
          <a:p>
            <a:pPr marL="68580" indent="0">
              <a:buNone/>
            </a:pPr>
            <a:endParaRPr lang="it-IT" dirty="0" smtClean="0"/>
          </a:p>
          <a:p>
            <a:pPr marL="68580" indent="0" algn="ctr">
              <a:buNone/>
            </a:pPr>
            <a:r>
              <a:rPr lang="it-IT" b="1" dirty="0" smtClean="0"/>
              <a:t>Diritto di associazione</a:t>
            </a:r>
          </a:p>
          <a:p>
            <a:pPr marL="68580" indent="0" algn="ctr">
              <a:buNone/>
            </a:pPr>
            <a:r>
              <a:rPr lang="it-IT" b="1" dirty="0" smtClean="0"/>
              <a:t> </a:t>
            </a:r>
          </a:p>
          <a:p>
            <a:pPr marL="68580" indent="0" algn="ctr">
              <a:buNone/>
            </a:pPr>
            <a:r>
              <a:rPr lang="it-IT" b="1" dirty="0" smtClean="0"/>
              <a:t>delle collettività locali</a:t>
            </a: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0612101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a:t>La concreta individuazione delle due tipologie di consorzio dovrà essere compiuta </a:t>
            </a:r>
            <a:r>
              <a:rPr lang="it-IT" dirty="0" smtClean="0"/>
              <a:t>attraverso una </a:t>
            </a:r>
            <a:r>
              <a:rPr lang="it-IT" dirty="0"/>
              <a:t>ricognizione delle norme settoriali, nonché valorizzando le previsioni contenute nell’atto fondamentale con cui è stato costituito l’organismo partecipato, ovvero lo statuto consortile. </a:t>
            </a:r>
            <a:r>
              <a:rPr lang="it-IT" dirty="0" smtClean="0"/>
              <a:t>(Corte dei Conti, Sez</a:t>
            </a:r>
            <a:r>
              <a:rPr lang="it-IT" dirty="0"/>
              <a:t>. contr. Lombardia, 30 dicembre 2010, n. 1082).</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993406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a:t>
            </a:r>
            <a:r>
              <a:rPr lang="it-IT" b="1" dirty="0">
                <a:solidFill>
                  <a:srgbClr val="0070C0"/>
                </a:solidFill>
              </a:rPr>
              <a:t>CONSORZI</a:t>
            </a:r>
            <a:r>
              <a:rPr lang="it-IT" dirty="0">
                <a:solidFill>
                  <a:srgbClr val="FF0000"/>
                </a:solidFill>
              </a:rPr>
              <a:t> ED UNIONI</a:t>
            </a:r>
            <a:r>
              <a:rPr lang="it-IT" dirty="0">
                <a:solidFill>
                  <a:srgbClr val="0070C0"/>
                </a:solidFill>
              </a:rPr>
              <a:t>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 Corte </a:t>
            </a:r>
            <a:r>
              <a:rPr lang="it-IT" dirty="0"/>
              <a:t>dei conti, sez. regionale di controllo per la Regione Lombardia</a:t>
            </a:r>
            <a:r>
              <a:rPr lang="it-IT" dirty="0" smtClean="0"/>
              <a:t>, con deliberazione n. 627 del </a:t>
            </a:r>
            <a:r>
              <a:rPr lang="it-IT" dirty="0"/>
              <a:t>28/11/2011 </a:t>
            </a:r>
            <a:r>
              <a:rPr lang="it-IT" dirty="0" smtClean="0"/>
              <a:t>affermava:</a:t>
            </a:r>
            <a:endParaRPr lang="it-IT" dirty="0"/>
          </a:p>
          <a:p>
            <a:pPr marL="68580" indent="0" algn="just">
              <a:buNone/>
            </a:pPr>
            <a:r>
              <a:rPr lang="it-IT" b="1" i="1" dirty="0" smtClean="0"/>
              <a:t>Ferma </a:t>
            </a:r>
            <a:r>
              <a:rPr lang="it-IT" b="1" i="1" dirty="0"/>
              <a:t>restando l’impossibilità di prevedere la costituzione di un consorzio che abbia quale oggetto esclusivo di appaltare a terzi la gestione del servizio per l’effettuazione del quale è stato costituito.</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139729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Il T.U.E.L. ha apportato sostanziali modifiche alla normativa preesistente sulle Unioni dei Comuni, facendo venire meno:</a:t>
            </a:r>
          </a:p>
          <a:p>
            <a:pPr algn="just"/>
            <a:r>
              <a:rPr lang="it-IT" dirty="0" smtClean="0"/>
              <a:t>L’obbligo della successiva fusione</a:t>
            </a:r>
          </a:p>
          <a:p>
            <a:pPr algn="just"/>
            <a:r>
              <a:rPr lang="it-IT" dirty="0" smtClean="0"/>
              <a:t>Il limite relativo alla dimensione demografica</a:t>
            </a:r>
          </a:p>
          <a:p>
            <a:pPr algn="just"/>
            <a:r>
              <a:rPr lang="it-IT" dirty="0" smtClean="0"/>
              <a:t>Il carattere prescrittivo della contiguità territoriale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6715575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lnSpc>
                <a:spcPct val="200000"/>
              </a:lnSpc>
              <a:buNone/>
            </a:pPr>
            <a:r>
              <a:rPr lang="it-IT" dirty="0" smtClean="0"/>
              <a:t>Tali innovazioni, in forza del recepimento dinamico, trovano applicazione anche in SICILIA .</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8139619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lnSpc>
                <a:spcPct val="150000"/>
              </a:lnSpc>
              <a:buNone/>
            </a:pPr>
            <a:r>
              <a:rPr lang="it-IT" dirty="0" smtClean="0"/>
              <a:t>L’Unione nasce con l’approvazione dei rispettivo Consigli Comunali dell’</a:t>
            </a:r>
            <a:r>
              <a:rPr lang="it-IT" b="1" dirty="0" smtClean="0"/>
              <a:t>atto costitutivo </a:t>
            </a:r>
            <a:r>
              <a:rPr lang="it-IT" dirty="0" smtClean="0"/>
              <a:t>e dello </a:t>
            </a:r>
            <a:r>
              <a:rPr lang="it-IT" b="1" dirty="0" smtClean="0"/>
              <a:t>statuto, con le procedure e le maggioranze richieste per le modifiche statutarie.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4901386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fontScale="77500" lnSpcReduction="20000"/>
          </a:bodyPr>
          <a:lstStyle/>
          <a:p>
            <a:pPr marL="68580" indent="0" algn="ctr">
              <a:buNone/>
            </a:pPr>
            <a:r>
              <a:rPr lang="it-IT" b="1" dirty="0" smtClean="0"/>
              <a:t>LA NORMATIVA  PRINCIPALE SULLE UNIONI DI COMUNI</a:t>
            </a:r>
          </a:p>
          <a:p>
            <a:pPr marL="68580" indent="0" algn="just">
              <a:buNone/>
            </a:pPr>
            <a:endParaRPr lang="it-IT" b="1" dirty="0" smtClean="0"/>
          </a:p>
          <a:p>
            <a:pPr marL="68580" indent="0" algn="just">
              <a:buNone/>
            </a:pPr>
            <a:r>
              <a:rPr lang="it-IT" b="1" dirty="0" smtClean="0"/>
              <a:t>ART. 32 TUEL </a:t>
            </a:r>
            <a:r>
              <a:rPr lang="it-IT" dirty="0" smtClean="0"/>
              <a:t>(si applica anche in Sicilia, per effetto del rinvio dinamico) </a:t>
            </a:r>
          </a:p>
          <a:p>
            <a:pPr marL="68580" indent="0" algn="just">
              <a:buNone/>
            </a:pPr>
            <a:r>
              <a:rPr lang="it-IT" b="1" dirty="0" smtClean="0"/>
              <a:t>COMMA 105 L. 56/2014 </a:t>
            </a:r>
            <a:r>
              <a:rPr lang="it-IT" dirty="0" smtClean="0"/>
              <a:t>(modifica l’art. 32 del TUEL e si applica anche in Sicilia, per effetto del rinvio dinamico)</a:t>
            </a:r>
          </a:p>
          <a:p>
            <a:pPr marL="68580" indent="0" algn="just">
              <a:buNone/>
            </a:pPr>
            <a:r>
              <a:rPr lang="it-IT" b="1" dirty="0" smtClean="0"/>
              <a:t>L. 56/2014 cd LEGGE </a:t>
            </a:r>
            <a:r>
              <a:rPr lang="it-IT" b="1" dirty="0"/>
              <a:t>DELRIO </a:t>
            </a:r>
            <a:r>
              <a:rPr lang="it-IT" dirty="0" smtClean="0"/>
              <a:t>(entro </a:t>
            </a:r>
            <a:r>
              <a:rPr lang="it-IT" dirty="0"/>
              <a:t>dodici mesi  dalla  </a:t>
            </a:r>
            <a:r>
              <a:rPr lang="it-IT" dirty="0" smtClean="0"/>
              <a:t>sua entrata  </a:t>
            </a:r>
            <a:r>
              <a:rPr lang="it-IT" dirty="0"/>
              <a:t>in  </a:t>
            </a:r>
            <a:r>
              <a:rPr lang="it-IT" dirty="0" smtClean="0"/>
              <a:t>vigore, </a:t>
            </a:r>
            <a:r>
              <a:rPr lang="it-IT" dirty="0"/>
              <a:t>le regioni a statuto speciale Friuli-Venezia Giulia </a:t>
            </a:r>
            <a:r>
              <a:rPr lang="it-IT" dirty="0" smtClean="0"/>
              <a:t>e Sardegna </a:t>
            </a:r>
            <a:r>
              <a:rPr lang="it-IT" dirty="0"/>
              <a:t>e la Regione siciliana adeguano i propri ordinamenti </a:t>
            </a:r>
            <a:r>
              <a:rPr lang="it-IT" dirty="0" smtClean="0"/>
              <a:t>interni ai </a:t>
            </a:r>
            <a:r>
              <a:rPr lang="it-IT" dirty="0"/>
              <a:t>principi della medesima </a:t>
            </a:r>
            <a:r>
              <a:rPr lang="it-IT" dirty="0" smtClean="0"/>
              <a:t>legge – COMMA 145).</a:t>
            </a:r>
          </a:p>
          <a:p>
            <a:pPr marL="68580" indent="0" algn="just">
              <a:buNone/>
            </a:pPr>
            <a:r>
              <a:rPr lang="it-IT" b="1" dirty="0" smtClean="0"/>
              <a:t>ART. 14, COMMI 27-31, D.L. </a:t>
            </a:r>
            <a:r>
              <a:rPr lang="it-IT" b="1" dirty="0" smtClean="0"/>
              <a:t>78/2010 </a:t>
            </a:r>
            <a:r>
              <a:rPr lang="it-IT" dirty="0" smtClean="0"/>
              <a:t>(non si applica in Sicilia)</a:t>
            </a:r>
            <a:endParaRPr lang="it-IT" dirty="0" smtClean="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60509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buNone/>
            </a:pPr>
            <a:r>
              <a:rPr lang="it-IT" dirty="0" smtClean="0"/>
              <a:t>Lo </a:t>
            </a:r>
            <a:r>
              <a:rPr lang="it-IT" b="1" dirty="0" smtClean="0"/>
              <a:t>statuto deve </a:t>
            </a:r>
            <a:r>
              <a:rPr lang="it-IT" dirty="0" smtClean="0"/>
              <a:t>prevedere:</a:t>
            </a:r>
          </a:p>
          <a:p>
            <a:pPr marL="68580" indent="0">
              <a:buNone/>
            </a:pPr>
            <a:endParaRPr lang="it-IT" dirty="0" smtClean="0"/>
          </a:p>
          <a:p>
            <a:r>
              <a:rPr lang="it-IT" dirty="0" smtClean="0"/>
              <a:t>Gli organi dell’Unione</a:t>
            </a:r>
          </a:p>
          <a:p>
            <a:r>
              <a:rPr lang="it-IT" dirty="0" smtClean="0"/>
              <a:t>Le modalità per la loro costituzione</a:t>
            </a:r>
          </a:p>
          <a:p>
            <a:r>
              <a:rPr lang="it-IT" dirty="0" smtClean="0"/>
              <a:t>Le funzioni svolte</a:t>
            </a:r>
          </a:p>
          <a:p>
            <a:r>
              <a:rPr lang="it-IT" dirty="0" smtClean="0"/>
              <a:t>Le fonti di provenienza delle risorse</a:t>
            </a:r>
          </a:p>
          <a:p>
            <a:pPr marL="68580" indent="0">
              <a:buNone/>
            </a:pPr>
            <a:endParaRPr lang="it-IT" b="1" dirty="0" smtClean="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9635613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In fase di prima attuazione lo Statuto è approvato dai Consiglio dei comuni partecipanti ma le successive modifiche sono approvate dal Consiglio dell’Unione.</a:t>
            </a:r>
          </a:p>
          <a:p>
            <a:pPr marL="68580" indent="0" algn="just">
              <a:buNone/>
            </a:pPr>
            <a:r>
              <a:rPr lang="it-IT" dirty="0" smtClean="0"/>
              <a:t>La modifica, quindi, non deve essere approvata da tutti i Consigli comunali dei comuni associati.</a:t>
            </a:r>
          </a:p>
          <a:p>
            <a:pPr marL="68580" indent="0">
              <a:buNone/>
            </a:pPr>
            <a:r>
              <a:rPr lang="it-IT" b="1" dirty="0" smtClean="0">
                <a:solidFill>
                  <a:srgbClr val="FF0000"/>
                </a:solidFill>
              </a:rPr>
              <a:t>Vale per tutte le modifiche ?</a:t>
            </a:r>
            <a:endParaRPr lang="it-IT" b="1" dirty="0">
              <a:solidFill>
                <a:srgbClr val="FF0000"/>
              </a:solidFill>
            </a:endParaRP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9267484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L’Unione dispone di </a:t>
            </a:r>
            <a:r>
              <a:rPr lang="it-IT" b="1" dirty="0" smtClean="0"/>
              <a:t>potestà regolamentare.</a:t>
            </a:r>
          </a:p>
          <a:p>
            <a:pPr marL="68580" indent="0" algn="just">
              <a:buNone/>
            </a:pPr>
            <a:r>
              <a:rPr lang="it-IT" dirty="0" smtClean="0"/>
              <a:t>Essendo un nuovo Ente Locale, l’Unione deve avere propri atti di regolamentazione, non essendo applicabili, tranne che per espressa previsione statutaria, nessuno di quelli dei Comuni che la costituiscono.</a:t>
            </a:r>
          </a:p>
          <a:p>
            <a:pPr marL="68580" indent="0" algn="ctr">
              <a:buNone/>
            </a:pPr>
            <a:r>
              <a:rPr lang="it-IT" sz="2200" b="1" dirty="0" smtClean="0"/>
              <a:t>Organi competenti in materia regolamentare:</a:t>
            </a:r>
          </a:p>
          <a:p>
            <a:pPr marL="68580" indent="0" algn="just">
              <a:buNone/>
            </a:pPr>
            <a:r>
              <a:rPr lang="it-IT" sz="2200" b="1" dirty="0" smtClean="0"/>
              <a:t>Consiglio dell’Unione</a:t>
            </a:r>
          </a:p>
          <a:p>
            <a:pPr marL="68580" indent="0" algn="just">
              <a:buNone/>
            </a:pPr>
            <a:r>
              <a:rPr lang="it-IT" sz="2200" b="1" dirty="0" smtClean="0"/>
              <a:t>Giunta dell’Unione </a:t>
            </a:r>
            <a:r>
              <a:rPr lang="it-IT" sz="2200" dirty="0" smtClean="0"/>
              <a:t>(limitatamente ai regolamenti sull’ordinamento degli Uffici e dei Servizi)</a:t>
            </a:r>
            <a:endParaRPr lang="it-IT" sz="2200" b="1" dirty="0" smtClean="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125911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CON LA MODIFICA DEL COMMA 4 DELL’ART. 32, OPERATA DALLA LEGGE DELRIO si prevede l’onere per le Unioni di rendere i loro statuti e regolamenti compatibili con le disposizioni sulle città metropolitane, sulle province (in Sicilia dovrebbe leggersi Liberi consorzi)  sulle unioni e fusioni di Comuni</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006566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LA GESTIONE ASSOCIATA</a:t>
            </a:r>
            <a:endParaRPr lang="it-IT"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pPr marL="68580" indent="0" algn="ctr">
              <a:buNone/>
            </a:pPr>
            <a:r>
              <a:rPr lang="it-IT" b="1" dirty="0" smtClean="0"/>
              <a:t>PICCOLI COMUNI: PUNTI CRITICI</a:t>
            </a:r>
          </a:p>
          <a:p>
            <a:pPr algn="just"/>
            <a:r>
              <a:rPr lang="it-IT" b="1" dirty="0" smtClean="0"/>
              <a:t>Mancanza di economie di scala</a:t>
            </a:r>
          </a:p>
          <a:p>
            <a:pPr algn="just"/>
            <a:r>
              <a:rPr lang="it-IT" b="1" dirty="0" smtClean="0"/>
              <a:t>Prezzi di acquisto più elevati</a:t>
            </a:r>
          </a:p>
          <a:p>
            <a:pPr algn="just"/>
            <a:r>
              <a:rPr lang="it-IT" b="1" dirty="0" smtClean="0"/>
              <a:t>Difficoltà a privatizzare i servizi</a:t>
            </a:r>
          </a:p>
          <a:p>
            <a:pPr algn="just"/>
            <a:r>
              <a:rPr lang="it-IT" b="1" dirty="0" smtClean="0"/>
              <a:t>Sottoutilizzazione di alcune attrezzature</a:t>
            </a:r>
          </a:p>
          <a:p>
            <a:pPr algn="just"/>
            <a:r>
              <a:rPr lang="it-IT" b="1" dirty="0" smtClean="0"/>
              <a:t>Stessi compiti amministrativi e stessi vincoli dei comuni medio-grandi, con meno risorse per assolverli</a:t>
            </a:r>
          </a:p>
          <a:p>
            <a:pPr algn="just"/>
            <a:r>
              <a:rPr lang="it-IT" b="1" dirty="0" smtClean="0"/>
              <a:t>Più difficoltà a trovare competenze professionali per le nuove incombenze</a:t>
            </a:r>
          </a:p>
          <a:p>
            <a:pPr marL="68580" indent="0" algn="ctr">
              <a:buNone/>
            </a:pPr>
            <a:endParaRPr lang="it-IT" b="1" dirty="0" smtClean="0"/>
          </a:p>
          <a:p>
            <a:pPr marL="68580" indent="0" algn="ctr">
              <a:buNone/>
            </a:pPr>
            <a:endParaRPr lang="it-IT" b="1" dirty="0" smtClean="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852742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Le norme statutarie e regolamentari devono disciplinare, in particolare:</a:t>
            </a:r>
          </a:p>
          <a:p>
            <a:pPr algn="just"/>
            <a:r>
              <a:rPr lang="it-IT" dirty="0" smtClean="0"/>
              <a:t>Lo status degli amministratori</a:t>
            </a:r>
          </a:p>
          <a:p>
            <a:pPr algn="just"/>
            <a:r>
              <a:rPr lang="it-IT" dirty="0" smtClean="0"/>
              <a:t>L’ordinamento finanziario e contabile</a:t>
            </a:r>
          </a:p>
          <a:p>
            <a:pPr algn="just"/>
            <a:r>
              <a:rPr lang="it-IT" dirty="0" smtClean="0"/>
              <a:t>Il funzionamento degli organi ed i loro rapporti</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7959889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L’Unione è chiamata ad esercitare una pluralità di funzioni.</a:t>
            </a:r>
          </a:p>
          <a:p>
            <a:pPr marL="68580" indent="0" algn="just">
              <a:buNone/>
            </a:pPr>
            <a:r>
              <a:rPr lang="it-IT" dirty="0" smtClean="0"/>
              <a:t>Il primo elemento da esaminare riguarda la </a:t>
            </a:r>
            <a:r>
              <a:rPr lang="it-IT" b="1" dirty="0" smtClean="0"/>
              <a:t>pluralità, </a:t>
            </a:r>
            <a:r>
              <a:rPr lang="it-IT" dirty="0" smtClean="0"/>
              <a:t>ne segue che non può esistere un’Unione che eserciti una sola funzione.</a:t>
            </a:r>
          </a:p>
          <a:p>
            <a:pPr marL="68580" indent="0" algn="just">
              <a:buNone/>
            </a:pPr>
            <a:r>
              <a:rPr lang="it-IT" dirty="0" smtClean="0"/>
              <a:t>Il secondo elemento riguarda la dizione </a:t>
            </a:r>
            <a:r>
              <a:rPr lang="it-IT" b="1" dirty="0" smtClean="0"/>
              <a:t>funzioni.</a:t>
            </a:r>
          </a:p>
          <a:p>
            <a:pPr marL="68580" indent="0" algn="just">
              <a:buNone/>
            </a:pPr>
            <a:r>
              <a:rPr lang="it-IT" dirty="0" smtClean="0"/>
              <a:t>L’art. 26 della L. 142/90 parlava di </a:t>
            </a:r>
            <a:r>
              <a:rPr lang="it-IT" b="1" i="1" dirty="0" smtClean="0"/>
              <a:t>esercizio di una pluralità di funzioni O DI SERVIZI</a:t>
            </a:r>
            <a:endParaRPr lang="it-IT" dirty="0" smtClean="0"/>
          </a:p>
          <a:p>
            <a:pPr marL="68580" indent="0" algn="just">
              <a:buNone/>
            </a:pP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9162821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endParaRPr lang="it-IT" dirty="0" smtClean="0"/>
          </a:p>
          <a:p>
            <a:pPr marL="68580" indent="0" algn="just">
              <a:lnSpc>
                <a:spcPct val="200000"/>
              </a:lnSpc>
              <a:buNone/>
            </a:pPr>
            <a:r>
              <a:rPr lang="it-IT" dirty="0" smtClean="0"/>
              <a:t>In effetti, però, la distinzione storica tra </a:t>
            </a:r>
            <a:r>
              <a:rPr lang="it-IT" dirty="0"/>
              <a:t> </a:t>
            </a:r>
            <a:r>
              <a:rPr lang="it-IT" dirty="0" smtClean="0"/>
              <a:t>funzioni e </a:t>
            </a:r>
            <a:r>
              <a:rPr lang="it-IT" dirty="0" smtClean="0"/>
              <a:t>servizi, rispetto alle Unioni, </a:t>
            </a:r>
            <a:r>
              <a:rPr lang="it-IT" dirty="0" smtClean="0"/>
              <a:t>ha perso gran parte della </a:t>
            </a:r>
            <a:r>
              <a:rPr lang="it-IT" dirty="0"/>
              <a:t> </a:t>
            </a:r>
            <a:r>
              <a:rPr lang="it-IT" dirty="0" smtClean="0"/>
              <a:t>sua importanza.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8244925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L’attuale struttura di bilancio considera i servizi come segmenti delle stesse funzioni.</a:t>
            </a:r>
          </a:p>
          <a:p>
            <a:pPr marL="68580" indent="0" algn="just">
              <a:buNone/>
            </a:pPr>
            <a:r>
              <a:rPr lang="it-IT" dirty="0" smtClean="0"/>
              <a:t>L’ultimo comma dell’articolo che riguarda le Unioni (art. 32 T.U.E.L.) sancisce che </a:t>
            </a:r>
            <a:r>
              <a:rPr lang="it-IT" b="1" i="1" dirty="0" smtClean="0"/>
              <a:t>Alle Unioni competono gli introiti derivanti dalle tasse, dalle tariffe e dai contributi sui SERVIZI ad esse affidate.</a:t>
            </a:r>
            <a:endParaRPr lang="it-IT" dirty="0" smtClean="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2182314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CONVENZIONI, CONSORZI ED </a:t>
            </a:r>
            <a:r>
              <a:rPr lang="it-IT" b="1" dirty="0">
                <a:solidFill>
                  <a:srgbClr val="0070C0"/>
                </a:solidFill>
              </a:rPr>
              <a:t>UNIONI </a:t>
            </a:r>
            <a:r>
              <a:rPr lang="it-IT" dirty="0">
                <a:solidFill>
                  <a:srgbClr val="FF0000"/>
                </a:solidFill>
              </a:rPr>
              <a:t>DI COMUNI </a:t>
            </a:r>
            <a:endParaRPr lang="it-IT" dirty="0"/>
          </a:p>
        </p:txBody>
      </p:sp>
      <p:sp>
        <p:nvSpPr>
          <p:cNvPr id="3" name="Segnaposto contenuto 2"/>
          <p:cNvSpPr>
            <a:spLocks noGrp="1"/>
          </p:cNvSpPr>
          <p:nvPr>
            <p:ph idx="1"/>
          </p:nvPr>
        </p:nvSpPr>
        <p:spPr/>
        <p:txBody>
          <a:bodyPr/>
          <a:lstStyle/>
          <a:p>
            <a:pPr marL="0" indent="0" algn="just">
              <a:lnSpc>
                <a:spcPct val="150000"/>
              </a:lnSpc>
              <a:spcBef>
                <a:spcPts val="0"/>
              </a:spcBef>
              <a:buNone/>
            </a:pPr>
            <a:r>
              <a:rPr lang="it-IT" dirty="0" smtClean="0"/>
              <a:t>L’Unione ha carattere decisamente </a:t>
            </a:r>
            <a:r>
              <a:rPr lang="it-IT" b="1" dirty="0" smtClean="0"/>
              <a:t>plurifunzionale, </a:t>
            </a:r>
            <a:r>
              <a:rPr lang="it-IT" dirty="0" smtClean="0"/>
              <a:t>mentre le convenzioni ed i consorzi hanno, di norma, carattere </a:t>
            </a:r>
            <a:r>
              <a:rPr lang="it-IT" b="1" dirty="0" smtClean="0"/>
              <a:t>monofunzionale.</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5589341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GLI ORGANI DELL’UNIONE</a:t>
            </a:r>
            <a:endParaRPr lang="it-IT" dirty="0">
              <a:solidFill>
                <a:srgbClr val="FF0000"/>
              </a:solidFill>
            </a:endParaRPr>
          </a:p>
        </p:txBody>
      </p:sp>
      <p:sp>
        <p:nvSpPr>
          <p:cNvPr id="3" name="Segnaposto contenuto 2"/>
          <p:cNvSpPr>
            <a:spLocks noGrp="1"/>
          </p:cNvSpPr>
          <p:nvPr>
            <p:ph idx="1"/>
          </p:nvPr>
        </p:nvSpPr>
        <p:spPr/>
        <p:txBody>
          <a:bodyPr>
            <a:normAutofit fontScale="92500" lnSpcReduction="10000"/>
          </a:bodyPr>
          <a:lstStyle/>
          <a:p>
            <a:pPr marL="68580" indent="0" algn="ctr">
              <a:buNone/>
            </a:pPr>
            <a:r>
              <a:rPr lang="it-IT" b="1" dirty="0" smtClean="0"/>
              <a:t>TESTO ORIGINARIO 2000 </a:t>
            </a:r>
          </a:p>
          <a:p>
            <a:pPr marL="68580" indent="0">
              <a:buNone/>
            </a:pPr>
            <a:endParaRPr lang="it-IT" b="1" dirty="0"/>
          </a:p>
          <a:p>
            <a:pPr marL="68580" indent="0" algn="just">
              <a:buNone/>
            </a:pPr>
            <a:r>
              <a:rPr lang="it-IT" b="1" dirty="0" smtClean="0"/>
              <a:t>L’unico organo obbligatorio per legge ERA il Presidente dell’Unione</a:t>
            </a:r>
            <a:r>
              <a:rPr lang="it-IT" dirty="0" smtClean="0"/>
              <a:t>.</a:t>
            </a:r>
          </a:p>
          <a:p>
            <a:pPr marL="68580" indent="0" algn="just">
              <a:buNone/>
            </a:pPr>
            <a:r>
              <a:rPr lang="it-IT" dirty="0" smtClean="0"/>
              <a:t>Il comma 3 dell’art. 32 del T.U.E.L. parlava, poi, genericamente di </a:t>
            </a:r>
            <a:r>
              <a:rPr lang="it-IT" b="1" dirty="0" smtClean="0"/>
              <a:t>altri organi.</a:t>
            </a:r>
          </a:p>
          <a:p>
            <a:pPr marL="68580" indent="0" algn="just">
              <a:buNone/>
            </a:pPr>
            <a:r>
              <a:rPr lang="it-IT" dirty="0" smtClean="0"/>
              <a:t>Questi altri organi dovevano essere formati dai componenti della Giunta e dei Consigli Comunali associati, garantendo la rappresentanza delle minoranze.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9473431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normAutofit fontScale="92500" lnSpcReduction="10000"/>
          </a:bodyPr>
          <a:lstStyle/>
          <a:p>
            <a:pPr marL="68580" indent="0" algn="ctr">
              <a:buNone/>
            </a:pPr>
            <a:r>
              <a:rPr lang="it-IT" b="1" dirty="0" smtClean="0"/>
              <a:t>OGGI</a:t>
            </a:r>
          </a:p>
          <a:p>
            <a:pPr marL="68580" indent="0" algn="just">
              <a:buNone/>
            </a:pPr>
            <a:r>
              <a:rPr lang="it-IT" dirty="0"/>
              <a:t>Gli organi </a:t>
            </a:r>
            <a:r>
              <a:rPr lang="it-IT" dirty="0" smtClean="0"/>
              <a:t>dell‘Unione</a:t>
            </a:r>
            <a:r>
              <a:rPr lang="it-IT" dirty="0"/>
              <a:t>, </a:t>
            </a:r>
            <a:r>
              <a:rPr lang="it-IT" b="1" dirty="0"/>
              <a:t>presidente, giunta e consiglio</a:t>
            </a:r>
            <a:r>
              <a:rPr lang="it-IT" dirty="0"/>
              <a:t>, </a:t>
            </a:r>
            <a:r>
              <a:rPr lang="it-IT" dirty="0">
                <a:solidFill>
                  <a:srgbClr val="FF0000"/>
                </a:solidFill>
              </a:rPr>
              <a:t>sono formati, senza nuovi o maggiori oneri per la finanza pubblica</a:t>
            </a:r>
            <a:r>
              <a:rPr lang="it-IT" dirty="0"/>
              <a:t>, da amministratori in carica dei comuni associati e a essi non possono essere attribuite retribuzioni, gettoni e indennità o emolumenti in qualsiasi forma percepiti. </a:t>
            </a:r>
            <a:r>
              <a:rPr lang="it-IT" b="1" dirty="0"/>
              <a:t>Il presidente è scelto tra i sindaci dei comuni associati e la giunta tra i componenti dell'esecutivo dei comuni associati</a:t>
            </a:r>
            <a:r>
              <a:rPr lang="it-IT" dirty="0"/>
              <a:t>. </a:t>
            </a: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2887660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GLI ORGANI DELL’UNIONE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a:t>Il </a:t>
            </a:r>
            <a:r>
              <a:rPr lang="it-IT" b="1" dirty="0"/>
              <a:t>consiglio</a:t>
            </a:r>
            <a:r>
              <a:rPr lang="it-IT" dirty="0"/>
              <a:t> è composto da un numero di consiglieri </a:t>
            </a:r>
            <a:r>
              <a:rPr lang="it-IT" b="1" dirty="0"/>
              <a:t>definito nello statuto</a:t>
            </a:r>
            <a:r>
              <a:rPr lang="it-IT" dirty="0"/>
              <a:t>, eletti dai singoli consigli dei comuni associati tra i propri componenti, garantendo la </a:t>
            </a:r>
            <a:r>
              <a:rPr lang="it-IT" b="1" dirty="0"/>
              <a:t>rappresentanza delle minoranze</a:t>
            </a:r>
            <a:r>
              <a:rPr lang="it-IT" dirty="0"/>
              <a:t> e assicurando la </a:t>
            </a:r>
            <a:r>
              <a:rPr lang="it-IT" b="1" dirty="0"/>
              <a:t>rappresentanza di ogni </a:t>
            </a:r>
            <a:r>
              <a:rPr lang="it-IT" b="1" dirty="0" smtClean="0"/>
              <a:t>comune.</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468089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lgn="just">
              <a:buNone/>
            </a:pPr>
            <a:r>
              <a:rPr lang="it-IT" dirty="0" smtClean="0"/>
              <a:t>Esiste un problema di assicurare la rappresentanza delle minoranze in un sistema che non prevede il vincolo di mandato e nel quale si assiste al frequente cambio di casacca.</a:t>
            </a:r>
          </a:p>
          <a:p>
            <a:pPr marL="68580" indent="0">
              <a:buNone/>
            </a:pP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9750" y="4365104"/>
            <a:ext cx="2762250" cy="1657350"/>
          </a:xfrm>
          <a:prstGeom prst="rect">
            <a:avLst/>
          </a:prstGeom>
        </p:spPr>
      </p:pic>
    </p:spTree>
    <p:extLst>
      <p:ext uri="{BB962C8B-B14F-4D97-AF65-F5344CB8AC3E}">
        <p14:creationId xmlns:p14="http://schemas.microsoft.com/office/powerpoint/2010/main" val="31503528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buNone/>
            </a:pPr>
            <a:r>
              <a:rPr lang="it-IT" b="1" dirty="0" smtClean="0"/>
              <a:t>Il Consiglio dell’Unione:</a:t>
            </a:r>
          </a:p>
          <a:p>
            <a:pPr marL="68580" indent="0" algn="just">
              <a:buNone/>
            </a:pPr>
            <a:r>
              <a:rPr lang="it-IT" dirty="0" smtClean="0"/>
              <a:t>Determina l’indirizzo politico-amministrativo dell’Unione e ne controlla l’attuazione.</a:t>
            </a:r>
          </a:p>
          <a:p>
            <a:pPr marL="68580" indent="0" algn="just">
              <a:buNone/>
            </a:pPr>
            <a:r>
              <a:rPr lang="it-IT" dirty="0" smtClean="0"/>
              <a:t>Adotta gli atti fondamentali che la legge conferisce a Consiglio Comunale (bilancio e rendicontazione dell’Unione, regolamenti, etc.).</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537816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LA GESTIONE ASSOCIATA</a:t>
            </a:r>
            <a:endParaRPr lang="it-IT" dirty="0"/>
          </a:p>
        </p:txBody>
      </p:sp>
      <p:sp>
        <p:nvSpPr>
          <p:cNvPr id="3" name="Segnaposto contenuto 2"/>
          <p:cNvSpPr>
            <a:spLocks noGrp="1"/>
          </p:cNvSpPr>
          <p:nvPr>
            <p:ph idx="1"/>
          </p:nvPr>
        </p:nvSpPr>
        <p:spPr/>
        <p:txBody>
          <a:bodyPr>
            <a:normAutofit lnSpcReduction="10000"/>
          </a:bodyPr>
          <a:lstStyle/>
          <a:p>
            <a:pPr marL="68580" indent="0" algn="ctr">
              <a:buNone/>
            </a:pPr>
            <a:r>
              <a:rPr lang="it-IT" b="1" dirty="0" smtClean="0"/>
              <a:t>VANTAGGI DELLA GESTIONE ASSOCIATA</a:t>
            </a:r>
          </a:p>
          <a:p>
            <a:pPr marL="68580" indent="0" algn="ctr">
              <a:buNone/>
            </a:pPr>
            <a:endParaRPr lang="it-IT" b="1" dirty="0" smtClean="0"/>
          </a:p>
          <a:p>
            <a:pPr algn="just"/>
            <a:r>
              <a:rPr lang="it-IT" dirty="0" smtClean="0"/>
              <a:t>Economie di scala</a:t>
            </a:r>
          </a:p>
          <a:p>
            <a:pPr algn="just"/>
            <a:r>
              <a:rPr lang="it-IT" dirty="0" smtClean="0"/>
              <a:t>Maggiori professionalità</a:t>
            </a:r>
          </a:p>
          <a:p>
            <a:pPr algn="just"/>
            <a:r>
              <a:rPr lang="it-IT" dirty="0" smtClean="0"/>
              <a:t>Miglioramento prestazioni</a:t>
            </a:r>
          </a:p>
          <a:p>
            <a:pPr algn="just"/>
            <a:r>
              <a:rPr lang="it-IT" dirty="0" smtClean="0"/>
              <a:t>Maggiore specializzazione dei dipendenti</a:t>
            </a:r>
          </a:p>
          <a:p>
            <a:pPr algn="just"/>
            <a:r>
              <a:rPr lang="it-IT" dirty="0" smtClean="0"/>
              <a:t>Maggiore peso politico complessivo</a:t>
            </a:r>
          </a:p>
          <a:p>
            <a:pPr algn="just"/>
            <a:r>
              <a:rPr lang="it-IT" dirty="0" smtClean="0"/>
              <a:t>Diffusione delle </a:t>
            </a:r>
            <a:r>
              <a:rPr lang="it-IT" i="1" dirty="0" smtClean="0"/>
              <a:t>best </a:t>
            </a:r>
            <a:r>
              <a:rPr lang="it-IT" i="1" dirty="0" err="1" smtClean="0"/>
              <a:t>practice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9202030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lgn="just">
              <a:buNone/>
            </a:pPr>
            <a:r>
              <a:rPr lang="it-IT" dirty="0" smtClean="0"/>
              <a:t>Spetta allo Statuto stabilire i criteri per la composizione del Consiglio dell’Unione.</a:t>
            </a:r>
          </a:p>
          <a:p>
            <a:pPr marL="68580" indent="0" algn="just">
              <a:buNone/>
            </a:pPr>
            <a:r>
              <a:rPr lang="it-IT" dirty="0" smtClean="0"/>
              <a:t>I Comuni potrebbero avere tutti la stessa rappresentanza (ad esempio tre consiglieri, due di maggioranza ed uno di minoranza) oppure una rappresentanza ponderata sul numero degli abitanti o sull’estensione territoriale, etc.</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4057649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Il numero di consiglieri non è più legato al numero di abitanti dell’Unione, ma viene stabilito dallo statuto. </a:t>
            </a:r>
          </a:p>
          <a:p>
            <a:pPr marL="68580" indent="0" algn="just">
              <a:buNone/>
            </a:pPr>
            <a:r>
              <a:rPr lang="it-IT" dirty="0" smtClean="0"/>
              <a:t>Lo statuto può superare tale limite, ad esempio,  per dare rappresentanza a tutti i Comuni associati ed alle minoranze.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7572838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lgn="just">
              <a:buNone/>
            </a:pPr>
            <a:r>
              <a:rPr lang="it-IT" dirty="0" smtClean="0"/>
              <a:t>D’altro canto, il numero di consiglieri non </a:t>
            </a:r>
            <a:r>
              <a:rPr lang="it-IT" dirty="0" smtClean="0"/>
              <a:t>grava </a:t>
            </a:r>
            <a:r>
              <a:rPr lang="it-IT" dirty="0" smtClean="0"/>
              <a:t>economicamente sull’Unione.</a:t>
            </a:r>
          </a:p>
          <a:p>
            <a:pPr marL="68580" indent="0" algn="just">
              <a:buNone/>
            </a:pPr>
            <a:endParaRPr lang="it-IT" dirty="0"/>
          </a:p>
          <a:p>
            <a:pPr marL="68580" indent="0" algn="just">
              <a:buNone/>
            </a:pPr>
            <a:r>
              <a:rPr lang="it-IT" dirty="0" smtClean="0"/>
              <a:t>Tutte le cariche (quindi solo quelle politico-elettive) sono esercitate a titolo gratuito.</a:t>
            </a:r>
          </a:p>
          <a:p>
            <a:pPr marL="68580" indent="0" algn="just">
              <a:buNone/>
            </a:pPr>
            <a:endParaRPr lang="it-IT" dirty="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8326123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lgn="just">
              <a:buNone/>
            </a:pPr>
            <a:r>
              <a:rPr lang="it-IT" dirty="0" smtClean="0"/>
              <a:t>Altra soluzione possibile poteva essere quella di prevedere un’elezione nel corso di una adunanza assembleare alla quale partecipavano tutti i consiglieri comunali  dei Comuni associati sulla base di liste di candidati presentati da un numero definito di Consiglieri Comunali (elettori attivi e passivi).</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2902303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lgn="just">
              <a:buNone/>
            </a:pPr>
            <a:r>
              <a:rPr lang="it-IT" dirty="0" smtClean="0"/>
              <a:t>Non è prevista l’obbligatorietà della figura del Presidente del Consiglio dell’Unione.</a:t>
            </a:r>
          </a:p>
          <a:p>
            <a:pPr marL="68580" indent="0" algn="just">
              <a:buNone/>
            </a:pPr>
            <a:r>
              <a:rPr lang="it-IT" dirty="0" smtClean="0"/>
              <a:t>In analogia a quanto avviene per i Comuni, lo Statuto potrebbe prevedere la sua elezione durante la prima seduta del Consiglio dell’Unione.</a:t>
            </a:r>
          </a:p>
          <a:p>
            <a:pPr marL="68580" indent="0" algn="just">
              <a:buNone/>
            </a:pPr>
            <a:r>
              <a:rPr lang="it-IT" dirty="0" smtClean="0"/>
              <a:t>In alternativa potrebbe presiedere il Presidente dell’Unione.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5361363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lgn="just">
              <a:buNone/>
            </a:pPr>
            <a:r>
              <a:rPr lang="it-IT" dirty="0" smtClean="0"/>
              <a:t>Il </a:t>
            </a:r>
            <a:r>
              <a:rPr lang="it-IT" b="1" dirty="0" smtClean="0"/>
              <a:t>Presidente</a:t>
            </a:r>
            <a:r>
              <a:rPr lang="it-IT" dirty="0" smtClean="0"/>
              <a:t> è il legale rappresentante dell’Unione, svolge funzioni analoghe a quelle del Sindaco.</a:t>
            </a:r>
          </a:p>
          <a:p>
            <a:pPr marL="68580" indent="0" algn="just">
              <a:buNone/>
            </a:pPr>
            <a:r>
              <a:rPr lang="it-IT" dirty="0" smtClean="0"/>
              <a:t>La </a:t>
            </a:r>
            <a:r>
              <a:rPr lang="it-IT" b="1" dirty="0" smtClean="0"/>
              <a:t>Giunta</a:t>
            </a:r>
            <a:r>
              <a:rPr lang="it-IT" dirty="0" smtClean="0"/>
              <a:t> adotta gli atti di natura politica, svolgendo funzioni analoghe a quelle dell’esecutivo in un Comune.</a:t>
            </a:r>
          </a:p>
          <a:p>
            <a:pPr marL="68580" indent="0" algn="just">
              <a:buNone/>
            </a:pPr>
            <a:r>
              <a:rPr lang="it-IT" dirty="0" smtClean="0"/>
              <a:t>Gli </a:t>
            </a:r>
            <a:r>
              <a:rPr lang="it-IT" b="1" dirty="0" smtClean="0"/>
              <a:t>Assessori </a:t>
            </a:r>
            <a:r>
              <a:rPr lang="it-IT" dirty="0" smtClean="0"/>
              <a:t>sovrintendono ad alcuni rami dell’attività dell’Unione.</a:t>
            </a: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077155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buNone/>
            </a:pPr>
            <a:r>
              <a:rPr lang="it-IT" dirty="0" smtClean="0"/>
              <a:t>Appare opportuno che lo Statuto preveda il numero degli Assessori che, di norma, non dovrebbe superare il numero massimo dei componenti di una Giunta comunale in un Ente con popolazione analoga.</a:t>
            </a:r>
          </a:p>
          <a:p>
            <a:pPr marL="68580" indent="0">
              <a:buNone/>
            </a:pPr>
            <a:r>
              <a:rPr lang="it-IT" dirty="0" smtClean="0"/>
              <a:t>Il numero degli Assessori può essere ridotto alla luce delle minori funzioni dell’Unione rispetto al Comune.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6363306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Di regola è il Presidente dell’Unione a scegliere gli Assessori che fanno parte della </a:t>
            </a:r>
            <a:r>
              <a:rPr lang="it-IT" dirty="0" smtClean="0"/>
              <a:t>Giunta (scelti tra i componenti dell’esecutivo dei comuni associati), </a:t>
            </a:r>
            <a:r>
              <a:rPr lang="it-IT" dirty="0" smtClean="0"/>
              <a:t>eventualmente osservando criteri di provenienza territoriale imposti dallo Statuto.</a:t>
            </a:r>
          </a:p>
          <a:p>
            <a:pPr marL="68580" indent="0" algn="just">
              <a:buNone/>
            </a:pPr>
            <a:r>
              <a:rPr lang="it-IT" dirty="0" smtClean="0"/>
              <a:t>L’esecutivo potrebbe essere costituito da un’assemblea dei sindaci.</a:t>
            </a:r>
          </a:p>
          <a:p>
            <a:pPr marL="68580" indent="0" algn="just">
              <a:buNone/>
            </a:pPr>
            <a:r>
              <a:rPr lang="it-IT" dirty="0" smtClean="0"/>
              <a:t>Lo Statuto potrebbe prevedere, su singoli argomenti, la conferenza degli Assessori delegati su quelle specifiche materie.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0900175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GLI ORGANI DELL’UNIONE</a:t>
            </a:r>
            <a:endParaRPr lang="it-IT" dirty="0"/>
          </a:p>
        </p:txBody>
      </p:sp>
      <p:sp>
        <p:nvSpPr>
          <p:cNvPr id="3" name="Segnaposto contenuto 2"/>
          <p:cNvSpPr>
            <a:spLocks noGrp="1"/>
          </p:cNvSpPr>
          <p:nvPr>
            <p:ph idx="1"/>
          </p:nvPr>
        </p:nvSpPr>
        <p:spPr/>
        <p:txBody>
          <a:bodyPr/>
          <a:lstStyle/>
          <a:p>
            <a:pPr marL="68580" indent="0" algn="just">
              <a:buNone/>
            </a:pPr>
            <a:endParaRPr lang="it-IT" dirty="0" smtClean="0"/>
          </a:p>
          <a:p>
            <a:pPr marL="68580" indent="0" algn="just">
              <a:buNone/>
            </a:pPr>
            <a:r>
              <a:rPr lang="it-IT" dirty="0" smtClean="0"/>
              <a:t>L’Unione acquisisce la titolarità di funzioni ed opera mediante </a:t>
            </a:r>
            <a:r>
              <a:rPr lang="it-IT" b="1" dirty="0" smtClean="0"/>
              <a:t>uffici propri.</a:t>
            </a:r>
          </a:p>
          <a:p>
            <a:pPr marL="68580" indent="0" algn="just">
              <a:buNone/>
            </a:pPr>
            <a:r>
              <a:rPr lang="it-IT" dirty="0" smtClean="0"/>
              <a:t>La responsabilità gestionale grava sui singoli dirigenti – titolari di P.O. nominati dal Presidente dell’Unione.</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5707091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GLI ORGANI </a:t>
            </a:r>
            <a:r>
              <a:rPr lang="it-IT" dirty="0" smtClean="0">
                <a:solidFill>
                  <a:srgbClr val="FF0000"/>
                </a:solidFill>
              </a:rPr>
              <a:t>DELL’UNIONE</a:t>
            </a:r>
            <a:br>
              <a:rPr lang="it-IT" dirty="0" smtClean="0">
                <a:solidFill>
                  <a:srgbClr val="FF0000"/>
                </a:solidFill>
              </a:rPr>
            </a:br>
            <a:r>
              <a:rPr lang="it-IT" dirty="0" smtClean="0">
                <a:solidFill>
                  <a:srgbClr val="FF0000"/>
                </a:solidFill>
              </a:rPr>
              <a:t>Il segretario dell’Unione</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dirty="0"/>
              <a:t>Il presidente </a:t>
            </a:r>
            <a:r>
              <a:rPr lang="it-IT" dirty="0" smtClean="0"/>
              <a:t>dell‘Unione </a:t>
            </a:r>
            <a:r>
              <a:rPr lang="it-IT" dirty="0"/>
              <a:t>di comuni si avvale del </a:t>
            </a:r>
            <a:r>
              <a:rPr lang="it-IT" b="1" dirty="0"/>
              <a:t>segretario di un comune </a:t>
            </a:r>
            <a:r>
              <a:rPr lang="it-IT" b="1" dirty="0" smtClean="0"/>
              <a:t>che ne fa parte,</a:t>
            </a:r>
            <a:r>
              <a:rPr lang="it-IT" dirty="0" smtClean="0"/>
              <a:t> </a:t>
            </a:r>
            <a:r>
              <a:rPr lang="it-IT" dirty="0">
                <a:solidFill>
                  <a:srgbClr val="FF0000"/>
                </a:solidFill>
              </a:rPr>
              <a:t>senza che ciò comporti l'erogazione di ulteriori indennità e, comunque, senza nuovi o maggiori oneri per la finanza pubblica</a:t>
            </a:r>
            <a:r>
              <a:rPr lang="it-IT" dirty="0"/>
              <a:t>. Sono fatti salvi gli incarichi per le funzioni di segretario già affidati ai dipendenti delle unioni o dei comuni anche ai sensi del comma 557 dell'articolo 1 della legge 30 dicembre 2004, n. 311</a:t>
            </a:r>
            <a:r>
              <a:rPr lang="it-IT" dirty="0" smtClean="0"/>
              <a:t>.</a:t>
            </a:r>
          </a:p>
          <a:p>
            <a:pPr marL="68580" indent="0" algn="just">
              <a:buNone/>
            </a:pPr>
            <a:r>
              <a:rPr lang="it-IT" b="1" dirty="0" smtClean="0">
                <a:solidFill>
                  <a:srgbClr val="0070C0"/>
                </a:solidFill>
              </a:rPr>
              <a:t>La norma modificando l’art. 32 del T.U.E.L. si applica anche in Sicilia in forza del rinvio dinamico.</a:t>
            </a:r>
            <a:endParaRPr lang="it-IT" b="1" dirty="0">
              <a:solidFill>
                <a:srgbClr val="0070C0"/>
              </a:solidFill>
            </a:endParaRP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709019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LA GESTIONE ASSOCIATA</a:t>
            </a:r>
            <a:endParaRPr lang="it-IT" dirty="0"/>
          </a:p>
        </p:txBody>
      </p:sp>
      <p:sp>
        <p:nvSpPr>
          <p:cNvPr id="3" name="Segnaposto contenuto 2"/>
          <p:cNvSpPr>
            <a:spLocks noGrp="1"/>
          </p:cNvSpPr>
          <p:nvPr>
            <p:ph idx="1"/>
          </p:nvPr>
        </p:nvSpPr>
        <p:spPr/>
        <p:txBody>
          <a:bodyPr/>
          <a:lstStyle/>
          <a:p>
            <a:pPr marL="68580" indent="0" algn="ctr">
              <a:buNone/>
            </a:pPr>
            <a:r>
              <a:rPr lang="it-IT" b="1" dirty="0" smtClean="0"/>
              <a:t>OSTACOLI ALLA GESTIONE ASSOCIATA</a:t>
            </a:r>
          </a:p>
          <a:p>
            <a:pPr algn="just"/>
            <a:r>
              <a:rPr lang="it-IT" dirty="0" smtClean="0"/>
              <a:t>Cessione di potere</a:t>
            </a:r>
          </a:p>
          <a:p>
            <a:pPr algn="just"/>
            <a:r>
              <a:rPr lang="it-IT" dirty="0" smtClean="0"/>
              <a:t>Campanilismo</a:t>
            </a:r>
          </a:p>
          <a:p>
            <a:pPr algn="just"/>
            <a:r>
              <a:rPr lang="it-IT" dirty="0" smtClean="0"/>
              <a:t>Diffidenze</a:t>
            </a:r>
          </a:p>
          <a:p>
            <a:pPr algn="just"/>
            <a:r>
              <a:rPr lang="it-IT" dirty="0" smtClean="0"/>
              <a:t>Timori di «colonizzazione»</a:t>
            </a:r>
          </a:p>
          <a:p>
            <a:pPr algn="just"/>
            <a:r>
              <a:rPr lang="it-IT" dirty="0" smtClean="0"/>
              <a:t>Resistenze dell’apparato burocratico</a:t>
            </a:r>
          </a:p>
          <a:p>
            <a:pPr algn="just"/>
            <a:r>
              <a:rPr lang="it-IT" dirty="0" smtClean="0"/>
              <a:t>Distacco dell’utente (affievolimento del principio di </a:t>
            </a:r>
            <a:r>
              <a:rPr lang="it-IT" dirty="0" err="1" smtClean="0"/>
              <a:t>sussidarietà</a:t>
            </a:r>
            <a:r>
              <a:rPr lang="it-IT" dirty="0" smtClean="0"/>
              <a:t>)</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6964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LE ENTRATE FINANZIARIE</a:t>
            </a:r>
            <a:endParaRPr lang="it-IT" dirty="0">
              <a:solidFill>
                <a:srgbClr val="FF0000"/>
              </a:solidFill>
            </a:endParaRPr>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L’Unione è qualificata come Ente Locale e, quindi, è soggetta alla parte seconda del T.U.E.L. che trova applicazione anche , in virtù di un recepimento dinamico.</a:t>
            </a:r>
          </a:p>
          <a:p>
            <a:pPr marL="68580" indent="0" algn="just">
              <a:buNone/>
            </a:pPr>
            <a:r>
              <a:rPr lang="it-IT" b="1" i="1" dirty="0" smtClean="0"/>
              <a:t>All’Unione spettano gli introiti derivanti dalle tasse, dalle tariffe e dai contributi sui servizi ad esse affidati.</a:t>
            </a:r>
          </a:p>
          <a:p>
            <a:pPr marL="68580" indent="0" algn="just">
              <a:buNone/>
            </a:pPr>
            <a:r>
              <a:rPr lang="it-IT" b="1" i="1" dirty="0" smtClean="0">
                <a:solidFill>
                  <a:srgbClr val="FF0000"/>
                </a:solidFill>
              </a:rPr>
              <a:t>Ne consegue che detti importi devono essere eliminati dal bilancio del singolo Comune associato.</a:t>
            </a:r>
            <a:endParaRPr lang="it-IT" b="1" i="1" dirty="0">
              <a:solidFill>
                <a:srgbClr val="FF0000"/>
              </a:solidFill>
            </a:endParaRP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08914307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L’ORGANO DI REVIONE E L’O.I.V.</a:t>
            </a:r>
            <a:endParaRPr lang="it-IT" dirty="0">
              <a:solidFill>
                <a:srgbClr val="FF0000"/>
              </a:solidFill>
            </a:endParaRPr>
          </a:p>
        </p:txBody>
      </p:sp>
      <p:sp>
        <p:nvSpPr>
          <p:cNvPr id="3" name="Segnaposto contenuto 2"/>
          <p:cNvSpPr>
            <a:spLocks noGrp="1"/>
          </p:cNvSpPr>
          <p:nvPr>
            <p:ph idx="1"/>
          </p:nvPr>
        </p:nvSpPr>
        <p:spPr/>
        <p:txBody>
          <a:bodyPr/>
          <a:lstStyle/>
          <a:p>
            <a:pPr marL="68580" indent="0" algn="just">
              <a:buNone/>
            </a:pPr>
            <a:r>
              <a:rPr lang="it-IT" dirty="0" smtClean="0"/>
              <a:t>Anche l’Unione deve avere un organo di revisione finanziario e contabile.</a:t>
            </a:r>
          </a:p>
          <a:p>
            <a:pPr marL="68580" indent="0" algn="just">
              <a:buNone/>
            </a:pPr>
            <a:endParaRPr lang="it-IT" dirty="0" smtClean="0"/>
          </a:p>
          <a:p>
            <a:pPr marL="68580" indent="0" algn="just">
              <a:buNone/>
            </a:pPr>
            <a:r>
              <a:rPr lang="it-IT" dirty="0" smtClean="0"/>
              <a:t>L’Unione dovrebbe avere anche altri organi interni come l’O.I.V. o il Nucleo di Valutazione.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2006681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L’ORGANO DI REVIONE E L’O.I.V.</a:t>
            </a:r>
            <a:endParaRPr lang="it-IT" dirty="0"/>
          </a:p>
        </p:txBody>
      </p:sp>
      <p:sp>
        <p:nvSpPr>
          <p:cNvPr id="3" name="Segnaposto contenuto 2"/>
          <p:cNvSpPr>
            <a:spLocks noGrp="1"/>
          </p:cNvSpPr>
          <p:nvPr>
            <p:ph idx="1"/>
          </p:nvPr>
        </p:nvSpPr>
        <p:spPr/>
        <p:txBody>
          <a:bodyPr>
            <a:normAutofit fontScale="85000" lnSpcReduction="10000"/>
          </a:bodyPr>
          <a:lstStyle/>
          <a:p>
            <a:pPr marL="68580" indent="0" algn="just">
              <a:buNone/>
            </a:pPr>
            <a:r>
              <a:rPr lang="it-IT" dirty="0" smtClean="0"/>
              <a:t>Il comma 110 della L. 56/2014 </a:t>
            </a:r>
            <a:r>
              <a:rPr lang="it-IT" dirty="0" smtClean="0">
                <a:solidFill>
                  <a:srgbClr val="0070C0"/>
                </a:solidFill>
              </a:rPr>
              <a:t>(che non trova diretta applicazione in Sicilia, in quanto non interviene sull’art. 32 del TUEL) </a:t>
            </a:r>
            <a:r>
              <a:rPr lang="it-IT" dirty="0" smtClean="0">
                <a:solidFill>
                  <a:schemeClr val="tx1"/>
                </a:solidFill>
              </a:rPr>
              <a:t>stabilisce che </a:t>
            </a:r>
          </a:p>
          <a:p>
            <a:pPr algn="just"/>
            <a:r>
              <a:rPr lang="it-IT" dirty="0" smtClean="0"/>
              <a:t>le </a:t>
            </a:r>
            <a:r>
              <a:rPr lang="it-IT" dirty="0"/>
              <a:t>funzioni dell'organo di revisione, per le unioni </a:t>
            </a:r>
            <a:r>
              <a:rPr lang="it-IT" dirty="0" smtClean="0"/>
              <a:t>che non </a:t>
            </a:r>
            <a:r>
              <a:rPr lang="it-IT" dirty="0"/>
              <a:t>superano 10.000 abitanti, sono </a:t>
            </a:r>
            <a:r>
              <a:rPr lang="it-IT" dirty="0" smtClean="0"/>
              <a:t>svolte da </a:t>
            </a:r>
            <a:r>
              <a:rPr lang="it-IT" dirty="0"/>
              <a:t>un unico revisore e, per le unioni che superano tale limite, da </a:t>
            </a:r>
            <a:r>
              <a:rPr lang="it-IT" dirty="0" smtClean="0"/>
              <a:t>un collegio </a:t>
            </a:r>
            <a:r>
              <a:rPr lang="it-IT" dirty="0"/>
              <a:t>di revisori; </a:t>
            </a:r>
          </a:p>
          <a:p>
            <a:pPr algn="just"/>
            <a:r>
              <a:rPr lang="it-IT" dirty="0" smtClean="0"/>
              <a:t>le </a:t>
            </a:r>
            <a:r>
              <a:rPr lang="it-IT" dirty="0"/>
              <a:t>funzioni  di  competenza  dell'organo  </a:t>
            </a:r>
            <a:r>
              <a:rPr lang="it-IT" dirty="0" smtClean="0"/>
              <a:t>di </a:t>
            </a:r>
            <a:r>
              <a:rPr lang="it-IT" dirty="0"/>
              <a:t>valutazione  e  </a:t>
            </a:r>
            <a:r>
              <a:rPr lang="it-IT" dirty="0" smtClean="0"/>
              <a:t>di controllo </a:t>
            </a:r>
            <a:r>
              <a:rPr lang="it-IT" dirty="0"/>
              <a:t>di gestione sono  attribuite  dal  presidente  </a:t>
            </a:r>
            <a:r>
              <a:rPr lang="it-IT" dirty="0" smtClean="0"/>
              <a:t>dell'unione, sulla </a:t>
            </a:r>
            <a:r>
              <a:rPr lang="it-IT" dirty="0"/>
              <a:t>base di apposito regolamento approvato dall'unione stessa</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5791401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GESTIONE FINANZIARIA</a:t>
            </a:r>
            <a:endParaRPr lang="it-IT" dirty="0">
              <a:solidFill>
                <a:srgbClr val="FF0000"/>
              </a:solidFill>
            </a:endParaRPr>
          </a:p>
        </p:txBody>
      </p:sp>
      <p:sp>
        <p:nvSpPr>
          <p:cNvPr id="3" name="Segnaposto contenuto 2"/>
          <p:cNvSpPr>
            <a:spLocks noGrp="1"/>
          </p:cNvSpPr>
          <p:nvPr>
            <p:ph idx="1"/>
          </p:nvPr>
        </p:nvSpPr>
        <p:spPr/>
        <p:txBody>
          <a:bodyPr/>
          <a:lstStyle/>
          <a:p>
            <a:pPr marL="68580" indent="0" algn="just">
              <a:buNone/>
            </a:pPr>
            <a:r>
              <a:rPr lang="it-IT" dirty="0" smtClean="0"/>
              <a:t>L’Unione deve avere un proprio codice fiscale ed una propria partita IVA.</a:t>
            </a:r>
          </a:p>
          <a:p>
            <a:pPr marL="68580" indent="0" algn="just">
              <a:buNone/>
            </a:pPr>
            <a:endParaRPr lang="it-IT" dirty="0" smtClean="0"/>
          </a:p>
          <a:p>
            <a:pPr marL="68580" indent="0" algn="just">
              <a:buNone/>
            </a:pPr>
            <a:r>
              <a:rPr lang="it-IT" dirty="0" smtClean="0"/>
              <a:t>Alla </a:t>
            </a:r>
            <a:r>
              <a:rPr lang="it-IT" dirty="0" smtClean="0"/>
              <a:t>richiesta della partita IVA deve essere accompagnata una dichiarazione di inizio attività, laddove l’Unione svolga servizi a rilevanza commerciale.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4233113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GESTIONE FINANZIARIA</a:t>
            </a:r>
            <a:endParaRPr lang="it-IT" dirty="0">
              <a:solidFill>
                <a:srgbClr val="FF0000"/>
              </a:solidFill>
            </a:endParaRPr>
          </a:p>
        </p:txBody>
      </p:sp>
      <p:sp>
        <p:nvSpPr>
          <p:cNvPr id="3" name="Segnaposto contenuto 2"/>
          <p:cNvSpPr>
            <a:spLocks noGrp="1"/>
          </p:cNvSpPr>
          <p:nvPr>
            <p:ph idx="1"/>
          </p:nvPr>
        </p:nvSpPr>
        <p:spPr/>
        <p:txBody>
          <a:bodyPr/>
          <a:lstStyle/>
          <a:p>
            <a:pPr marL="68580" indent="0" algn="just">
              <a:buNone/>
            </a:pPr>
            <a:r>
              <a:rPr lang="it-IT" dirty="0" smtClean="0"/>
              <a:t>L’Unione deve avere una propria convenzione di tesoreria.  Lo Statuto potrebbe individuare, nelle more dell’espletamento della gara, la tesoreria di uno dei comuni associati.</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316323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IL PASSAGGIO ALL’UNIONE</a:t>
            </a:r>
            <a:br>
              <a:rPr lang="it-IT" dirty="0" smtClean="0">
                <a:solidFill>
                  <a:srgbClr val="FF0000"/>
                </a:solidFill>
              </a:rPr>
            </a:br>
            <a:r>
              <a:rPr lang="it-IT" dirty="0" smtClean="0">
                <a:solidFill>
                  <a:srgbClr val="FF0000"/>
                </a:solidFill>
              </a:rPr>
              <a:t>I contratti in essere</a:t>
            </a:r>
            <a:endParaRPr lang="it-IT" dirty="0">
              <a:solidFill>
                <a:srgbClr val="FF0000"/>
              </a:solidFill>
            </a:endParaRPr>
          </a:p>
        </p:txBody>
      </p:sp>
      <p:sp>
        <p:nvSpPr>
          <p:cNvPr id="3" name="Segnaposto contenuto 2"/>
          <p:cNvSpPr>
            <a:spLocks noGrp="1"/>
          </p:cNvSpPr>
          <p:nvPr>
            <p:ph idx="1"/>
          </p:nvPr>
        </p:nvSpPr>
        <p:spPr/>
        <p:txBody>
          <a:bodyPr/>
          <a:lstStyle/>
          <a:p>
            <a:pPr marL="68580" indent="0" algn="just">
              <a:lnSpc>
                <a:spcPct val="150000"/>
              </a:lnSpc>
              <a:buNone/>
            </a:pPr>
            <a:r>
              <a:rPr lang="it-IT" dirty="0" smtClean="0"/>
              <a:t>La costituzione dell’Unione determina la necessità di modificare o chiudere i contratti in essere con fornitori esterni dei Comuni costituenti l’Unione, per i servizi trasferiti all’Unione.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6067075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ANTICORRUZIONE E TRASPARENZA</a:t>
            </a:r>
            <a:endParaRPr lang="it-IT" dirty="0">
              <a:solidFill>
                <a:srgbClr val="FF0000"/>
              </a:solidFill>
            </a:endParaRPr>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L’Unione, quale Ente Locale autonomo, deve avere un Responsabile per la prevenzione della corruzione, deve avere un proprio piano triennale di prevenzione della corruzione adottato dall’organo di indirizzo politico </a:t>
            </a:r>
            <a:r>
              <a:rPr lang="it-IT" dirty="0"/>
              <a:t>(L. </a:t>
            </a:r>
            <a:r>
              <a:rPr lang="it-IT" dirty="0" smtClean="0"/>
              <a:t>190/2012).</a:t>
            </a:r>
          </a:p>
          <a:p>
            <a:pPr marL="68580" indent="0" algn="just">
              <a:buNone/>
            </a:pPr>
            <a:r>
              <a:rPr lang="it-IT" dirty="0" smtClean="0"/>
              <a:t>L’Unione deve avere un proprio Responsabile per la trasparenza ed avere un proprio programma per la trasparenza e l’integrità (D.Lgs. n. 33/2013).</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8816710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ANTICORRUZIONE E TRASPARENZA</a:t>
            </a:r>
            <a:endParaRPr lang="it-IT" dirty="0">
              <a:solidFill>
                <a:srgbClr val="FF0000"/>
              </a:solidFill>
            </a:endParaRPr>
          </a:p>
        </p:txBody>
      </p:sp>
      <p:sp>
        <p:nvSpPr>
          <p:cNvPr id="3" name="Segnaposto contenuto 2"/>
          <p:cNvSpPr>
            <a:spLocks noGrp="1"/>
          </p:cNvSpPr>
          <p:nvPr>
            <p:ph idx="1"/>
          </p:nvPr>
        </p:nvSpPr>
        <p:spPr/>
        <p:txBody>
          <a:bodyPr>
            <a:normAutofit fontScale="70000" lnSpcReduction="20000"/>
          </a:bodyPr>
          <a:lstStyle/>
          <a:p>
            <a:pPr marL="68580" indent="0" algn="just">
              <a:buNone/>
            </a:pPr>
            <a:r>
              <a:rPr lang="it-IT" dirty="0" smtClean="0"/>
              <a:t>La delibera n. 10/2013 dell’A.N.A.C. (29 gennaio 2013) sancisce che le Unione </a:t>
            </a:r>
            <a:r>
              <a:rPr lang="it-IT" dirty="0"/>
              <a:t>di Comuni </a:t>
            </a:r>
            <a:r>
              <a:rPr lang="it-IT" dirty="0" smtClean="0"/>
              <a:t>devono </a:t>
            </a:r>
            <a:r>
              <a:rPr lang="it-IT" dirty="0"/>
              <a:t>provvedere all’</a:t>
            </a:r>
            <a:r>
              <a:rPr lang="it-IT" b="1" dirty="0"/>
              <a:t>istituzione del sito web e alla pubblicazione degli atti</a:t>
            </a:r>
            <a:r>
              <a:rPr lang="it-IT" dirty="0"/>
              <a:t> e dei provvedimenti relativi alle funzioni e ai servizi esercitati in forma </a:t>
            </a:r>
            <a:r>
              <a:rPr lang="it-IT" dirty="0" smtClean="0"/>
              <a:t>associata.</a:t>
            </a:r>
            <a:endParaRPr lang="it-IT" dirty="0"/>
          </a:p>
          <a:p>
            <a:pPr marL="68580" indent="0" algn="just">
              <a:buNone/>
            </a:pPr>
            <a:r>
              <a:rPr lang="it-IT" dirty="0" smtClean="0"/>
              <a:t>I </a:t>
            </a:r>
            <a:r>
              <a:rPr lang="it-IT" dirty="0"/>
              <a:t>singoli Comuni devono curare i propri siti istituzionali per l’adempimento dei relativi obblighi di trasparenza per quanto riguarda le funzioni residue e la situazione patrimoniale dei vertici politici-amministrativi e ogni altro dato che attenga direttamente alla sua </a:t>
            </a:r>
            <a:r>
              <a:rPr lang="it-IT" dirty="0" smtClean="0"/>
              <a:t>attività.</a:t>
            </a:r>
            <a:endParaRPr lang="it-IT" dirty="0"/>
          </a:p>
          <a:p>
            <a:pPr marL="68580" indent="0" algn="just">
              <a:buNone/>
            </a:pPr>
            <a:r>
              <a:rPr lang="it-IT" dirty="0" smtClean="0"/>
              <a:t>Sia </a:t>
            </a:r>
            <a:r>
              <a:rPr lang="it-IT" dirty="0" smtClean="0"/>
              <a:t>l’Unione</a:t>
            </a:r>
            <a:r>
              <a:rPr lang="it-IT" dirty="0"/>
              <a:t>,</a:t>
            </a:r>
            <a:r>
              <a:rPr lang="it-IT" dirty="0" smtClean="0"/>
              <a:t> </a:t>
            </a:r>
            <a:r>
              <a:rPr lang="it-IT" dirty="0"/>
              <a:t>che i Comuni che ne fanno parte, sono tenuti a pubblicare sui siti istituzionali, in adempimento degli obblighi di trasparenza previsti dalla legge, gli atti, i documenti e i dati di rispettiva competenza, come indicato in motivazione.</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2019176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ANTICORRUZIONE E </a:t>
            </a:r>
            <a:r>
              <a:rPr lang="it-IT" dirty="0" smtClean="0">
                <a:solidFill>
                  <a:srgbClr val="FF0000"/>
                </a:solidFill>
              </a:rPr>
              <a:t>TRASPARENZA – L. 56/2014</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dirty="0" smtClean="0"/>
              <a:t>Il comma 110 della L. 56/2014 permette, però, che le </a:t>
            </a:r>
            <a:r>
              <a:rPr lang="it-IT" dirty="0"/>
              <a:t>seguenti attività </a:t>
            </a:r>
            <a:r>
              <a:rPr lang="it-IT" dirty="0" smtClean="0"/>
              <a:t>possano </a:t>
            </a:r>
            <a:r>
              <a:rPr lang="it-IT" dirty="0"/>
              <a:t>essere svolte dalle </a:t>
            </a:r>
            <a:r>
              <a:rPr lang="it-IT" dirty="0" smtClean="0"/>
              <a:t>Unioni anche </a:t>
            </a:r>
            <a:r>
              <a:rPr lang="it-IT" dirty="0"/>
              <a:t>per i </a:t>
            </a:r>
            <a:r>
              <a:rPr lang="it-IT" dirty="0" smtClean="0"/>
              <a:t>Comuni </a:t>
            </a:r>
            <a:r>
              <a:rPr lang="it-IT" dirty="0"/>
              <a:t>che le costituiscono, con le seguenti modalità:</a:t>
            </a:r>
          </a:p>
          <a:p>
            <a:pPr marL="68580" indent="0" algn="just">
              <a:buNone/>
            </a:pPr>
            <a:r>
              <a:rPr lang="it-IT" dirty="0"/>
              <a:t>a) le funzioni di responsabile anticorruzione sono svolte da un funzionario nominato dal presidente dell'unione tra i funzionari dell'unione e dei comuni che la </a:t>
            </a:r>
            <a:r>
              <a:rPr lang="it-IT" dirty="0" smtClean="0"/>
              <a:t>compongono</a:t>
            </a:r>
            <a:endParaRPr lang="it-IT" dirty="0"/>
          </a:p>
          <a:p>
            <a:pPr marL="68580" indent="0" algn="just">
              <a:buNone/>
            </a:pPr>
            <a:r>
              <a:rPr lang="it-IT" dirty="0"/>
              <a:t>b) le funzioni di responsabile per la trasparenza sono svolte da un funzionario nominato dal </a:t>
            </a:r>
            <a:r>
              <a:rPr lang="it-IT" dirty="0" smtClean="0"/>
              <a:t>Presidente dell‘Unione </a:t>
            </a:r>
            <a:r>
              <a:rPr lang="it-IT" dirty="0"/>
              <a:t>tra i funzionari </a:t>
            </a:r>
            <a:r>
              <a:rPr lang="it-IT" dirty="0" smtClean="0"/>
              <a:t>dell‘Unione </a:t>
            </a:r>
            <a:r>
              <a:rPr lang="it-IT" dirty="0"/>
              <a:t>e dei </a:t>
            </a:r>
            <a:r>
              <a:rPr lang="it-IT" dirty="0" smtClean="0"/>
              <a:t>Comuni </a:t>
            </a:r>
            <a:r>
              <a:rPr lang="it-IT" dirty="0"/>
              <a:t>che la </a:t>
            </a:r>
            <a:r>
              <a:rPr lang="it-IT" dirty="0" smtClean="0"/>
              <a:t>compongono</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0553207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ANTICORRUZIONE E TRASPARENZA</a:t>
            </a:r>
            <a:endParaRPr lang="it-IT" dirty="0"/>
          </a:p>
        </p:txBody>
      </p:sp>
      <p:sp>
        <p:nvSpPr>
          <p:cNvPr id="3" name="Segnaposto contenuto 2"/>
          <p:cNvSpPr>
            <a:spLocks noGrp="1"/>
          </p:cNvSpPr>
          <p:nvPr>
            <p:ph idx="1"/>
          </p:nvPr>
        </p:nvSpPr>
        <p:spPr/>
        <p:txBody>
          <a:bodyPr/>
          <a:lstStyle/>
          <a:p>
            <a:pPr marL="68580" indent="0" algn="just">
              <a:buNone/>
            </a:pPr>
            <a:r>
              <a:rPr lang="it-IT" dirty="0" smtClean="0"/>
              <a:t>Il legislatore ha voluto puntare su esercizio «in forma unitaria della funzione fondamentale  di </a:t>
            </a:r>
            <a:r>
              <a:rPr lang="it-IT" b="1" dirty="0" smtClean="0"/>
              <a:t>organizzazione generale dell’amministrazione e controllo</a:t>
            </a:r>
            <a:r>
              <a:rPr lang="it-IT" dirty="0" smtClean="0"/>
              <a:t>»* ma non si è spinto a obbligare gli Enti ad una gestione associata di tali attività.</a:t>
            </a:r>
          </a:p>
          <a:p>
            <a:pPr marL="68580" indent="0">
              <a:buNone/>
            </a:pPr>
            <a:endParaRPr lang="it-IT" dirty="0"/>
          </a:p>
          <a:p>
            <a:pPr marL="68580" indent="0">
              <a:buNone/>
            </a:pPr>
            <a:r>
              <a:rPr lang="it-IT" sz="1800" dirty="0" smtClean="0"/>
              <a:t>* Pietro </a:t>
            </a:r>
            <a:r>
              <a:rPr lang="it-IT" sz="1800" dirty="0" err="1" smtClean="0"/>
              <a:t>Barrera</a:t>
            </a:r>
            <a:r>
              <a:rPr lang="it-IT" sz="1800" dirty="0" smtClean="0"/>
              <a:t>, in «Città metropolitane, province, unioni e fusioni di comuni» di Luciano Vandelli – Maggioli editore</a:t>
            </a:r>
            <a:endParaRPr lang="it-IT" sz="1800"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30317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rPr>
              <a:t>AMBITO OTTIMALE</a:t>
            </a:r>
            <a:endParaRPr lang="it-IT" dirty="0">
              <a:solidFill>
                <a:srgbClr val="FF0000"/>
              </a:solidFill>
            </a:endParaRPr>
          </a:p>
        </p:txBody>
      </p:sp>
      <p:sp>
        <p:nvSpPr>
          <p:cNvPr id="3" name="Segnaposto contenuto 2"/>
          <p:cNvSpPr>
            <a:spLocks noGrp="1"/>
          </p:cNvSpPr>
          <p:nvPr>
            <p:ph idx="1"/>
          </p:nvPr>
        </p:nvSpPr>
        <p:spPr/>
        <p:txBody>
          <a:bodyPr/>
          <a:lstStyle/>
          <a:p>
            <a:pPr marL="68580" indent="0" algn="ctr">
              <a:buNone/>
            </a:pPr>
            <a:r>
              <a:rPr lang="it-IT" b="1" dirty="0" smtClean="0"/>
              <a:t>ELEMENTI DI CUI TENERE CONTO</a:t>
            </a:r>
          </a:p>
          <a:p>
            <a:pPr algn="just"/>
            <a:r>
              <a:rPr lang="it-IT" dirty="0" smtClean="0"/>
              <a:t>Caratteristiche geomorfologiche del territorio</a:t>
            </a:r>
          </a:p>
          <a:p>
            <a:pPr algn="just"/>
            <a:r>
              <a:rPr lang="it-IT" dirty="0" smtClean="0"/>
              <a:t>Dimensione demografica dei Comuni coinvolti</a:t>
            </a:r>
          </a:p>
          <a:p>
            <a:pPr algn="just"/>
            <a:r>
              <a:rPr lang="it-IT" dirty="0" smtClean="0"/>
              <a:t>Integrazione culturale delle popolazioni</a:t>
            </a:r>
          </a:p>
          <a:p>
            <a:pPr algn="just"/>
            <a:r>
              <a:rPr lang="it-IT" dirty="0" smtClean="0"/>
              <a:t>Omogeneità nelle problematiche e nei settori di sviluppo</a:t>
            </a:r>
          </a:p>
          <a:p>
            <a:pPr algn="ctr"/>
            <a:endParaRPr lang="it-IT" b="1"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4924313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ANTICORRUZIONE E TRASPARENZA</a:t>
            </a:r>
            <a:endParaRPr lang="it-IT" dirty="0"/>
          </a:p>
        </p:txBody>
      </p:sp>
      <p:sp>
        <p:nvSpPr>
          <p:cNvPr id="3" name="Segnaposto contenuto 2"/>
          <p:cNvSpPr>
            <a:spLocks noGrp="1"/>
          </p:cNvSpPr>
          <p:nvPr>
            <p:ph idx="1"/>
          </p:nvPr>
        </p:nvSpPr>
        <p:spPr/>
        <p:txBody>
          <a:bodyPr/>
          <a:lstStyle/>
          <a:p>
            <a:pPr marL="68580" indent="0" algn="just">
              <a:buNone/>
            </a:pPr>
            <a:r>
              <a:rPr lang="it-IT" dirty="0" smtClean="0"/>
              <a:t>La norma  individua il responsabile anticorruzione e per la trasparenza in un funzionario nominato dal presidente tra i funzionari  della stessa unione e dei comuni che svolgono la funzione.</a:t>
            </a:r>
          </a:p>
          <a:p>
            <a:pPr marL="68580" indent="0" algn="just">
              <a:buNone/>
            </a:pPr>
            <a:r>
              <a:rPr lang="it-IT" dirty="0" smtClean="0">
                <a:solidFill>
                  <a:srgbClr val="FF0000"/>
                </a:solidFill>
              </a:rPr>
              <a:t>Funzionario nel senso di colui che svolge la funzione o di dipendente di categoria D ?</a:t>
            </a:r>
          </a:p>
          <a:p>
            <a:pPr marL="68580" indent="0" algn="just">
              <a:buNone/>
            </a:pPr>
            <a:r>
              <a:rPr lang="it-IT" dirty="0" smtClean="0">
                <a:solidFill>
                  <a:srgbClr val="FF0000"/>
                </a:solidFill>
              </a:rPr>
              <a:t>Il segretario comunale è escluso ?</a:t>
            </a: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0303823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0070C0"/>
                </a:solidFill>
              </a:rPr>
              <a:t>LE ASSOCIAZIONI OBBLIGATORIE</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smtClean="0"/>
              <a:t>La norma principale di riferimento per la disciplina dell’esercizio associato obbligatorio delle funzioni fondamentali è  </a:t>
            </a:r>
            <a:r>
              <a:rPr lang="it-IT" b="1" dirty="0" smtClean="0"/>
              <a:t>l’art. 14 del D.L. 78/2010</a:t>
            </a:r>
            <a:r>
              <a:rPr lang="it-IT" dirty="0" smtClean="0"/>
              <a:t>, anche se con le modifiche apportate dal comma 107 della L. 56/2014 (legge Del Rio).</a:t>
            </a:r>
          </a:p>
          <a:p>
            <a:pPr marL="68580" indent="0" algn="just">
              <a:buNone/>
            </a:pPr>
            <a:r>
              <a:rPr lang="it-IT" b="1" dirty="0" smtClean="0">
                <a:solidFill>
                  <a:srgbClr val="0070C0"/>
                </a:solidFill>
              </a:rPr>
              <a:t>Norma che, non modificando l’art. 32 del TUEL, non trova immediata applicazione in Sicilia.</a:t>
            </a:r>
            <a:endParaRPr lang="it-IT" b="1" dirty="0">
              <a:solidFill>
                <a:srgbClr val="0070C0"/>
              </a:solidFill>
            </a:endParaRPr>
          </a:p>
          <a:p>
            <a:pPr marL="68580" indent="0">
              <a:buNone/>
            </a:pPr>
            <a:endParaRPr lang="it-IT" dirty="0">
              <a:solidFill>
                <a:srgbClr val="0070C0"/>
              </a:solidFill>
            </a:endParaRP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19135145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0070C0"/>
                </a:solidFill>
              </a:rPr>
              <a:t>LE ASSOCIAZIONI OBBLIGATORIE</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b="1" dirty="0" smtClean="0"/>
              <a:t>Art. 14 D.L. n. 78/2010 (</a:t>
            </a:r>
            <a:r>
              <a:rPr lang="it-IT" b="1" dirty="0" err="1" smtClean="0"/>
              <a:t>conv</a:t>
            </a:r>
            <a:r>
              <a:rPr lang="it-IT" b="1" dirty="0" smtClean="0"/>
              <a:t>. L. 122/2010) </a:t>
            </a:r>
          </a:p>
          <a:p>
            <a:pPr marL="68580" indent="0" algn="just">
              <a:buNone/>
            </a:pPr>
            <a:r>
              <a:rPr lang="it-IT" dirty="0" smtClean="0"/>
              <a:t>28</a:t>
            </a:r>
            <a:r>
              <a:rPr lang="it-IT" dirty="0"/>
              <a:t>. I comuni con popolazione fino a 5.000 abitanti, ovvero fino a 3.000 abitanti se appartengono o sono appartenuti a comunità </a:t>
            </a:r>
            <a:r>
              <a:rPr lang="it-IT" dirty="0" smtClean="0"/>
              <a:t>montane (</a:t>
            </a:r>
            <a:r>
              <a:rPr lang="it-IT" dirty="0" smtClean="0">
                <a:solidFill>
                  <a:srgbClr val="0070C0"/>
                </a:solidFill>
              </a:rPr>
              <a:t>in Sicilia soppresse </a:t>
            </a:r>
            <a:r>
              <a:rPr lang="it-IT" dirty="0">
                <a:solidFill>
                  <a:srgbClr val="0070C0"/>
                </a:solidFill>
              </a:rPr>
              <a:t>dall’art. 45 l.r. n. </a:t>
            </a:r>
            <a:r>
              <a:rPr lang="it-IT" dirty="0" smtClean="0">
                <a:solidFill>
                  <a:srgbClr val="0070C0"/>
                </a:solidFill>
              </a:rPr>
              <a:t>9/1986</a:t>
            </a:r>
            <a:r>
              <a:rPr lang="it-IT" dirty="0" smtClean="0"/>
              <a:t>), esclusi </a:t>
            </a:r>
            <a:r>
              <a:rPr lang="it-IT" dirty="0"/>
              <a:t>i comuni il cui territorio coincide integralmente con quello di una o di più isole </a:t>
            </a:r>
            <a:r>
              <a:rPr lang="it-IT" dirty="0" smtClean="0"/>
              <a:t>… </a:t>
            </a:r>
            <a:r>
              <a:rPr lang="it-IT" dirty="0"/>
              <a:t>esercitano obbligatoriamente in forma associata, mediante unione di comuni o convenzione, le funzioni fondamentali dei comuni di cui al comma 27, ad esclusione della lettera l). </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1943565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332656"/>
            <a:ext cx="7024744" cy="1838008"/>
          </a:xfrm>
        </p:spPr>
        <p:txBody>
          <a:bodyPr>
            <a:normAutofit fontScale="90000"/>
          </a:bodyPr>
          <a:lstStyle/>
          <a:p>
            <a:pPr marL="68580"/>
            <a:r>
              <a:rPr lang="it-IT" sz="2000" b="1" dirty="0" smtClean="0">
                <a:solidFill>
                  <a:srgbClr val="FF0000"/>
                </a:solidFill>
              </a:rPr>
              <a:t/>
            </a:r>
            <a:br>
              <a:rPr lang="it-IT" sz="2000" b="1" dirty="0" smtClean="0">
                <a:solidFill>
                  <a:srgbClr val="FF0000"/>
                </a:solidFill>
              </a:rPr>
            </a:br>
            <a:r>
              <a:rPr lang="it-IT" sz="2000" b="1" dirty="0" smtClean="0">
                <a:solidFill>
                  <a:srgbClr val="FF0000"/>
                </a:solidFill>
              </a:rPr>
              <a:t/>
            </a:r>
            <a:br>
              <a:rPr lang="it-IT" sz="2000" b="1" dirty="0" smtClean="0">
                <a:solidFill>
                  <a:srgbClr val="FF0000"/>
                </a:solidFill>
              </a:rPr>
            </a:br>
            <a:r>
              <a:rPr lang="it-IT" dirty="0">
                <a:solidFill>
                  <a:srgbClr val="FF0000"/>
                </a:solidFill>
              </a:rPr>
              <a:t>ASSOCIAZIONI OBBLIGATORIE</a:t>
            </a:r>
            <a:br>
              <a:rPr lang="it-IT" dirty="0">
                <a:solidFill>
                  <a:srgbClr val="FF0000"/>
                </a:solidFill>
              </a:rPr>
            </a:br>
            <a:r>
              <a:rPr lang="it-IT" dirty="0">
                <a:solidFill>
                  <a:srgbClr val="FF0000"/>
                </a:solidFill>
              </a:rPr>
              <a:t>LE FUNZIONI </a:t>
            </a:r>
            <a:r>
              <a:rPr lang="it-IT" dirty="0" smtClean="0">
                <a:solidFill>
                  <a:srgbClr val="FF0000"/>
                </a:solidFill>
              </a:rPr>
              <a:t>FONDAMENTALI</a:t>
            </a:r>
            <a:r>
              <a:rPr lang="it-IT" sz="2000" b="1" dirty="0" smtClean="0">
                <a:solidFill>
                  <a:srgbClr val="FF0000"/>
                </a:solidFill>
              </a:rPr>
              <a:t/>
            </a:r>
            <a:br>
              <a:rPr lang="it-IT" sz="2000" b="1" dirty="0" smtClean="0">
                <a:solidFill>
                  <a:srgbClr val="FF0000"/>
                </a:solidFill>
              </a:rPr>
            </a:br>
            <a:endParaRPr lang="it-IT" sz="2000" b="1" dirty="0">
              <a:solidFill>
                <a:srgbClr val="FF0000"/>
              </a:solidFill>
            </a:endParaRPr>
          </a:p>
        </p:txBody>
      </p:sp>
      <p:sp>
        <p:nvSpPr>
          <p:cNvPr id="3" name="Segnaposto contenuto 2"/>
          <p:cNvSpPr>
            <a:spLocks noGrp="1"/>
          </p:cNvSpPr>
          <p:nvPr>
            <p:ph idx="1"/>
          </p:nvPr>
        </p:nvSpPr>
        <p:spPr/>
        <p:txBody>
          <a:bodyPr/>
          <a:lstStyle/>
          <a:p>
            <a:pPr marL="68580" indent="0" algn="just">
              <a:buNone/>
            </a:pPr>
            <a:r>
              <a:rPr lang="it-IT" dirty="0"/>
              <a:t>L’articolo 19 </a:t>
            </a:r>
            <a:r>
              <a:rPr lang="it-IT" dirty="0" smtClean="0"/>
              <a:t>del D.L. n. 95/2012, convertito in L. n. 135/2012, è intervenuto </a:t>
            </a:r>
            <a:r>
              <a:rPr lang="it-IT" dirty="0"/>
              <a:t>sull’assetto dell’esercizio associato delle funzioni fondamentali comunali, anticipando per decreto quanto in materia </a:t>
            </a:r>
            <a:r>
              <a:rPr lang="it-IT" dirty="0" smtClean="0"/>
              <a:t>era stato, in parte,  </a:t>
            </a:r>
            <a:r>
              <a:rPr lang="it-IT" dirty="0"/>
              <a:t>sostanzialmente previsto nel disegno di legge AS n. 2259 sulla “Carta delle Autonomie locali</a:t>
            </a:r>
            <a:r>
              <a:rPr lang="it-IT" dirty="0" smtClean="0"/>
              <a:t>” (poi arenatosi).</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8533088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70000" lnSpcReduction="20000"/>
          </a:bodyPr>
          <a:lstStyle/>
          <a:p>
            <a:pPr marL="68580" indent="0" algn="just">
              <a:buNone/>
            </a:pPr>
            <a:r>
              <a:rPr lang="it-IT" b="1" dirty="0" smtClean="0"/>
              <a:t>L’art</a:t>
            </a:r>
            <a:r>
              <a:rPr lang="it-IT" b="1" dirty="0"/>
              <a:t>. 2 della </a:t>
            </a:r>
            <a:r>
              <a:rPr lang="it-IT" b="1" dirty="0" smtClean="0"/>
              <a:t>L. n</a:t>
            </a:r>
            <a:r>
              <a:rPr lang="it-IT" b="1" dirty="0"/>
              <a:t>. </a:t>
            </a:r>
            <a:r>
              <a:rPr lang="it-IT" b="1" dirty="0" smtClean="0"/>
              <a:t>131/2003 </a:t>
            </a:r>
            <a:r>
              <a:rPr lang="it-IT" b="1" dirty="0"/>
              <a:t>(Disposizioni per l’adeguamento dell’ordinamento della Repubblica alla legge costituzionale 18 ottobre 2001, n. 3</a:t>
            </a:r>
            <a:r>
              <a:rPr lang="it-IT" dirty="0"/>
              <a:t>), modificato dall’art. 1 della </a:t>
            </a:r>
            <a:r>
              <a:rPr lang="it-IT" dirty="0" smtClean="0"/>
              <a:t>L. </a:t>
            </a:r>
            <a:r>
              <a:rPr lang="it-IT" dirty="0"/>
              <a:t>n. </a:t>
            </a:r>
            <a:r>
              <a:rPr lang="it-IT" dirty="0" smtClean="0"/>
              <a:t>140/2004 </a:t>
            </a:r>
            <a:r>
              <a:rPr lang="it-IT" dirty="0"/>
              <a:t>(Conversione in legge, con modificazioni, del </a:t>
            </a:r>
            <a:r>
              <a:rPr lang="it-IT" dirty="0" smtClean="0"/>
              <a:t>D.L. n. 80/2004, </a:t>
            </a:r>
            <a:r>
              <a:rPr lang="it-IT" dirty="0"/>
              <a:t>recante disposizioni urgenti in materia di enti locali. Proroga di termini di deleghe legislative) e, successivamente, dall’art. 5 della </a:t>
            </a:r>
            <a:r>
              <a:rPr lang="it-IT" dirty="0" smtClean="0"/>
              <a:t>L. </a:t>
            </a:r>
            <a:r>
              <a:rPr lang="it-IT" dirty="0"/>
              <a:t>n. </a:t>
            </a:r>
            <a:r>
              <a:rPr lang="it-IT" dirty="0" smtClean="0"/>
              <a:t>306/2004 </a:t>
            </a:r>
            <a:r>
              <a:rPr lang="it-IT" dirty="0"/>
              <a:t>(Conversione in legge, con modificazioni, del </a:t>
            </a:r>
            <a:r>
              <a:rPr lang="it-IT" dirty="0" smtClean="0"/>
              <a:t>D.L. n</a:t>
            </a:r>
            <a:r>
              <a:rPr lang="it-IT" dirty="0"/>
              <a:t>. </a:t>
            </a:r>
            <a:r>
              <a:rPr lang="it-IT" dirty="0" smtClean="0"/>
              <a:t>266/2004, </a:t>
            </a:r>
            <a:r>
              <a:rPr lang="it-IT" dirty="0"/>
              <a:t>recante proroga o differimento di termini previsti da disposizioni legislative. Disposizioni di proroga di termini per l’esercizio di deleghe legislative), </a:t>
            </a:r>
            <a:r>
              <a:rPr lang="it-IT" b="1" dirty="0"/>
              <a:t>assegnava al Governo la delega, da esercitare entro il 31 dicembre 2005, per la «individuazione delle funzioni fondamentali</a:t>
            </a:r>
            <a:r>
              <a:rPr lang="it-IT" dirty="0"/>
              <a:t>, ai sensi dell’articolo 117, secondo comma, lettera </a:t>
            </a:r>
            <a:r>
              <a:rPr lang="it-IT" i="1" dirty="0"/>
              <a:t>p</a:t>
            </a:r>
            <a:r>
              <a:rPr lang="it-IT" dirty="0"/>
              <a:t>), della Costituzione, essenziali per il funzionamento di Comuni, Province e Città metropolitane nonché per il soddisfacimento di bisogni primari delle comunità di riferimento». </a:t>
            </a:r>
          </a:p>
          <a:p>
            <a:pPr marL="68580" indent="0" algn="just">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5387876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b="1" dirty="0"/>
              <a:t>Tra i principi e criteri direttivi della </a:t>
            </a:r>
            <a:r>
              <a:rPr lang="it-IT" b="1" dirty="0" smtClean="0"/>
              <a:t>delega era </a:t>
            </a:r>
            <a:r>
              <a:rPr lang="it-IT" b="1" dirty="0"/>
              <a:t>annoverata (comma 4, lettera b) l’individuazione delle funzioni fondamentali dei Comuni, delle Province e delle Città metropolitane</a:t>
            </a:r>
            <a:r>
              <a:rPr lang="it-IT" dirty="0"/>
              <a:t> «in modo da prevedere, anche al fine della tenuta e della coesione dell’ordinamento della Repubblica, per ciascun livello di governo locale, la titolarità di funzioni connaturate alle caratteristiche proprie di ciascun tipo di ente, essenziali e imprescindibili per il funzionamento dell’ente e per il soddisfacimento di bisogni primari delle comunità di riferimento, tenuto conto, in via prioritaria, per Comuni e Province, delle funzioni storicamente svolte».</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1080415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92500"/>
          </a:bodyPr>
          <a:lstStyle/>
          <a:p>
            <a:pPr marL="68580" indent="0" algn="just">
              <a:buNone/>
            </a:pPr>
            <a:r>
              <a:rPr lang="it-IT" dirty="0"/>
              <a:t>Peraltro, si prevedeva, anche una valorizzazione dei «principi di sussidiarietà, di adeguatezza e di differenziazione nella allocazione delle </a:t>
            </a:r>
            <a:r>
              <a:rPr lang="it-IT" b="1" dirty="0"/>
              <a:t>funzioni fondamentali </a:t>
            </a:r>
            <a:r>
              <a:rPr lang="it-IT" dirty="0"/>
              <a:t>in modo da assicurarne l’</a:t>
            </a:r>
            <a:r>
              <a:rPr lang="it-IT" b="1" dirty="0"/>
              <a:t>esercizio</a:t>
            </a:r>
            <a:r>
              <a:rPr lang="it-IT" dirty="0"/>
              <a:t> da parte del livello di ente locale che, per le caratteristiche dimensionali e strutturali, ne garantisca </a:t>
            </a:r>
            <a:r>
              <a:rPr lang="it-IT" b="1" dirty="0"/>
              <a:t>l’ottimale gestione anche mediante l’indicazione dei criteri per la gestione associata tra i Comuni</a:t>
            </a:r>
            <a:r>
              <a:rPr lang="it-IT" dirty="0"/>
              <a:t>» (comma 4, lettera c); </a:t>
            </a:r>
            <a:r>
              <a:rPr lang="it-IT" dirty="0" smtClean="0"/>
              <a:t>l</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083082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dirty="0" smtClean="0"/>
              <a:t>Erano previsti strumenti </a:t>
            </a:r>
            <a:r>
              <a:rPr lang="it-IT" dirty="0"/>
              <a:t>che </a:t>
            </a:r>
            <a:r>
              <a:rPr lang="it-IT" dirty="0" smtClean="0"/>
              <a:t>dovevano garantire </a:t>
            </a:r>
            <a:r>
              <a:rPr lang="it-IT" dirty="0"/>
              <a:t>il rispetto del principio di leale collaborazione tra i diversi livelli di governo locale nello svolgimento delle funzioni </a:t>
            </a:r>
            <a:r>
              <a:rPr lang="it-IT" dirty="0" smtClean="0"/>
              <a:t>fondamentali.</a:t>
            </a:r>
          </a:p>
          <a:p>
            <a:pPr marL="68580" indent="0" algn="just">
              <a:buNone/>
            </a:pPr>
            <a:r>
              <a:rPr lang="it-IT" dirty="0" smtClean="0"/>
              <a:t>Tali strumenti per </a:t>
            </a:r>
            <a:r>
              <a:rPr lang="it-IT" dirty="0"/>
              <a:t>il loro esercizio </a:t>
            </a:r>
            <a:r>
              <a:rPr lang="it-IT" dirty="0" smtClean="0"/>
              <a:t>potevano richiedere la </a:t>
            </a:r>
            <a:r>
              <a:rPr lang="it-IT" dirty="0"/>
              <a:t>partecipazione di più </a:t>
            </a:r>
            <a:r>
              <a:rPr lang="it-IT" dirty="0" smtClean="0"/>
              <a:t>enti e </a:t>
            </a:r>
            <a:r>
              <a:rPr lang="it-IT" dirty="0"/>
              <a:t>specifiche forme di consultazione e di raccordo tra enti locali, Regioni e Stato» (comma 4, lettera d); </a:t>
            </a:r>
            <a:r>
              <a:rPr lang="it-IT" b="1" dirty="0"/>
              <a:t>nonché la valorizzazione delle «forme associative anche per la gestione dei servizi di competenza statale affidati ai comuni» (comma 4, lettera n).</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61985568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a:bodyPr>
          <a:lstStyle/>
          <a:p>
            <a:pPr marL="68580" indent="0" algn="just">
              <a:buNone/>
            </a:pPr>
            <a:r>
              <a:rPr lang="it-IT" dirty="0"/>
              <a:t>La delega </a:t>
            </a:r>
            <a:r>
              <a:rPr lang="it-IT" dirty="0" smtClean="0"/>
              <a:t>non </a:t>
            </a:r>
            <a:r>
              <a:rPr lang="it-IT" dirty="0"/>
              <a:t>è stata </a:t>
            </a:r>
            <a:r>
              <a:rPr lang="it-IT" dirty="0" smtClean="0"/>
              <a:t>esercitata. </a:t>
            </a:r>
            <a:endParaRPr lang="it-IT" dirty="0" smtClean="0"/>
          </a:p>
          <a:p>
            <a:pPr marL="68580" indent="0" algn="just">
              <a:buNone/>
            </a:pPr>
            <a:endParaRPr lang="it-IT" dirty="0" smtClean="0"/>
          </a:p>
          <a:p>
            <a:pPr marL="68580" indent="0" algn="just">
              <a:buNone/>
            </a:pPr>
            <a:r>
              <a:rPr lang="it-IT" dirty="0" smtClean="0"/>
              <a:t>La </a:t>
            </a:r>
            <a:r>
              <a:rPr lang="it-IT" dirty="0"/>
              <a:t>prima, provvisoria, individuazione delle funzioni fondamentali si è avuta, nell’ambito del processo di attuazione del cosiddetto “federalismo fiscale”, con l’art. 21 della legge 5 maggio 2009, n. </a:t>
            </a:r>
            <a:r>
              <a:rPr lang="it-IT" dirty="0" smtClean="0"/>
              <a:t>42</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5183149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85000" lnSpcReduction="20000"/>
          </a:bodyPr>
          <a:lstStyle/>
          <a:p>
            <a:pPr marL="68580" indent="0" algn="just">
              <a:buNone/>
            </a:pPr>
            <a:r>
              <a:rPr lang="it-IT" dirty="0" smtClean="0"/>
              <a:t>Con l’art. 19 del D.L. n. 95/2012 sono state individuate le nuove funzioni fondamentali dei Comuni.</a:t>
            </a:r>
          </a:p>
          <a:p>
            <a:pPr marL="68580" indent="0" algn="just">
              <a:buNone/>
            </a:pPr>
            <a:r>
              <a:rPr lang="it-IT" dirty="0" smtClean="0"/>
              <a:t>Sono funzioni fondamentali ai sensi dell’art. 117, secondo comma della Costituzione:</a:t>
            </a:r>
          </a:p>
          <a:p>
            <a:pPr marL="68580" indent="0" algn="just">
              <a:buNone/>
            </a:pPr>
            <a:r>
              <a:rPr lang="it-IT" dirty="0"/>
              <a:t>a) organizzazione generale dell'amministrazione, gestione finanziaria e contabile e controllo;</a:t>
            </a:r>
            <a:br>
              <a:rPr lang="it-IT" dirty="0"/>
            </a:br>
            <a:r>
              <a:rPr lang="it-IT" dirty="0"/>
              <a:t>b) organizzazione dei servizi pubblici di interesse generale di ambito comunale, ivi compresi i servizi di trasporto pubblico comunale;</a:t>
            </a:r>
            <a:br>
              <a:rPr lang="it-IT" dirty="0"/>
            </a:br>
            <a:r>
              <a:rPr lang="it-IT" dirty="0"/>
              <a:t>c) catasto, ad eccezione delle funzioni mantenute allo Stato dalla normativa vigente;</a:t>
            </a:r>
            <a:br>
              <a:rPr lang="it-IT" dirty="0"/>
            </a:b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685719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0000"/>
                </a:solidFill>
              </a:rPr>
              <a:t>STUDIO DI FATTIBILITA’</a:t>
            </a:r>
            <a:endParaRPr lang="it-IT"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pPr algn="just"/>
            <a:r>
              <a:rPr lang="it-IT" dirty="0" smtClean="0"/>
              <a:t>Quali criticità si vogliono superare</a:t>
            </a:r>
          </a:p>
          <a:p>
            <a:pPr algn="just"/>
            <a:r>
              <a:rPr lang="it-IT" dirty="0" smtClean="0"/>
              <a:t>Chi dà cosa a chi (punti di eccellenza dei singoli Enti)</a:t>
            </a:r>
          </a:p>
          <a:p>
            <a:pPr algn="just"/>
            <a:r>
              <a:rPr lang="it-IT" dirty="0" smtClean="0"/>
              <a:t>Quanti Comuni coinvolgere</a:t>
            </a:r>
          </a:p>
          <a:p>
            <a:pPr algn="just"/>
            <a:r>
              <a:rPr lang="it-IT" dirty="0" smtClean="0"/>
              <a:t>Qual è la forma associativa migliore (dipende dalla tipologia, quantità e rilevanza dei servizi da associare)</a:t>
            </a:r>
          </a:p>
          <a:p>
            <a:pPr algn="just"/>
            <a:r>
              <a:rPr lang="it-IT" dirty="0" smtClean="0"/>
              <a:t>Cronoprogramma (analisi organizzativa e predisposizioni degli atti amministrativi)</a:t>
            </a:r>
          </a:p>
          <a:p>
            <a:pPr algn="just"/>
            <a:r>
              <a:rPr lang="it-IT" dirty="0" smtClean="0"/>
              <a:t>Analisi di convenienza economica</a:t>
            </a:r>
          </a:p>
          <a:p>
            <a:pPr algn="just"/>
            <a:r>
              <a:rPr lang="it-IT" dirty="0" smtClean="0"/>
              <a:t>Effetti sul personale</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99288479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85000" lnSpcReduction="20000"/>
          </a:bodyPr>
          <a:lstStyle/>
          <a:p>
            <a:pPr marL="68580" indent="0">
              <a:buNone/>
            </a:pPr>
            <a:r>
              <a:rPr lang="it-IT" dirty="0"/>
              <a:t>d) la pianificazione urbanistica ed edilizia di ambito comunale nonché la partecipazione alla pianificazione territoriale di livello sovracomunale;</a:t>
            </a:r>
            <a:br>
              <a:rPr lang="it-IT" dirty="0"/>
            </a:br>
            <a:r>
              <a:rPr lang="it-IT" dirty="0"/>
              <a:t>e) attività, in ambito comunale, di pianificazione di protezione civile e di coordinamento dei primi soccorsi;</a:t>
            </a:r>
            <a:br>
              <a:rPr lang="it-IT" dirty="0"/>
            </a:br>
            <a:r>
              <a:rPr lang="it-IT" dirty="0"/>
              <a:t>f) l'organizzazione e la gestione dei servizi di raccolta, avvio e smaltimento e recupero dei rifiuti urbani e la riscossione dei relativi tributi (36);</a:t>
            </a:r>
            <a:br>
              <a:rPr lang="it-IT" dirty="0"/>
            </a:br>
            <a:r>
              <a:rPr lang="it-IT" dirty="0"/>
              <a:t>g) progettazione e gestione del sistema locale dei servizi sociali ed erogazione delle relative prestazioni ai cittadini, secondo quanto previsto dall'articolo 118, quarto comma, della Costituzione;</a:t>
            </a:r>
            <a:br>
              <a:rPr lang="it-IT" dirty="0"/>
            </a:b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53368237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92500" lnSpcReduction="10000"/>
          </a:bodyPr>
          <a:lstStyle/>
          <a:p>
            <a:pPr marL="68580" indent="0">
              <a:buNone/>
            </a:pPr>
            <a:r>
              <a:rPr lang="it-IT" dirty="0"/>
              <a:t>h) edilizia scolastica per la parte non attribuita alla competenza delle province, organizzazione e gestione dei servizi scolastici;</a:t>
            </a:r>
            <a:br>
              <a:rPr lang="it-IT" dirty="0"/>
            </a:br>
            <a:r>
              <a:rPr lang="it-IT" dirty="0"/>
              <a:t>i) polizia municipale e polizia amministrativa locale;</a:t>
            </a:r>
            <a:br>
              <a:rPr lang="it-IT" dirty="0"/>
            </a:br>
            <a:r>
              <a:rPr lang="it-IT" dirty="0"/>
              <a:t>l) tenuta dei registri di stato civile e di popolazione e compiti in materia di servizi anagrafici nonché in materia di servizi elettorali, nell'esercizio delle funzioni di competenza statale;</a:t>
            </a:r>
            <a:br>
              <a:rPr lang="it-IT" dirty="0"/>
            </a:br>
            <a:r>
              <a:rPr lang="it-IT" dirty="0"/>
              <a:t>l-bis) i servizi in materia statistica </a:t>
            </a:r>
          </a:p>
          <a:p>
            <a:pPr marL="68580" indent="0">
              <a:buNone/>
            </a:pPr>
            <a:endParaRPr lang="it-IT" dirty="0"/>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40888625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dirty="0"/>
              <a:t>Se l'esercizio di tali funzioni è legato alle tecnologie dell'informazione e della comunicazione, i comuni le esercitano obbligatoriamente in forma associata secondo le modalità stabilite dal presente articolo, fermo restando che tali funzioni comprendono la realizzazione e la gestione di infrastrutture tecnologiche, rete dati, fonia, apparati, di banche dati, di applicativi software, l'approvvigionamento di licenze per il software, la formazione informatica e la consulenza nel settore </a:t>
            </a:r>
            <a:r>
              <a:rPr lang="it-IT" dirty="0" smtClean="0"/>
              <a:t>dell'informatica.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33080932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lstStyle/>
          <a:p>
            <a:pPr marL="68580" indent="0" algn="just">
              <a:buNone/>
            </a:pPr>
            <a:r>
              <a:rPr lang="it-IT" dirty="0" smtClean="0"/>
              <a:t>I </a:t>
            </a:r>
            <a:r>
              <a:rPr lang="it-IT" dirty="0"/>
              <a:t>comuni non possono svolgere singolarmente le funzioni fondamentali svolte in forma associata. La medesima funzione non può essere svolta da più di una forma associativa</a:t>
            </a:r>
            <a:r>
              <a:rPr lang="it-IT" dirty="0" smtClean="0"/>
              <a:t>.</a:t>
            </a:r>
          </a:p>
          <a:p>
            <a:pPr marL="68580" indent="0" algn="just">
              <a:buNone/>
            </a:pPr>
            <a:endParaRPr lang="it-IT" dirty="0"/>
          </a:p>
          <a:p>
            <a:pPr marL="68580" indent="0" algn="just">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834450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lnSpcReduction="10000"/>
          </a:bodyPr>
          <a:lstStyle/>
          <a:p>
            <a:pPr marL="68580" indent="0">
              <a:buNone/>
            </a:pPr>
            <a:r>
              <a:rPr lang="it-IT" dirty="0"/>
              <a:t>Inoltre, la norma ribadisce: </a:t>
            </a:r>
            <a:endParaRPr lang="it-IT" dirty="0" smtClean="0"/>
          </a:p>
          <a:p>
            <a:pPr marL="525780" indent="-457200">
              <a:buAutoNum type="arabicParenR"/>
            </a:pPr>
            <a:r>
              <a:rPr lang="it-IT" dirty="0" smtClean="0"/>
              <a:t>la </a:t>
            </a:r>
            <a:r>
              <a:rPr lang="it-IT" dirty="0"/>
              <a:t>competenza regionale per l’individuazione della dimensione territoriale ottimale per lo svolgimento associato delle suddette funzioni; </a:t>
            </a:r>
            <a:endParaRPr lang="it-IT" dirty="0" smtClean="0"/>
          </a:p>
          <a:p>
            <a:pPr marL="525780" indent="-457200">
              <a:buAutoNum type="arabicParenR"/>
            </a:pPr>
            <a:r>
              <a:rPr lang="it-IT" dirty="0" smtClean="0"/>
              <a:t>il </a:t>
            </a:r>
            <a:r>
              <a:rPr lang="it-IT" dirty="0"/>
              <a:t>limite demografico minimo di 10.000 abitanti per le </a:t>
            </a:r>
            <a:r>
              <a:rPr lang="it-IT" dirty="0" smtClean="0"/>
              <a:t>Unioni e di almeno tre Comuni, </a:t>
            </a:r>
            <a:r>
              <a:rPr lang="it-IT" dirty="0"/>
              <a:t>salvo diversa determinazione regionale</a:t>
            </a:r>
            <a:r>
              <a:rPr lang="it-IT" dirty="0" smtClean="0"/>
              <a:t>;</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11345051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85000" lnSpcReduction="20000"/>
          </a:bodyPr>
          <a:lstStyle/>
          <a:p>
            <a:pPr marL="525780" indent="-457200" algn="just">
              <a:buFont typeface="+mj-lt"/>
              <a:buAutoNum type="arabicPeriod" startAt="3"/>
            </a:pPr>
            <a:r>
              <a:rPr lang="it-IT" dirty="0" smtClean="0"/>
              <a:t>la durata almeno triennale delle convenzioni e la verifica della loro efficienza ed efficacia al termine di detto periodo, a pena di obbligatoria trasformazione in Unione; </a:t>
            </a:r>
          </a:p>
          <a:p>
            <a:pPr marL="525780" indent="-457200" algn="just">
              <a:buFont typeface="+mj-lt"/>
              <a:buAutoNum type="arabicPeriod" startAt="3"/>
            </a:pPr>
            <a:r>
              <a:rPr lang="it-IT" b="1" dirty="0" smtClean="0"/>
              <a:t>la tempistica applicativa delle funzioni </a:t>
            </a:r>
            <a:r>
              <a:rPr lang="it-IT" b="1" dirty="0" smtClean="0"/>
              <a:t>fonda- mentali:</a:t>
            </a:r>
            <a:endParaRPr lang="it-IT" b="1" dirty="0" smtClean="0"/>
          </a:p>
          <a:p>
            <a:pPr lvl="2" algn="just"/>
            <a:r>
              <a:rPr lang="it-IT" b="1" dirty="0" smtClean="0"/>
              <a:t>entro il 1° gennaio 2013 con riguardo ad almeno tre delle funzioni fondamentali;</a:t>
            </a:r>
          </a:p>
          <a:p>
            <a:pPr lvl="2" algn="just"/>
            <a:r>
              <a:rPr lang="it-IT" b="1" dirty="0" smtClean="0"/>
              <a:t>entro </a:t>
            </a:r>
            <a:r>
              <a:rPr lang="it-IT" b="1" dirty="0"/>
              <a:t>il 30 settembre 2014, con riguardo ad ulteriori tre delle funzioni </a:t>
            </a:r>
            <a:r>
              <a:rPr lang="it-IT" b="1" dirty="0" smtClean="0"/>
              <a:t>fondamentali;</a:t>
            </a:r>
          </a:p>
          <a:p>
            <a:pPr lvl="2" algn="just"/>
            <a:r>
              <a:rPr lang="it-IT" b="1" dirty="0" smtClean="0"/>
              <a:t>entro </a:t>
            </a:r>
            <a:r>
              <a:rPr lang="it-IT" b="1" dirty="0"/>
              <a:t>il 31 dicembre 2014, con riguardo alle restanti funzioni </a:t>
            </a:r>
            <a:r>
              <a:rPr lang="it-IT" b="1" dirty="0" smtClean="0"/>
              <a:t>fondamentali</a:t>
            </a:r>
            <a:r>
              <a:rPr lang="it-IT" b="1" dirty="0" smtClean="0"/>
              <a:t>.</a:t>
            </a:r>
          </a:p>
          <a:p>
            <a:pPr marL="685800" lvl="2" indent="0" algn="just">
              <a:buNone/>
            </a:pPr>
            <a:r>
              <a:rPr lang="it-IT" b="1" dirty="0"/>
              <a:t/>
            </a:r>
            <a:br>
              <a:rPr lang="it-IT" b="1" dirty="0"/>
            </a:br>
            <a:endParaRPr lang="it-IT" b="1" dirty="0" smtClean="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4850519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dirty="0" smtClean="0"/>
              <a:t>In sede </a:t>
            </a:r>
            <a:r>
              <a:rPr lang="it-IT" dirty="0"/>
              <a:t>di conversione in legge del DL n. 95, è stata introdotta al comma 1, lettera e), una integrazione ulteriore all’articolo 14 del DL n. 78/2010, che ha aggiunto il comma 31-quater ove si prevede che </a:t>
            </a:r>
            <a:r>
              <a:rPr lang="it-IT" b="1" dirty="0"/>
              <a:t>nel caso in cui non venga rispettata</a:t>
            </a:r>
            <a:r>
              <a:rPr lang="it-IT" dirty="0"/>
              <a:t> da parte dei Comuni fino a 5.000 abitanti la </a:t>
            </a:r>
            <a:r>
              <a:rPr lang="it-IT" b="1" dirty="0"/>
              <a:t>tempistica per l’esercizio associato obbligatorio</a:t>
            </a:r>
            <a:r>
              <a:rPr lang="it-IT" dirty="0"/>
              <a:t>, attraverso Unione o convenzione, delle funzioni </a:t>
            </a:r>
            <a:r>
              <a:rPr lang="it-IT" dirty="0" smtClean="0"/>
              <a:t>fondamentali,  </a:t>
            </a:r>
            <a:r>
              <a:rPr lang="it-IT" b="1" dirty="0"/>
              <a:t>il Prefetto assegna </a:t>
            </a:r>
            <a:r>
              <a:rPr lang="it-IT" dirty="0"/>
              <a:t>ai Comuni che non abbiano rispettato le </a:t>
            </a:r>
            <a:r>
              <a:rPr lang="it-IT" b="1" dirty="0"/>
              <a:t>scadenze un termine perentorio </a:t>
            </a:r>
            <a:r>
              <a:rPr lang="it-IT" dirty="0"/>
              <a:t>entro il quale provvedere all’esercizio obbligatorio.</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36088880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ASSOCIAZIONI OBBLIGATORIE</a:t>
            </a:r>
            <a:br>
              <a:rPr lang="it-IT" dirty="0">
                <a:solidFill>
                  <a:srgbClr val="FF0000"/>
                </a:solidFill>
              </a:rPr>
            </a:br>
            <a:r>
              <a:rPr lang="it-IT" dirty="0">
                <a:solidFill>
                  <a:srgbClr val="FF0000"/>
                </a:solidFill>
              </a:rPr>
              <a:t>LE FUNZIONI FONDAMENTALI</a:t>
            </a:r>
            <a:endParaRPr lang="it-IT" dirty="0"/>
          </a:p>
        </p:txBody>
      </p:sp>
      <p:sp>
        <p:nvSpPr>
          <p:cNvPr id="3" name="Segnaposto contenuto 2"/>
          <p:cNvSpPr>
            <a:spLocks noGrp="1"/>
          </p:cNvSpPr>
          <p:nvPr>
            <p:ph idx="1"/>
          </p:nvPr>
        </p:nvSpPr>
        <p:spPr/>
        <p:txBody>
          <a:bodyPr>
            <a:normAutofit lnSpcReduction="10000"/>
          </a:bodyPr>
          <a:lstStyle/>
          <a:p>
            <a:pPr marL="68580" indent="0" algn="just">
              <a:buNone/>
            </a:pPr>
            <a:r>
              <a:rPr lang="it-IT" dirty="0" smtClean="0"/>
              <a:t>Un’indubbia semplificazione del quadro normativo si è avuta con l’abrogazione delle Unioni speciali, con popolazione fino a 1.000 abitanti.</a:t>
            </a:r>
          </a:p>
          <a:p>
            <a:pPr marL="68580" indent="0" algn="just">
              <a:buNone/>
            </a:pPr>
            <a:r>
              <a:rPr lang="it-IT" dirty="0" smtClean="0"/>
              <a:t>Tale forma (prima obbligatoria, poi facoltativa)  era distinta </a:t>
            </a:r>
            <a:r>
              <a:rPr lang="it-IT" dirty="0"/>
              <a:t>da quelle costituite ai sensi dell’articolo 32 TUEL, con contestuale svolgimento associato di tutte le loro funzioni amministrative e dei servizi pubblici. </a:t>
            </a:r>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88705447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ASSOCIAZIONE OBBLIGATORIA</a:t>
            </a:r>
            <a:r>
              <a:rPr lang="it-IT" sz="2800" dirty="0" smtClean="0">
                <a:solidFill>
                  <a:srgbClr val="FF0000"/>
                </a:solidFill>
              </a:rPr>
              <a:t/>
            </a:r>
            <a:br>
              <a:rPr lang="it-IT" sz="2800" dirty="0" smtClean="0">
                <a:solidFill>
                  <a:srgbClr val="FF0000"/>
                </a:solidFill>
              </a:rPr>
            </a:br>
            <a:r>
              <a:rPr lang="it-IT" sz="2800" dirty="0" smtClean="0">
                <a:solidFill>
                  <a:srgbClr val="FF0000"/>
                </a:solidFill>
              </a:rPr>
              <a:t>CORTE COSTITUZIONALE SENT. 22/2014</a:t>
            </a:r>
            <a:endParaRPr lang="it-IT" sz="2800" dirty="0">
              <a:solidFill>
                <a:srgbClr val="FF0000"/>
              </a:solidFill>
            </a:endParaRPr>
          </a:p>
        </p:txBody>
      </p:sp>
      <p:sp>
        <p:nvSpPr>
          <p:cNvPr id="3" name="Segnaposto contenuto 2"/>
          <p:cNvSpPr>
            <a:spLocks noGrp="1"/>
          </p:cNvSpPr>
          <p:nvPr>
            <p:ph idx="1"/>
          </p:nvPr>
        </p:nvSpPr>
        <p:spPr/>
        <p:txBody>
          <a:bodyPr>
            <a:normAutofit/>
          </a:bodyPr>
          <a:lstStyle/>
          <a:p>
            <a:pPr marL="68580" indent="0" algn="just">
              <a:buNone/>
            </a:pPr>
            <a:r>
              <a:rPr lang="it-IT" dirty="0" smtClean="0"/>
              <a:t>L’obbligatorietà delle forme di associazione tra Comuni, di cui all’art. 19 del D.L. n. 95/2012 è stata oggetto di impugnativa di fronte alla Corte Costituzionale da parte  delle Regioni </a:t>
            </a:r>
            <a:r>
              <a:rPr lang="it-IT" dirty="0"/>
              <a:t>Lazio, Veneto, Campania, </a:t>
            </a:r>
            <a:r>
              <a:rPr lang="it-IT" dirty="0" smtClean="0"/>
              <a:t>della </a:t>
            </a:r>
            <a:r>
              <a:rPr lang="it-IT" dirty="0"/>
              <a:t>Regione autonoma Sardegna e </a:t>
            </a:r>
            <a:r>
              <a:rPr lang="it-IT" dirty="0" smtClean="0"/>
              <a:t>della </a:t>
            </a:r>
            <a:r>
              <a:rPr lang="it-IT" dirty="0"/>
              <a:t>Regione </a:t>
            </a:r>
            <a:r>
              <a:rPr lang="it-IT" dirty="0" smtClean="0"/>
              <a:t>Puglia.</a:t>
            </a: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5364182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ASSOCIAZIONE OBBLIGATORIA</a:t>
            </a:r>
            <a:br>
              <a:rPr lang="it-IT" dirty="0">
                <a:solidFill>
                  <a:srgbClr val="FF0000"/>
                </a:solidFill>
              </a:rPr>
            </a:br>
            <a:r>
              <a:rPr lang="it-IT" sz="2800" dirty="0">
                <a:solidFill>
                  <a:srgbClr val="FF0000"/>
                </a:solidFill>
              </a:rPr>
              <a:t>CORTE COSTITUZIONALE SENT. 22/2014</a:t>
            </a:r>
            <a:endParaRPr lang="it-IT" sz="2800" dirty="0"/>
          </a:p>
        </p:txBody>
      </p:sp>
      <p:sp>
        <p:nvSpPr>
          <p:cNvPr id="3" name="Segnaposto contenuto 2"/>
          <p:cNvSpPr>
            <a:spLocks noGrp="1"/>
          </p:cNvSpPr>
          <p:nvPr>
            <p:ph idx="1"/>
          </p:nvPr>
        </p:nvSpPr>
        <p:spPr/>
        <p:txBody>
          <a:bodyPr>
            <a:normAutofit fontScale="92500" lnSpcReduction="10000"/>
          </a:bodyPr>
          <a:lstStyle/>
          <a:p>
            <a:pPr marL="68580" indent="0" algn="just">
              <a:buNone/>
            </a:pPr>
            <a:r>
              <a:rPr lang="it-IT" dirty="0" smtClean="0"/>
              <a:t>Secondo i ricorrenti l’art. 19 avrebbe violato il </a:t>
            </a:r>
            <a:r>
              <a:rPr lang="it-IT" dirty="0"/>
              <a:t>combinato disposto </a:t>
            </a:r>
            <a:r>
              <a:rPr lang="it-IT" dirty="0" smtClean="0"/>
              <a:t>degli artt. 117, comma 2, </a:t>
            </a:r>
            <a:r>
              <a:rPr lang="it-IT" dirty="0" err="1" smtClean="0"/>
              <a:t>lett</a:t>
            </a:r>
            <a:r>
              <a:rPr lang="it-IT" dirty="0" smtClean="0"/>
              <a:t>. p) e terzo e quarto comma, ledendo </a:t>
            </a:r>
            <a:r>
              <a:rPr lang="it-IT" dirty="0"/>
              <a:t>le attribuzioni costituzionali </a:t>
            </a:r>
            <a:r>
              <a:rPr lang="it-IT" dirty="0" smtClean="0"/>
              <a:t>regionali.</a:t>
            </a:r>
          </a:p>
          <a:p>
            <a:pPr marL="68580" indent="0" algn="just">
              <a:buNone/>
            </a:pPr>
            <a:r>
              <a:rPr lang="it-IT" dirty="0" smtClean="0"/>
              <a:t>Lo </a:t>
            </a:r>
            <a:r>
              <a:rPr lang="it-IT" dirty="0"/>
              <a:t>Stato </a:t>
            </a:r>
            <a:r>
              <a:rPr lang="it-IT" dirty="0" smtClean="0"/>
              <a:t>avrebbe dovuto  </a:t>
            </a:r>
            <a:r>
              <a:rPr lang="it-IT" dirty="0"/>
              <a:t>«limitarsi a stabilire la disciplina in tema di “legislazione elettorale, organi di governo e funzioni fondamentali di Comuni, Province e Città metropolitane”, restando evidentemente esclusi da tale “voce” tutti gli aspetti riguardanti l’associazionismo di tali enti». </a:t>
            </a:r>
          </a:p>
          <a:p>
            <a:pPr marL="68580" indent="0">
              <a:buNone/>
            </a:pPr>
            <a:endParaRPr lang="it-IT" dirty="0"/>
          </a:p>
        </p:txBody>
      </p:sp>
      <p:sp>
        <p:nvSpPr>
          <p:cNvPr id="4" name="Segnaposto piè di pagina 3"/>
          <p:cNvSpPr>
            <a:spLocks noGrp="1"/>
          </p:cNvSpPr>
          <p:nvPr>
            <p:ph type="ftr" sz="quarter" idx="11"/>
          </p:nvPr>
        </p:nvSpPr>
        <p:spPr/>
        <p:txBody>
          <a:bodyPr/>
          <a:lstStyle/>
          <a:p>
            <a:r>
              <a:rPr lang="it-IT" smtClean="0"/>
              <a:t>ACCADEMIA PER LE AUTONOMIE - ANCI SICILIA  Dr Lucio Catania</a:t>
            </a:r>
            <a:endParaRPr lang="it-IT"/>
          </a:p>
        </p:txBody>
      </p:sp>
    </p:spTree>
    <p:extLst>
      <p:ext uri="{BB962C8B-B14F-4D97-AF65-F5344CB8AC3E}">
        <p14:creationId xmlns:p14="http://schemas.microsoft.com/office/powerpoint/2010/main" val="2811759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8256</TotalTime>
  <Words>9972</Words>
  <Application>Microsoft Office PowerPoint</Application>
  <PresentationFormat>Presentazione su schermo (4:3)</PresentationFormat>
  <Paragraphs>686</Paragraphs>
  <Slides>139</Slides>
  <Notes>0</Notes>
  <HiddenSlides>0</HiddenSlides>
  <MMClips>0</MMClips>
  <ScaleCrop>false</ScaleCrop>
  <HeadingPairs>
    <vt:vector size="4" baseType="variant">
      <vt:variant>
        <vt:lpstr>Tema</vt:lpstr>
      </vt:variant>
      <vt:variant>
        <vt:i4>1</vt:i4>
      </vt:variant>
      <vt:variant>
        <vt:lpstr>Titoli diapositive</vt:lpstr>
      </vt:variant>
      <vt:variant>
        <vt:i4>139</vt:i4>
      </vt:variant>
    </vt:vector>
  </HeadingPairs>
  <TitlesOfParts>
    <vt:vector size="140" baseType="lpstr">
      <vt:lpstr>Austin</vt:lpstr>
      <vt:lpstr> La normativa nazionale e gli obblighi  per i piccoli comuni</vt:lpstr>
      <vt:lpstr>IL PRINCIPIO DI ADEGUATEZZA</vt:lpstr>
      <vt:lpstr>IL PRINCIPIO DI ADEGUATEZZA</vt:lpstr>
      <vt:lpstr>IL PRINCIPIO DI ADEGUATEZZA</vt:lpstr>
      <vt:lpstr>LA GESTIONE ASSOCIATA</vt:lpstr>
      <vt:lpstr>LA GESTIONE ASSOCIATA</vt:lpstr>
      <vt:lpstr>LA GESTIONE ASSOCIATA</vt:lpstr>
      <vt:lpstr>AMBITO OTTIMALE</vt:lpstr>
      <vt:lpstr>STUDIO DI FATTIBILITA’</vt:lpstr>
      <vt:lpstr>ANALISI ECONOMICA DELLO STUDIO DI FATTIBILITA’</vt:lpstr>
      <vt:lpstr>ANALISI ECONOMICA DELLO STUDIO DI FATTIBILITA’</vt:lpstr>
      <vt:lpstr>ANALISI ECONOMICA DELLO STUDIO DI FATTIBILITA’</vt:lpstr>
      <vt:lpstr>FORME ASSOCIATIVE E MODELLI ORGANIZZATIVI</vt:lpstr>
      <vt:lpstr>FORME ASSOCIATIVE E MODELLI ORGANIZZATIVI</vt:lpstr>
      <vt:lpstr>FORME ASSOCIATIVE E MODELLI ORGANIZZATIVI</vt:lpstr>
      <vt:lpstr>FORME ASSOCIATIVE E MODELLI ORGANIZZATIVI</vt:lpstr>
      <vt:lpstr>LE FORME DI GESTIONE ASSOCIATA</vt:lpstr>
      <vt:lpstr>CONVENZIONI, CONSORZI ED UNIONI DI COMUNI</vt:lpstr>
      <vt:lpstr>CONVENZIONI, CONSORZI ED UNIONI DI COMUNI</vt:lpstr>
      <vt:lpstr>CONVENZIONI, CONSORZI ED UNIONI DI COMUNI</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DELEGABILITA’ FUNZIONI STATO CIVILE ED ANAGRAFE</vt:lpstr>
      <vt:lpstr>CONVENZIONI, CONSORZI ED UNIONI DI COMUNI  DELEGABILITA’ FUNZIONI STATO CIVILE ED ANAGRAFE</vt:lpstr>
      <vt:lpstr>CONVENZIONI, CONSORZI ED UNIONI DI COMUNI  DELEGABILITA’ FUNZIONI STATO CIVILE ED ANAGRAFE</vt:lpstr>
      <vt:lpstr>CONVENZIONI, CONSORZI ED UNIONI DI COMUNI  DELEGABILITA’ FUNZIONI STATO CIVILE ED ANAGRAFE</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CONVENZIONI, CONSORZI ED UNIONI DI COMUNI </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vt:lpstr>
      <vt:lpstr>GLI ORGANI DELL’UNIONE Il segretario dell’Unione</vt:lpstr>
      <vt:lpstr>LE ENTRATE FINANZIARIE</vt:lpstr>
      <vt:lpstr>L’ORGANO DI REVIONE E L’O.I.V.</vt:lpstr>
      <vt:lpstr>L’ORGANO DI REVIONE E L’O.I.V.</vt:lpstr>
      <vt:lpstr>GESTIONE FINANZIARIA</vt:lpstr>
      <vt:lpstr>GESTIONE FINANZIARIA</vt:lpstr>
      <vt:lpstr>IL PASSAGGIO ALL’UNIONE I contratti in essere</vt:lpstr>
      <vt:lpstr>ANTICORRUZIONE E TRASPARENZA</vt:lpstr>
      <vt:lpstr>ANTICORRUZIONE E TRASPARENZA</vt:lpstr>
      <vt:lpstr>ANTICORRUZIONE E TRASPARENZA – L. 56/2014</vt:lpstr>
      <vt:lpstr>ANTICORRUZIONE E TRASPARENZA</vt:lpstr>
      <vt:lpstr>ANTICORRUZIONE E TRASPARENZA</vt:lpstr>
      <vt:lpstr>LE ASSOCIAZIONI OBBLIGATORIE</vt:lpstr>
      <vt:lpstr>LE ASSOCIAZIONI OBBLIGATORIE</vt:lpstr>
      <vt:lpstr>  ASSOCIAZIONI OBBLIGATORIE LE FUNZIONI FONDAMENTALI </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ASSOCIAZIONI OBBLIGATORIE LE FUNZIONI FONDAMENTALI</vt:lpstr>
      <vt:lpstr>ASSOCIAZIONE OBBLIGATORIA CORTE COSTITUZIONALE SENT. 22/2014</vt:lpstr>
      <vt:lpstr>ASSOCIAZIONE OBBLIGATORIA CORTE COSTITUZIONALE SENT. 22/2014</vt:lpstr>
      <vt:lpstr>ASSOCIAZIONE OBBLIGATORIA CORTE COSTITUZIONALE SENT. 22/2014</vt:lpstr>
      <vt:lpstr>ASSOCIAZIONE OBBLIGATORIA CORTE COSTITUZIONALE SENT. 22/2014</vt:lpstr>
      <vt:lpstr>ASSOCIAZIONE OBBLIGATORIA CORTE COSTITUZIONALE SENT. 22/2014</vt:lpstr>
      <vt:lpstr>ASSOCIAZIONE OBBLIGATORIA CORTE COSTITUZIONALE SENT. 22/2014</vt:lpstr>
      <vt:lpstr>ASSOCIAZIONE OBBLIGATORIA CORTE COSTITUZIONALE SENT. 22/2014</vt:lpstr>
      <vt:lpstr>ASSOCIAZIONE OBBLIGATORIA CORTE COSTITUZIONALE SENT. 22/2014</vt:lpstr>
      <vt:lpstr>ASSOCIAZIONE OBBLIGATORIA CORTE COSTITUZIONALE SENT. 22/2014</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ASSOCIAZIONE OBBLIGATORIA EMENDAMENTI ANCI ALLA LEGGE DI STABILITA’</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STAZIONE UNICA APPALTANTE</vt:lpstr>
      <vt:lpstr>GRAZIE PER L’ATTENZIONE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Lenovo</dc:creator>
  <cp:lastModifiedBy>Lenovo</cp:lastModifiedBy>
  <cp:revision>210</cp:revision>
  <cp:lastPrinted>2014-02-16T11:40:06Z</cp:lastPrinted>
  <dcterms:created xsi:type="dcterms:W3CDTF">2013-06-25T15:03:58Z</dcterms:created>
  <dcterms:modified xsi:type="dcterms:W3CDTF">2014-12-11T21:09:03Z</dcterms:modified>
</cp:coreProperties>
</file>