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66" r:id="rId1"/>
  </p:sldMasterIdLst>
  <p:notesMasterIdLst>
    <p:notesMasterId r:id="rId33"/>
  </p:notesMasterIdLst>
  <p:handoutMasterIdLst>
    <p:handoutMasterId r:id="rId34"/>
  </p:handoutMasterIdLst>
  <p:sldIdLst>
    <p:sldId id="710" r:id="rId2"/>
    <p:sldId id="646" r:id="rId3"/>
    <p:sldId id="610" r:id="rId4"/>
    <p:sldId id="611" r:id="rId5"/>
    <p:sldId id="648" r:id="rId6"/>
    <p:sldId id="711" r:id="rId7"/>
    <p:sldId id="712" r:id="rId8"/>
    <p:sldId id="713" r:id="rId9"/>
    <p:sldId id="714" r:id="rId10"/>
    <p:sldId id="715" r:id="rId11"/>
    <p:sldId id="716" r:id="rId12"/>
    <p:sldId id="717" r:id="rId13"/>
    <p:sldId id="718" r:id="rId14"/>
    <p:sldId id="719" r:id="rId15"/>
    <p:sldId id="679" r:id="rId16"/>
    <p:sldId id="680" r:id="rId17"/>
    <p:sldId id="681" r:id="rId18"/>
    <p:sldId id="658" r:id="rId19"/>
    <p:sldId id="720" r:id="rId20"/>
    <p:sldId id="721" r:id="rId21"/>
    <p:sldId id="722" r:id="rId22"/>
    <p:sldId id="723" r:id="rId23"/>
    <p:sldId id="724" r:id="rId24"/>
    <p:sldId id="725" r:id="rId25"/>
    <p:sldId id="726" r:id="rId26"/>
    <p:sldId id="728" r:id="rId27"/>
    <p:sldId id="729" r:id="rId28"/>
    <p:sldId id="730" r:id="rId29"/>
    <p:sldId id="731" r:id="rId30"/>
    <p:sldId id="732" r:id="rId31"/>
    <p:sldId id="733" r:id="rId32"/>
  </p:sldIdLst>
  <p:sldSz cx="9144000" cy="6858000" type="screen4x3"/>
  <p:notesSz cx="6735763" cy="98663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B2751"/>
    <a:srgbClr val="13448D"/>
    <a:srgbClr val="808000"/>
    <a:srgbClr val="123F82"/>
    <a:srgbClr val="154A97"/>
    <a:srgbClr val="164C9C"/>
    <a:srgbClr val="0038A8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45" autoAdjust="0"/>
    <p:restoredTop sz="98301" autoAdjust="0"/>
  </p:normalViewPr>
  <p:slideViewPr>
    <p:cSldViewPr snapToGrid="0">
      <p:cViewPr>
        <p:scale>
          <a:sx n="81" d="100"/>
          <a:sy n="81" d="100"/>
        </p:scale>
        <p:origin x="-2728" y="-224"/>
      </p:cViewPr>
      <p:guideLst>
        <p:guide orient="horz" pos="754"/>
        <p:guide pos="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>
        <p:scale>
          <a:sx n="89" d="100"/>
          <a:sy n="89" d="100"/>
        </p:scale>
        <p:origin x="-1788" y="55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19565" cy="49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5" tIns="45533" rIns="91065" bIns="45533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626" y="1"/>
            <a:ext cx="2919565" cy="49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5" tIns="45533" rIns="91065" bIns="4553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332"/>
            <a:ext cx="2919565" cy="493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5" tIns="45533" rIns="91065" bIns="45533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626" y="9371332"/>
            <a:ext cx="2919565" cy="493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5" tIns="45533" rIns="91065" bIns="4553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0BE25FE-6BC0-476E-AB6F-A825C525FD56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0412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19565" cy="49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5" tIns="45533" rIns="91065" bIns="45533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626" y="1"/>
            <a:ext cx="2919565" cy="49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5" tIns="45533" rIns="91065" bIns="4553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262" y="4686459"/>
            <a:ext cx="5389240" cy="4440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5" tIns="45533" rIns="91065" bIns="455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332"/>
            <a:ext cx="2919565" cy="493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5" tIns="45533" rIns="91065" bIns="45533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626" y="9371332"/>
            <a:ext cx="2919565" cy="493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5" tIns="45533" rIns="91065" bIns="4553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2EFF258-53DB-4722-A94F-5735466E0D4A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7941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9F6B73D-763C-44D8-88D1-BE855671C7E8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tangolo arrotondato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E78-6B09-4C67-8218-047FC7A7E4EA}" type="datetimeFigureOut">
              <a:rPr lang="it-IT" smtClean="0"/>
              <a:pPr/>
              <a:t>23/09/14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D047629-2B5B-4525-86FD-9797AD2C2500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E78-6B09-4C67-8218-047FC7A7E4EA}" type="datetimeFigureOut">
              <a:rPr lang="it-IT" smtClean="0"/>
              <a:pPr/>
              <a:t>23/09/14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7629-2B5B-4525-86FD-9797AD2C250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E78-6B09-4C67-8218-047FC7A7E4EA}" type="datetimeFigureOut">
              <a:rPr lang="it-IT" smtClean="0"/>
              <a:pPr/>
              <a:t>23/09/14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7629-2B5B-4525-86FD-9797AD2C250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E78-6B09-4C67-8218-047FC7A7E4EA}" type="datetimeFigureOut">
              <a:rPr lang="it-IT" smtClean="0"/>
              <a:pPr/>
              <a:t>23/09/14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7629-2B5B-4525-86FD-9797AD2C2500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tangolo arrotondato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E78-6B09-4C67-8218-047FC7A7E4EA}" type="datetimeFigureOut">
              <a:rPr lang="it-IT" smtClean="0"/>
              <a:pPr/>
              <a:t>23/09/14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D047629-2B5B-4525-86FD-9797AD2C250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E78-6B09-4C67-8218-047FC7A7E4EA}" type="datetimeFigureOut">
              <a:rPr lang="it-IT" smtClean="0"/>
              <a:pPr/>
              <a:t>23/09/14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7629-2B5B-4525-86FD-9797AD2C2500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E78-6B09-4C67-8218-047FC7A7E4EA}" type="datetimeFigureOut">
              <a:rPr lang="it-IT" smtClean="0"/>
              <a:pPr/>
              <a:t>23/09/14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7629-2B5B-4525-86FD-9797AD2C2500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E78-6B09-4C67-8218-047FC7A7E4EA}" type="datetimeFigureOut">
              <a:rPr lang="it-IT" smtClean="0"/>
              <a:pPr/>
              <a:t>23/09/14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7629-2B5B-4525-86FD-9797AD2C250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E78-6B09-4C67-8218-047FC7A7E4EA}" type="datetimeFigureOut">
              <a:rPr lang="it-IT" smtClean="0"/>
              <a:pPr/>
              <a:t>23/09/14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7629-2B5B-4525-86FD-9797AD2C250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tangolo arrotondato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E78-6B09-4C67-8218-047FC7A7E4EA}" type="datetimeFigureOut">
              <a:rPr lang="it-IT" smtClean="0"/>
              <a:pPr/>
              <a:t>23/09/14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7629-2B5B-4525-86FD-9797AD2C2500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E78-6B09-4C67-8218-047FC7A7E4EA}" type="datetimeFigureOut">
              <a:rPr lang="it-IT" smtClean="0"/>
              <a:pPr/>
              <a:t>23/09/14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D047629-2B5B-4525-86FD-9797AD2C2500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tangolo arrotondato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AADAE78-6B09-4C67-8218-047FC7A7E4EA}" type="datetimeFigureOut">
              <a:rPr lang="it-IT" smtClean="0"/>
              <a:pPr/>
              <a:t>23/09/14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D047629-2B5B-4525-86FD-9797AD2C2500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67" r:id="rId1"/>
    <p:sldLayoutId id="2147484668" r:id="rId2"/>
    <p:sldLayoutId id="2147484669" r:id="rId3"/>
    <p:sldLayoutId id="2147484670" r:id="rId4"/>
    <p:sldLayoutId id="2147484671" r:id="rId5"/>
    <p:sldLayoutId id="2147484672" r:id="rId6"/>
    <p:sldLayoutId id="2147484673" r:id="rId7"/>
    <p:sldLayoutId id="2147484674" r:id="rId8"/>
    <p:sldLayoutId id="2147484675" r:id="rId9"/>
    <p:sldLayoutId id="2147484676" r:id="rId10"/>
    <p:sldLayoutId id="2147484677" r:id="rId11"/>
  </p:sldLayoutIdLst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latin typeface="Algerian" pitchFamily="82" charset="0"/>
              </a:rPr>
              <a:t>Modulo n. 1</a:t>
            </a:r>
          </a:p>
          <a:p>
            <a:r>
              <a:rPr lang="it-IT" dirty="0" smtClean="0">
                <a:latin typeface="Algerian" pitchFamily="82" charset="0"/>
              </a:rPr>
              <a:t>La presentazione della riforma</a:t>
            </a: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L’ARMONIZZAZIONE CONTABILE DEGLI ENTI TERRITORIALI</a:t>
            </a:r>
            <a:br>
              <a:rPr lang="it-IT" dirty="0" smtClean="0"/>
            </a:br>
            <a:r>
              <a:rPr lang="it-IT" dirty="0" smtClean="0"/>
              <a:t>Corso di formazione istituzionale</a:t>
            </a:r>
            <a:endParaRPr lang="it-IT" dirty="0"/>
          </a:p>
        </p:txBody>
      </p:sp>
      <p:pic>
        <p:nvPicPr>
          <p:cNvPr id="4" name="Immagine 3" descr="P 4 - DIMENSIONATA7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60648"/>
            <a:ext cx="106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magin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6" y="5300105"/>
            <a:ext cx="1600200" cy="1047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magine 1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523" y="5677984"/>
            <a:ext cx="1066800" cy="669871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12" name="Immagin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492" y="5400000"/>
            <a:ext cx="745807" cy="994516"/>
          </a:xfrm>
          <a:prstGeom prst="rect">
            <a:avLst/>
          </a:prstGeom>
        </p:spPr>
      </p:pic>
      <p:pic>
        <p:nvPicPr>
          <p:cNvPr id="7" name="Immagine 6" descr="logo_ancisicilia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062" y="5205729"/>
            <a:ext cx="952501" cy="11287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2286000" y="0"/>
            <a:ext cx="4991100" cy="8683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1) 	IL QUADRO NORMATIVO</a:t>
            </a:r>
            <a:endParaRPr lang="it-IT" sz="2800" i="1" dirty="0" smtClean="0">
              <a:solidFill>
                <a:srgbClr val="000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952500"/>
            <a:ext cx="8515350" cy="5600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457200" indent="0" algn="just">
              <a:lnSpc>
                <a:spcPts val="4000"/>
              </a:lnSpc>
              <a:spcBef>
                <a:spcPct val="0"/>
              </a:spcBef>
              <a:buNone/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LO SCHEMA DEL DECRETO INTEGRATIVO E CORRETTIVO DEL  D. LGS 118/2011 E’ UN  COMPLESSO E CORPOSO INSIEME COORDINATO </a:t>
            </a:r>
            <a:r>
              <a:rPr lang="it-IT" sz="2800" b="1" i="1" dirty="0" err="1" smtClean="0">
                <a:solidFill>
                  <a:srgbClr val="000080"/>
                </a:solidFill>
                <a:latin typeface="Times New Roman" pitchFamily="18" charset="0"/>
              </a:rPr>
              <a:t>DI</a:t>
            </a: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 NORME ED ALLEGATI ,  CHE:</a:t>
            </a:r>
          </a:p>
          <a:p>
            <a:pPr marL="990600" lvl="1" indent="-457200" algn="just">
              <a:lnSpc>
                <a:spcPts val="4000"/>
              </a:lnSpc>
              <a:spcBef>
                <a:spcPct val="0"/>
              </a:spcBef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INTEGRA IL </a:t>
            </a:r>
            <a:r>
              <a:rPr lang="it-IT" sz="2800" b="1" i="1" dirty="0" err="1" smtClean="0">
                <a:solidFill>
                  <a:srgbClr val="000080"/>
                </a:solidFill>
                <a:latin typeface="Times New Roman" pitchFamily="18" charset="0"/>
              </a:rPr>
              <a:t>D.LGS</a:t>
            </a: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 118/2011 (schemi di bilancio, piano dei conti e principi contabili),</a:t>
            </a:r>
          </a:p>
          <a:p>
            <a:pPr marL="990600" lvl="1" indent="-457200" algn="just">
              <a:lnSpc>
                <a:spcPts val="4000"/>
              </a:lnSpc>
              <a:spcBef>
                <a:spcPct val="0"/>
              </a:spcBef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DEFINISCE L’ORDINAMENTO CONTABILE DELLE REGIONI,</a:t>
            </a:r>
          </a:p>
          <a:p>
            <a:pPr marL="990600" lvl="1" indent="-457200" algn="just">
              <a:lnSpc>
                <a:spcPts val="4000"/>
              </a:lnSpc>
              <a:spcBef>
                <a:spcPct val="0"/>
              </a:spcBef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ADEGUA IL TUEL.</a:t>
            </a:r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2286000" y="0"/>
            <a:ext cx="5734050" cy="8683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2) I NUOVI SISTEMI CONTABILI</a:t>
            </a:r>
            <a:endParaRPr lang="it-IT" sz="2800" i="1" dirty="0" smtClean="0">
              <a:solidFill>
                <a:srgbClr val="000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952500"/>
            <a:ext cx="8515350" cy="5600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just">
              <a:lnSpc>
                <a:spcPts val="4200"/>
              </a:lnSpc>
              <a:spcBef>
                <a:spcPct val="0"/>
              </a:spcBef>
              <a:buNone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L’ARMONIZZAZIONE CONSERVA LA DISTINZIONE TRA GLI ENTI :</a:t>
            </a:r>
          </a:p>
          <a:p>
            <a:pPr algn="just">
              <a:lnSpc>
                <a:spcPts val="4200"/>
              </a:lnSpc>
              <a:spcBef>
                <a:spcPct val="0"/>
              </a:spcBef>
            </a:pPr>
            <a:r>
              <a:rPr lang="it-IT" sz="2800" b="1" i="1" u="sng" dirty="0" smtClean="0">
                <a:solidFill>
                  <a:srgbClr val="000080"/>
                </a:solidFill>
                <a:latin typeface="Times New Roman" pitchFamily="18" charset="0"/>
              </a:rPr>
              <a:t>IN CONTABILITA’ FINANZIARIA</a:t>
            </a: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,  che devono adottare la contabilità economico-patrimoniale, garantendo la rilevazione unitaria dei fatti gestionali;</a:t>
            </a:r>
          </a:p>
          <a:p>
            <a:pPr algn="just">
              <a:lnSpc>
                <a:spcPts val="4200"/>
              </a:lnSpc>
              <a:spcBef>
                <a:spcPct val="0"/>
              </a:spcBef>
            </a:pPr>
            <a:r>
              <a:rPr lang="it-IT" sz="2800" b="1" i="1" u="sng" dirty="0" smtClean="0">
                <a:solidFill>
                  <a:srgbClr val="000080"/>
                </a:solidFill>
                <a:latin typeface="Times New Roman" pitchFamily="18" charset="0"/>
              </a:rPr>
              <a:t>IN CONTABILITA’ ECON-PATRIMONIALE</a:t>
            </a: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, cui è richiesta una riclassificazione dei propri incassi e pagamenti secondo regole uniformi a quelle degli enti in contabilità finanziaria (tassonomia attraverso SIOPE  e classificazione per missioni e programmi)</a:t>
            </a:r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2286000" y="0"/>
            <a:ext cx="5734050" cy="8683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2) I NUOVI SISTEMI CONTABILI</a:t>
            </a:r>
            <a:endParaRPr lang="it-IT" sz="2800" i="1" dirty="0" smtClean="0">
              <a:solidFill>
                <a:srgbClr val="000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952500"/>
            <a:ext cx="8515350" cy="5600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indent="0" algn="just">
              <a:lnSpc>
                <a:spcPts val="5000"/>
              </a:lnSpc>
              <a:spcBef>
                <a:spcPct val="0"/>
              </a:spcBef>
              <a:buNone/>
              <a:defRPr/>
            </a:pPr>
            <a:r>
              <a:rPr lang="it-IT" sz="3200" b="1" i="1" dirty="0" smtClean="0">
                <a:solidFill>
                  <a:srgbClr val="000080"/>
                </a:solidFill>
                <a:latin typeface="Times New Roman" pitchFamily="18" charset="0"/>
              </a:rPr>
              <a:t>La </a:t>
            </a:r>
            <a:r>
              <a:rPr lang="it-IT" sz="3200" b="1" i="1" u="sng" dirty="0" smtClean="0">
                <a:solidFill>
                  <a:srgbClr val="000080"/>
                </a:solidFill>
                <a:latin typeface="Times New Roman" pitchFamily="18" charset="0"/>
              </a:rPr>
              <a:t>CONTABILITA’ FINANZIARIA </a:t>
            </a:r>
            <a:r>
              <a:rPr lang="it-IT" sz="3200" b="1" i="1" dirty="0" smtClean="0">
                <a:solidFill>
                  <a:srgbClr val="000080"/>
                </a:solidFill>
                <a:latin typeface="Times New Roman" pitchFamily="18" charset="0"/>
              </a:rPr>
              <a:t>costituisce il sistema contabile principale e fondamentale per fini </a:t>
            </a:r>
            <a:r>
              <a:rPr lang="it-IT" sz="3200" b="1" i="1" dirty="0" err="1" smtClean="0">
                <a:solidFill>
                  <a:srgbClr val="000080"/>
                </a:solidFill>
                <a:latin typeface="Times New Roman" pitchFamily="18" charset="0"/>
              </a:rPr>
              <a:t>autorizzatori</a:t>
            </a:r>
            <a:r>
              <a:rPr lang="it-IT" sz="3200" b="1" i="1" dirty="0" smtClean="0">
                <a:solidFill>
                  <a:srgbClr val="000080"/>
                </a:solidFill>
                <a:latin typeface="Times New Roman" pitchFamily="18" charset="0"/>
              </a:rPr>
              <a:t> e di rendicontazione della gestione;</a:t>
            </a:r>
          </a:p>
          <a:p>
            <a:pPr indent="0" algn="just">
              <a:lnSpc>
                <a:spcPts val="5000"/>
              </a:lnSpc>
              <a:spcBef>
                <a:spcPct val="0"/>
              </a:spcBef>
              <a:buNone/>
              <a:defRPr/>
            </a:pPr>
            <a:r>
              <a:rPr lang="it-IT" sz="3200" b="1" i="1" dirty="0" smtClean="0">
                <a:solidFill>
                  <a:srgbClr val="000080"/>
                </a:solidFill>
                <a:latin typeface="Times New Roman" pitchFamily="18" charset="0"/>
              </a:rPr>
              <a:t>E’ prevista l’adozione del bilancio finanziario </a:t>
            </a:r>
            <a:r>
              <a:rPr lang="it-IT" sz="3200" b="1" i="1" dirty="0" err="1" smtClean="0">
                <a:solidFill>
                  <a:srgbClr val="000080"/>
                </a:solidFill>
                <a:latin typeface="Times New Roman" pitchFamily="18" charset="0"/>
              </a:rPr>
              <a:t>autorizzatorio</a:t>
            </a:r>
            <a:r>
              <a:rPr lang="it-IT" sz="3200" b="1" i="1" dirty="0" smtClean="0">
                <a:solidFill>
                  <a:srgbClr val="000080"/>
                </a:solidFill>
                <a:latin typeface="Times New Roman" pitchFamily="18" charset="0"/>
              </a:rPr>
              <a:t> almeno triennale, di competenza e di cassa (le previsioni di cassa solo per il primo anno).</a:t>
            </a:r>
            <a:endParaRPr lang="it-IT" sz="1600" b="1" i="1" dirty="0" smtClean="0">
              <a:solidFill>
                <a:srgbClr val="00008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2286000" y="0"/>
            <a:ext cx="5734050" cy="8683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2) I NUOVI SISTEMI CONTABILI</a:t>
            </a:r>
            <a:endParaRPr lang="it-IT" sz="2800" i="1" dirty="0" smtClean="0">
              <a:solidFill>
                <a:srgbClr val="000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952500"/>
            <a:ext cx="8515350" cy="5600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Autofit/>
          </a:bodyPr>
          <a:lstStyle/>
          <a:p>
            <a:pPr marL="95250" indent="0" algn="ctr">
              <a:lnSpc>
                <a:spcPts val="4500"/>
              </a:lnSpc>
              <a:spcBef>
                <a:spcPct val="0"/>
              </a:spcBef>
              <a:buNone/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LA</a:t>
            </a:r>
            <a:r>
              <a:rPr lang="it-IT" sz="2800" b="1" i="1" u="sng" dirty="0" smtClean="0">
                <a:solidFill>
                  <a:srgbClr val="000080"/>
                </a:solidFill>
                <a:latin typeface="Times New Roman" pitchFamily="18" charset="0"/>
              </a:rPr>
              <a:t>CONTABILITA’ ECONOMICO-PATRIMONIALE</a:t>
            </a: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indent="0" algn="ctr">
              <a:lnSpc>
                <a:spcPts val="4500"/>
              </a:lnSpc>
              <a:spcBef>
                <a:spcPct val="0"/>
              </a:spcBef>
              <a:buNone/>
              <a:defRPr/>
            </a:pPr>
            <a:r>
              <a:rPr lang="it-IT" sz="3200" b="1" i="1" dirty="0" smtClean="0">
                <a:solidFill>
                  <a:srgbClr val="000080"/>
                </a:solidFill>
                <a:latin typeface="Times New Roman" pitchFamily="18" charset="0"/>
              </a:rPr>
              <a:t>ha il fine di:</a:t>
            </a:r>
          </a:p>
          <a:p>
            <a:pPr indent="0" algn="just">
              <a:lnSpc>
                <a:spcPts val="3600"/>
              </a:lnSpc>
              <a:spcBef>
                <a:spcPct val="0"/>
              </a:spcBef>
              <a:buNone/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indent="0" algn="just">
              <a:lnSpc>
                <a:spcPts val="4500"/>
              </a:lnSpc>
              <a:spcBef>
                <a:spcPct val="0"/>
              </a:spcBef>
              <a:defRPr/>
            </a:pPr>
            <a:r>
              <a:rPr lang="it-IT" sz="3200" b="1" i="1" dirty="0" smtClean="0">
                <a:solidFill>
                  <a:srgbClr val="000080"/>
                </a:solidFill>
                <a:latin typeface="Times New Roman" pitchFamily="18" charset="0"/>
              </a:rPr>
              <a:t> rappresentare l’equilibrio economico tra le risorse economiche acquisite e quelle utilizzate;</a:t>
            </a:r>
          </a:p>
          <a:p>
            <a:pPr indent="0" algn="just">
              <a:lnSpc>
                <a:spcPts val="4500"/>
              </a:lnSpc>
              <a:spcBef>
                <a:spcPct val="0"/>
              </a:spcBef>
              <a:defRPr/>
            </a:pPr>
            <a:r>
              <a:rPr lang="it-IT" sz="3200" b="1" i="1" dirty="0" smtClean="0">
                <a:solidFill>
                  <a:srgbClr val="000080"/>
                </a:solidFill>
                <a:latin typeface="Times New Roman" pitchFamily="18" charset="0"/>
              </a:rPr>
              <a:t>garantire l’aggiornamento del conto del patrimonio;</a:t>
            </a:r>
          </a:p>
          <a:p>
            <a:pPr indent="0" algn="just">
              <a:lnSpc>
                <a:spcPts val="4500"/>
              </a:lnSpc>
              <a:spcBef>
                <a:spcPct val="0"/>
              </a:spcBef>
              <a:defRPr/>
            </a:pPr>
            <a:r>
              <a:rPr lang="it-IT" sz="3200" b="1" i="1" dirty="0" smtClean="0">
                <a:solidFill>
                  <a:srgbClr val="000080"/>
                </a:solidFill>
                <a:latin typeface="Times New Roman" pitchFamily="18" charset="0"/>
              </a:rPr>
              <a:t> consentire l’elaborazione del bilancio consolidato di ciascun ente con i propri enti, aziende e società.</a:t>
            </a:r>
          </a:p>
          <a:p>
            <a:pPr marL="95250" indent="0" algn="ctr">
              <a:lnSpc>
                <a:spcPts val="4500"/>
              </a:lnSpc>
              <a:spcBef>
                <a:spcPct val="0"/>
              </a:spcBef>
              <a:buNone/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2286000" y="0"/>
            <a:ext cx="5734050" cy="8683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2) I NUOVI SISTEMI CONTABILI</a:t>
            </a:r>
            <a:endParaRPr lang="it-IT" sz="2800" i="1" dirty="0" smtClean="0">
              <a:solidFill>
                <a:srgbClr val="000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952500"/>
            <a:ext cx="8515350" cy="5600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Autofit/>
          </a:bodyPr>
          <a:lstStyle/>
          <a:p>
            <a:pPr marL="457200" indent="-285750" algn="just">
              <a:lnSpc>
                <a:spcPts val="3700"/>
              </a:lnSpc>
              <a:spcBef>
                <a:spcPct val="0"/>
              </a:spcBef>
              <a:buNone/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Le rilevazioni della contabilità finanziaria costituiscono la misura finanziaria dei fatti gestionali rilevati dalla contabilità economico-patrimoniale:</a:t>
            </a:r>
          </a:p>
          <a:p>
            <a:pPr marL="361950" indent="-361950" algn="just">
              <a:lnSpc>
                <a:spcPts val="3700"/>
              </a:lnSpc>
              <a:spcBef>
                <a:spcPct val="0"/>
              </a:spcBef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 I ricavi sono rilevati unitamente  </a:t>
            </a:r>
            <a:r>
              <a:rPr lang="it-IT" sz="2800" b="1" i="1" u="sng" dirty="0" smtClean="0">
                <a:solidFill>
                  <a:srgbClr val="000080"/>
                </a:solidFill>
                <a:latin typeface="Times New Roman" pitchFamily="18" charset="0"/>
              </a:rPr>
              <a:t>all’accertamento</a:t>
            </a: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 delle entrate dei primi tre titoli di bilancio e dei contributi agli investimenti e dei trasferimenti in c/capitale;</a:t>
            </a:r>
          </a:p>
          <a:p>
            <a:pPr marL="361950" indent="-361950" algn="just">
              <a:lnSpc>
                <a:spcPts val="3700"/>
              </a:lnSpc>
              <a:spcBef>
                <a:spcPct val="0"/>
              </a:spcBef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 i  costi sono rilevati al momento della </a:t>
            </a:r>
            <a:r>
              <a:rPr lang="it-IT" sz="2800" b="1" i="1" u="sng" dirty="0" smtClean="0">
                <a:solidFill>
                  <a:srgbClr val="000080"/>
                </a:solidFill>
                <a:latin typeface="Times New Roman" pitchFamily="18" charset="0"/>
              </a:rPr>
              <a:t>liquidazione</a:t>
            </a: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  delle spese del primo titolo di bilancio, salvo che per i trasferimenti correnti, in c/capitale e i contributi agli investimenti, per i quali si fa riferimento </a:t>
            </a:r>
            <a:r>
              <a:rPr lang="it-IT" sz="2800" b="1" i="1" u="sng" dirty="0" smtClean="0">
                <a:solidFill>
                  <a:srgbClr val="000080"/>
                </a:solidFill>
                <a:latin typeface="Times New Roman" pitchFamily="18" charset="0"/>
              </a:rPr>
              <a:t>all’impegno;</a:t>
            </a:r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876300"/>
            <a:ext cx="8915400" cy="5981700"/>
          </a:xfrm>
          <a:prstGeom prst="rect">
            <a:avLst/>
          </a:prstGeom>
        </p:spPr>
        <p:txBody>
          <a:bodyPr/>
          <a:lstStyle/>
          <a:p>
            <a:pPr marL="457200" indent="-285750" algn="just" eaLnBrk="1" fontAlgn="auto" hangingPunct="1">
              <a:lnSpc>
                <a:spcPts val="34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it-IT" sz="3600" b="1" i="1" dirty="0" smtClean="0">
                <a:solidFill>
                  <a:srgbClr val="000080"/>
                </a:solidFill>
                <a:latin typeface="Times New Roman" pitchFamily="18" charset="0"/>
              </a:rPr>
              <a:t>L’accertamento delle  entrate del:</a:t>
            </a:r>
          </a:p>
          <a:p>
            <a:pPr marL="457200" indent="-285750" algn="just" eaLnBrk="1" fontAlgn="auto" hangingPunct="1">
              <a:lnSpc>
                <a:spcPts val="3400"/>
              </a:lnSpc>
              <a:spcBef>
                <a:spcPct val="0"/>
              </a:spcBef>
              <a:spcAft>
                <a:spcPts val="0"/>
              </a:spcAft>
              <a:defRPr/>
            </a:pPr>
            <a:endParaRPr lang="it-IT" sz="36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2152650" indent="-1981200" eaLnBrk="1" fontAlgn="auto" hangingPunct="1">
              <a:lnSpc>
                <a:spcPts val="34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2152650" algn="l"/>
              </a:tabLst>
              <a:defRPr/>
            </a:pPr>
            <a:r>
              <a:rPr lang="it-IT" sz="3600" b="1" i="1" dirty="0" smtClean="0">
                <a:solidFill>
                  <a:srgbClr val="000080"/>
                </a:solidFill>
                <a:latin typeface="Times New Roman" pitchFamily="18" charset="0"/>
              </a:rPr>
              <a:t> Titolo 5 - Entrate da riduzione di attività finanziaria, </a:t>
            </a:r>
          </a:p>
          <a:p>
            <a:pPr marL="2152650" indent="-1981200" eaLnBrk="1" fontAlgn="auto" hangingPunct="1">
              <a:lnSpc>
                <a:spcPts val="34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2152650" algn="l"/>
              </a:tabLst>
              <a:defRPr/>
            </a:pPr>
            <a:r>
              <a:rPr lang="it-IT" sz="3600" b="1" i="1" dirty="0" smtClean="0">
                <a:solidFill>
                  <a:srgbClr val="000080"/>
                </a:solidFill>
                <a:latin typeface="Times New Roman" pitchFamily="18" charset="0"/>
              </a:rPr>
              <a:t>Titolo 6 - Accensione di prestiti, </a:t>
            </a:r>
          </a:p>
          <a:p>
            <a:pPr marL="2152650" indent="-1981200" eaLnBrk="1" fontAlgn="auto" hangingPunct="1">
              <a:lnSpc>
                <a:spcPts val="34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2152650" algn="l"/>
              </a:tabLst>
              <a:defRPr/>
            </a:pPr>
            <a:r>
              <a:rPr lang="it-IT" sz="3600" b="1" i="1" dirty="0" smtClean="0">
                <a:solidFill>
                  <a:srgbClr val="000080"/>
                </a:solidFill>
                <a:latin typeface="Times New Roman" pitchFamily="18" charset="0"/>
              </a:rPr>
              <a:t>Titolo 7 - Anticipazioni da istituto tesoriere/cassiere</a:t>
            </a:r>
          </a:p>
          <a:p>
            <a:pPr marL="2152650" indent="-1981200" eaLnBrk="1" fontAlgn="auto" hangingPunct="1">
              <a:lnSpc>
                <a:spcPts val="34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2152650" algn="l"/>
              </a:tabLst>
              <a:defRPr/>
            </a:pPr>
            <a:r>
              <a:rPr lang="it-IT" sz="3600" b="1" i="1" dirty="0" smtClean="0">
                <a:solidFill>
                  <a:srgbClr val="000080"/>
                </a:solidFill>
                <a:latin typeface="Times New Roman" pitchFamily="18" charset="0"/>
              </a:rPr>
              <a:t>Titolo  9 - Entrate per conto terzi e partite di giro, </a:t>
            </a:r>
          </a:p>
          <a:p>
            <a:pPr marL="457200" indent="-285750" algn="just" eaLnBrk="1" fontAlgn="auto" hangingPunct="1">
              <a:lnSpc>
                <a:spcPts val="34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it-IT" sz="3600" b="1" i="1" u="sng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457200" indent="-285750" algn="ctr" eaLnBrk="1" fontAlgn="auto" hangingPunct="1">
              <a:lnSpc>
                <a:spcPts val="34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it-IT" sz="3600" b="1" i="1" dirty="0" smtClean="0">
                <a:solidFill>
                  <a:srgbClr val="000080"/>
                </a:solidFill>
                <a:latin typeface="Times New Roman" pitchFamily="18" charset="0"/>
              </a:rPr>
              <a:t>determina nella contabilità economico patrimoniale solo la rilevazione di crediti finanziari</a:t>
            </a:r>
          </a:p>
        </p:txBody>
      </p:sp>
      <p:sp>
        <p:nvSpPr>
          <p:cNvPr id="16387" name="Rettangolo 3"/>
          <p:cNvSpPr>
            <a:spLocks noChangeArrowheads="1"/>
          </p:cNvSpPr>
          <p:nvPr/>
        </p:nvSpPr>
        <p:spPr bwMode="auto">
          <a:xfrm>
            <a:off x="723900" y="228600"/>
            <a:ext cx="7867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 i="1" dirty="0" smtClean="0">
                <a:solidFill>
                  <a:srgbClr val="000080"/>
                </a:solidFill>
                <a:latin typeface="Times New Roman" pitchFamily="18" charset="0"/>
              </a:rPr>
              <a:t>2) </a:t>
            </a:r>
            <a:r>
              <a:rPr lang="it-IT" sz="2400" b="1" i="1" dirty="0">
                <a:solidFill>
                  <a:srgbClr val="000080"/>
                </a:solidFill>
                <a:latin typeface="Times New Roman" pitchFamily="18" charset="0"/>
              </a:rPr>
              <a:t>I NUOVI SISTEMI CONTABILI</a:t>
            </a:r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685800"/>
            <a:ext cx="8915400" cy="6172200"/>
          </a:xfrm>
          <a:prstGeom prst="rect">
            <a:avLst/>
          </a:prstGeom>
        </p:spPr>
        <p:txBody>
          <a:bodyPr/>
          <a:lstStyle/>
          <a:p>
            <a:pPr marL="457200" indent="-285750" algn="just" eaLnBrk="1" fontAlgn="auto" hangingPunct="1">
              <a:lnSpc>
                <a:spcPts val="34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it-IT" sz="3600" b="1" i="1" dirty="0" smtClean="0">
                <a:solidFill>
                  <a:srgbClr val="000080"/>
                </a:solidFill>
                <a:latin typeface="Times New Roman" pitchFamily="18" charset="0"/>
              </a:rPr>
              <a:t>L’impegno delle spese del:</a:t>
            </a:r>
          </a:p>
          <a:p>
            <a:pPr marL="457200" indent="-285750" algn="just" eaLnBrk="1" fontAlgn="auto" hangingPunct="1">
              <a:lnSpc>
                <a:spcPts val="34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it-IT" sz="36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2057400" indent="-1695450" eaLnBrk="1" fontAlgn="auto" hangingPunct="1">
              <a:lnSpc>
                <a:spcPts val="34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it-IT" sz="3600" b="1" i="1" dirty="0" smtClean="0">
                <a:solidFill>
                  <a:srgbClr val="000080"/>
                </a:solidFill>
                <a:latin typeface="Times New Roman" pitchFamily="18" charset="0"/>
              </a:rPr>
              <a:t>Titolo 3 - Spese per incremento attività finanziarie, </a:t>
            </a:r>
          </a:p>
          <a:p>
            <a:pPr marL="2057400" indent="-1695450" eaLnBrk="1" fontAlgn="auto" hangingPunct="1">
              <a:lnSpc>
                <a:spcPts val="34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it-IT" sz="3600" b="1" i="1" dirty="0" smtClean="0">
                <a:solidFill>
                  <a:srgbClr val="000080"/>
                </a:solidFill>
                <a:latin typeface="Times New Roman" pitchFamily="18" charset="0"/>
              </a:rPr>
              <a:t>Titolo 4 - Rimborso Prestiti, </a:t>
            </a:r>
          </a:p>
          <a:p>
            <a:pPr marL="2057400" indent="-1695450" eaLnBrk="1" fontAlgn="auto" hangingPunct="1">
              <a:lnSpc>
                <a:spcPts val="34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it-IT" sz="3600" b="1" i="1" dirty="0" smtClean="0">
                <a:solidFill>
                  <a:srgbClr val="000080"/>
                </a:solidFill>
                <a:latin typeface="Times New Roman" pitchFamily="18" charset="0"/>
              </a:rPr>
              <a:t>Titolo 5 - Chiusura Anticipazioni ricevute da istituto tesoriere/cassiere,</a:t>
            </a:r>
          </a:p>
          <a:p>
            <a:pPr marL="2057400" indent="-1695450" eaLnBrk="1" fontAlgn="auto" hangingPunct="1">
              <a:lnSpc>
                <a:spcPts val="34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it-IT" sz="3600" b="1" i="1" dirty="0" smtClean="0">
                <a:solidFill>
                  <a:srgbClr val="000080"/>
                </a:solidFill>
                <a:latin typeface="Times New Roman" pitchFamily="18" charset="0"/>
              </a:rPr>
              <a:t>Titolo 7 - Uscite per conto terzi e partite di giro, </a:t>
            </a:r>
          </a:p>
          <a:p>
            <a:pPr marL="457200" indent="-285750" algn="just" eaLnBrk="1" fontAlgn="auto" hangingPunct="1">
              <a:lnSpc>
                <a:spcPts val="34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it-IT" sz="3600" b="1" i="1" u="sng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457200" indent="-285750" algn="ctr" eaLnBrk="1" fontAlgn="auto" hangingPunct="1">
              <a:lnSpc>
                <a:spcPts val="34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it-IT" sz="3600" b="1" i="1" dirty="0">
                <a:solidFill>
                  <a:srgbClr val="000080"/>
                </a:solidFill>
                <a:latin typeface="Times New Roman" pitchFamily="18" charset="0"/>
              </a:rPr>
              <a:t>determina nella contabilità economico patrimoniale </a:t>
            </a:r>
            <a:r>
              <a:rPr lang="it-IT" sz="3600" b="1" i="1" dirty="0" smtClean="0">
                <a:solidFill>
                  <a:srgbClr val="000080"/>
                </a:solidFill>
                <a:latin typeface="Times New Roman" pitchFamily="18" charset="0"/>
              </a:rPr>
              <a:t>solo di debiti finanziari</a:t>
            </a:r>
          </a:p>
        </p:txBody>
      </p:sp>
      <p:sp>
        <p:nvSpPr>
          <p:cNvPr id="16387" name="Rettangolo 3"/>
          <p:cNvSpPr>
            <a:spLocks noChangeArrowheads="1"/>
          </p:cNvSpPr>
          <p:nvPr/>
        </p:nvSpPr>
        <p:spPr bwMode="auto">
          <a:xfrm>
            <a:off x="723900" y="228600"/>
            <a:ext cx="7867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 i="1" dirty="0" smtClean="0">
                <a:solidFill>
                  <a:srgbClr val="000080"/>
                </a:solidFill>
                <a:latin typeface="Times New Roman" pitchFamily="18" charset="0"/>
              </a:rPr>
              <a:t>2) </a:t>
            </a:r>
            <a:r>
              <a:rPr lang="it-IT" sz="2400" b="1" i="1" dirty="0">
                <a:solidFill>
                  <a:srgbClr val="000080"/>
                </a:solidFill>
                <a:latin typeface="Times New Roman" pitchFamily="18" charset="0"/>
              </a:rPr>
              <a:t>I NUOVI SISTEMI CONTABILI</a:t>
            </a:r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857250"/>
            <a:ext cx="8915400" cy="6000750"/>
          </a:xfrm>
          <a:prstGeom prst="rect">
            <a:avLst/>
          </a:prstGeom>
        </p:spPr>
        <p:txBody>
          <a:bodyPr/>
          <a:lstStyle/>
          <a:p>
            <a:pPr marL="457200" indent="-285750" algn="just" eaLnBrk="1" fontAlgn="auto" hangingPunct="1">
              <a:lnSpc>
                <a:spcPts val="37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it-IT" sz="3200" b="1" i="1" dirty="0" smtClean="0">
                <a:solidFill>
                  <a:srgbClr val="000080"/>
                </a:solidFill>
                <a:latin typeface="Times New Roman" pitchFamily="18" charset="0"/>
              </a:rPr>
              <a:t>	</a:t>
            </a:r>
            <a:r>
              <a:rPr lang="it-IT" sz="3600" b="1" i="1" dirty="0" smtClean="0">
                <a:solidFill>
                  <a:srgbClr val="000080"/>
                </a:solidFill>
                <a:latin typeface="Times New Roman" pitchFamily="18" charset="0"/>
              </a:rPr>
              <a:t>La contabilità economico patrimoniale </a:t>
            </a:r>
            <a:r>
              <a:rPr lang="it-IT" sz="3600" b="1" i="1" u="sng" dirty="0" smtClean="0">
                <a:solidFill>
                  <a:srgbClr val="000080"/>
                </a:solidFill>
                <a:latin typeface="Times New Roman" pitchFamily="18" charset="0"/>
              </a:rPr>
              <a:t>è integrata,</a:t>
            </a:r>
            <a:r>
              <a:rPr lang="it-IT" sz="3600" b="1" i="1" dirty="0" smtClean="0">
                <a:solidFill>
                  <a:srgbClr val="000080"/>
                </a:solidFill>
                <a:latin typeface="Times New Roman" pitchFamily="18" charset="0"/>
              </a:rPr>
              <a:t> e non derivata, alla contabilità finanziaria.</a:t>
            </a:r>
          </a:p>
          <a:p>
            <a:pPr marL="457200" indent="-285750" algn="just" eaLnBrk="1" fontAlgn="auto" hangingPunct="1">
              <a:lnSpc>
                <a:spcPts val="37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it-IT" sz="3600" b="1" i="1" dirty="0" smtClean="0">
                <a:solidFill>
                  <a:srgbClr val="000080"/>
                </a:solidFill>
                <a:latin typeface="Times New Roman" pitchFamily="18" charset="0"/>
              </a:rPr>
              <a:t>	</a:t>
            </a:r>
          </a:p>
          <a:p>
            <a:pPr marL="457200" indent="-285750" algn="just" eaLnBrk="1" fontAlgn="auto" hangingPunct="1">
              <a:lnSpc>
                <a:spcPts val="37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it-IT" sz="3600" b="1" i="1" dirty="0" smtClean="0">
                <a:solidFill>
                  <a:srgbClr val="000080"/>
                </a:solidFill>
                <a:latin typeface="Times New Roman" pitchFamily="18" charset="0"/>
              </a:rPr>
              <a:t>	</a:t>
            </a:r>
            <a:r>
              <a:rPr lang="it-IT" sz="3600" b="1" i="1" u="sng" dirty="0" smtClean="0">
                <a:solidFill>
                  <a:srgbClr val="000080"/>
                </a:solidFill>
                <a:latin typeface="Times New Roman" pitchFamily="18" charset="0"/>
              </a:rPr>
              <a:t>Le scritture di assestamento </a:t>
            </a:r>
            <a:r>
              <a:rPr lang="it-IT" sz="3600" b="1" i="1" dirty="0" smtClean="0">
                <a:solidFill>
                  <a:srgbClr val="000080"/>
                </a:solidFill>
                <a:latin typeface="Times New Roman" pitchFamily="18" charset="0"/>
              </a:rPr>
              <a:t>economico-patrimoniale di fine anno (di rettifica, integrazione e ammortamento dei costi rilevati nel corso dell’esercizio) sono </a:t>
            </a:r>
            <a:r>
              <a:rPr lang="it-IT" sz="3600" b="1" i="1" u="sng" dirty="0" smtClean="0">
                <a:solidFill>
                  <a:srgbClr val="000080"/>
                </a:solidFill>
                <a:latin typeface="Times New Roman" pitchFamily="18" charset="0"/>
              </a:rPr>
              <a:t>autonome</a:t>
            </a:r>
            <a:r>
              <a:rPr lang="it-IT" sz="3600" b="1" i="1" dirty="0" smtClean="0">
                <a:solidFill>
                  <a:srgbClr val="000080"/>
                </a:solidFill>
                <a:latin typeface="Times New Roman" pitchFamily="18" charset="0"/>
              </a:rPr>
              <a:t> rispetto alla contabilità finanziaria.</a:t>
            </a:r>
          </a:p>
        </p:txBody>
      </p:sp>
      <p:sp>
        <p:nvSpPr>
          <p:cNvPr id="16387" name="Rettangolo 3"/>
          <p:cNvSpPr>
            <a:spLocks noChangeArrowheads="1"/>
          </p:cNvSpPr>
          <p:nvPr/>
        </p:nvSpPr>
        <p:spPr bwMode="auto">
          <a:xfrm>
            <a:off x="723900" y="228600"/>
            <a:ext cx="7867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 i="1" dirty="0" smtClean="0">
                <a:solidFill>
                  <a:srgbClr val="000080"/>
                </a:solidFill>
                <a:latin typeface="Times New Roman" pitchFamily="18" charset="0"/>
              </a:rPr>
              <a:t>2) </a:t>
            </a:r>
            <a:r>
              <a:rPr lang="it-IT" sz="2400" b="1" i="1" dirty="0">
                <a:solidFill>
                  <a:srgbClr val="000080"/>
                </a:solidFill>
                <a:latin typeface="Times New Roman" pitchFamily="18" charset="0"/>
              </a:rPr>
              <a:t>I NUOVI SISTEMI CONTABILI</a:t>
            </a:r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1104900" y="0"/>
            <a:ext cx="8039100" cy="9128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sz="2400" b="1" i="1" dirty="0">
                <a:solidFill>
                  <a:srgbClr val="000080"/>
                </a:solidFill>
                <a:latin typeface="Times New Roman" pitchFamily="18" charset="0"/>
                <a:ea typeface="+mn-ea"/>
                <a:cs typeface="Arial" charset="0"/>
              </a:rPr>
              <a:t>3) GLI STRUMENTI DELL’ARMONIZZAZIONE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990600"/>
            <a:ext cx="9144000" cy="5562600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sz="3200" b="1" i="1" dirty="0" smtClean="0">
                <a:solidFill>
                  <a:srgbClr val="000080"/>
                </a:solidFill>
                <a:latin typeface="Times New Roman" pitchFamily="18" charset="0"/>
              </a:rPr>
              <a:t>Gli strumenti dell’armonizzazione dei sistemi contabili previsti decreto legislativo n. 118/2011 sono:</a:t>
            </a:r>
          </a:p>
          <a:p>
            <a:pPr marL="1257300" indent="-26670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1257300" algn="l"/>
              </a:tabLst>
              <a:defRPr/>
            </a:pPr>
            <a:r>
              <a:rPr lang="it-IT" sz="3200" b="1" i="1" dirty="0" smtClean="0">
                <a:solidFill>
                  <a:srgbClr val="000080"/>
                </a:solidFill>
                <a:latin typeface="Times New Roman" pitchFamily="18" charset="0"/>
              </a:rPr>
              <a:t>3.1 Piano dei conti  integrato,</a:t>
            </a:r>
          </a:p>
          <a:p>
            <a:pPr marL="1257300" indent="-26670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1257300" algn="l"/>
              </a:tabLst>
              <a:defRPr/>
            </a:pPr>
            <a:r>
              <a:rPr lang="it-IT" sz="3200" b="1" i="1" dirty="0" smtClean="0">
                <a:solidFill>
                  <a:srgbClr val="000080"/>
                </a:solidFill>
                <a:latin typeface="Times New Roman" pitchFamily="18" charset="0"/>
              </a:rPr>
              <a:t>3.2 Schemi di bilancio comuni,</a:t>
            </a:r>
          </a:p>
          <a:p>
            <a:pPr marL="1257300" indent="-26670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1257300" algn="l"/>
              </a:tabLst>
              <a:defRPr/>
            </a:pPr>
            <a:r>
              <a:rPr lang="it-IT" sz="3200" b="1" i="1" dirty="0" smtClean="0">
                <a:solidFill>
                  <a:srgbClr val="000080"/>
                </a:solidFill>
                <a:latin typeface="Times New Roman" pitchFamily="18" charset="0"/>
              </a:rPr>
              <a:t>3.3 Regole contabili uniformi,</a:t>
            </a:r>
          </a:p>
          <a:p>
            <a:pPr marL="1257300" indent="-26670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1257300" algn="l"/>
              </a:tabLst>
              <a:defRPr/>
            </a:pPr>
            <a:r>
              <a:rPr lang="it-IT" sz="3200" b="1" i="1" dirty="0" smtClean="0">
                <a:solidFill>
                  <a:srgbClr val="000080"/>
                </a:solidFill>
                <a:latin typeface="Times New Roman" pitchFamily="18" charset="0"/>
              </a:rPr>
              <a:t>3.4 Bilancio consolidato </a:t>
            </a:r>
          </a:p>
          <a:p>
            <a:pPr marL="1257300" indent="-26670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1257300" algn="l"/>
              </a:tabLst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1104900" y="0"/>
            <a:ext cx="8039100" cy="9128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sz="2700" b="1" i="1" u="sng" dirty="0">
                <a:solidFill>
                  <a:srgbClr val="000080"/>
                </a:solidFill>
                <a:latin typeface="Times New Roman" pitchFamily="18" charset="0"/>
                <a:ea typeface="+mn-ea"/>
                <a:cs typeface="+mn-cs"/>
              </a:rPr>
              <a:t>3.1 IL PIANO DEI CONTI INTEGRATO 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990600"/>
            <a:ext cx="9144000" cy="556260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algn="just">
              <a:lnSpc>
                <a:spcPts val="3800"/>
              </a:lnSpc>
              <a:spcBef>
                <a:spcPct val="0"/>
              </a:spcBef>
            </a:pPr>
            <a:r>
              <a:rPr lang="it-IT" sz="3200" b="1" i="1" dirty="0" smtClean="0">
                <a:solidFill>
                  <a:srgbClr val="000080"/>
                </a:solidFill>
                <a:latin typeface="Times New Roman" pitchFamily="18" charset="0"/>
              </a:rPr>
              <a:t>previsto solo per le amministrazioni </a:t>
            </a:r>
            <a:r>
              <a:rPr lang="it-IT" sz="3200" b="1" i="1" u="sng" dirty="0" smtClean="0">
                <a:solidFill>
                  <a:srgbClr val="000080"/>
                </a:solidFill>
                <a:latin typeface="Times New Roman" pitchFamily="18" charset="0"/>
              </a:rPr>
              <a:t>in contabilità finanziaria;</a:t>
            </a: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algn="just">
              <a:lnSpc>
                <a:spcPts val="3800"/>
              </a:lnSpc>
              <a:spcBef>
                <a:spcPct val="0"/>
              </a:spcBef>
            </a:pPr>
            <a:r>
              <a:rPr lang="it-IT" sz="3200" b="1" i="1" dirty="0" smtClean="0">
                <a:solidFill>
                  <a:srgbClr val="000080"/>
                </a:solidFill>
                <a:latin typeface="Times New Roman" pitchFamily="18" charset="0"/>
              </a:rPr>
              <a:t>costituito </a:t>
            </a:r>
            <a:r>
              <a:rPr lang="it-IT" sz="3200" b="1" i="1" u="sng" dirty="0" smtClean="0">
                <a:solidFill>
                  <a:srgbClr val="000080"/>
                </a:solidFill>
                <a:latin typeface="Times New Roman" pitchFamily="18" charset="0"/>
              </a:rPr>
              <a:t>dall’elenco</a:t>
            </a:r>
            <a:r>
              <a:rPr lang="it-IT" sz="3200" b="1" i="1" dirty="0" smtClean="0">
                <a:solidFill>
                  <a:srgbClr val="000080"/>
                </a:solidFill>
                <a:latin typeface="Times New Roman" pitchFamily="18" charset="0"/>
              </a:rPr>
              <a:t> delle voci del bilancio gestionale finanziario e dei conti economici e patrimoniali, definito in modo da consentire la rilevazione unitaria dei fatti gestionali;</a:t>
            </a:r>
          </a:p>
          <a:p>
            <a:pPr algn="just">
              <a:lnSpc>
                <a:spcPts val="3800"/>
              </a:lnSpc>
              <a:spcBef>
                <a:spcPct val="0"/>
              </a:spcBef>
            </a:pPr>
            <a:r>
              <a:rPr lang="it-IT" sz="3200" b="1" i="1" u="sng" dirty="0" smtClean="0">
                <a:solidFill>
                  <a:srgbClr val="000080"/>
                </a:solidFill>
                <a:latin typeface="Times New Roman" pitchFamily="18" charset="0"/>
              </a:rPr>
              <a:t>Unico e obbligatorio</a:t>
            </a:r>
            <a:r>
              <a:rPr lang="it-IT" sz="3200" b="1" i="1" dirty="0" smtClean="0">
                <a:solidFill>
                  <a:srgbClr val="000080"/>
                </a:solidFill>
                <a:latin typeface="Times New Roman" pitchFamily="18" charset="0"/>
              </a:rPr>
              <a:t> per tutte le amministrazioni pubbliche, con i necessari adattamenti  in considerazione delle caratteristiche peculiari dei  singoli comparti;</a:t>
            </a:r>
          </a:p>
          <a:p>
            <a:pPr algn="just">
              <a:lnSpc>
                <a:spcPts val="3800"/>
              </a:lnSpc>
              <a:spcBef>
                <a:spcPct val="0"/>
              </a:spcBef>
            </a:pPr>
            <a:r>
              <a:rPr lang="it-IT" sz="3200" b="1" i="1" dirty="0" smtClean="0">
                <a:solidFill>
                  <a:srgbClr val="000080"/>
                </a:solidFill>
                <a:latin typeface="Times New Roman" pitchFamily="18" charset="0"/>
              </a:rPr>
              <a:t>Elaborato anche in funzione delle esigenze del </a:t>
            </a:r>
            <a:r>
              <a:rPr lang="it-IT" sz="3200" b="1" i="1" u="sng" dirty="0" smtClean="0">
                <a:solidFill>
                  <a:srgbClr val="000080"/>
                </a:solidFill>
                <a:latin typeface="Times New Roman" pitchFamily="18" charset="0"/>
              </a:rPr>
              <a:t>monitoraggio della finanza pubblica</a:t>
            </a:r>
            <a:r>
              <a:rPr lang="it-IT" sz="3200" b="1" i="1" dirty="0" smtClean="0">
                <a:solidFill>
                  <a:srgbClr val="000080"/>
                </a:solidFill>
                <a:latin typeface="Times New Roman" pitchFamily="18" charset="0"/>
              </a:rPr>
              <a:t>.</a:t>
            </a:r>
          </a:p>
          <a:p>
            <a:pPr marL="1257300" indent="-26670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1257300" algn="l"/>
              </a:tabLst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1257300" indent="-26670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1257300" algn="l"/>
              </a:tabLst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219200" y="44450"/>
            <a:ext cx="7924800" cy="868363"/>
          </a:xfrm>
        </p:spPr>
        <p:txBody>
          <a:bodyPr/>
          <a:lstStyle/>
          <a:p>
            <a:pPr>
              <a:defRPr/>
            </a:pPr>
            <a:r>
              <a:rPr lang="it-IT" sz="3200" i="1" dirty="0" smtClean="0">
                <a:solidFill>
                  <a:srgbClr val="000080"/>
                </a:solidFill>
                <a:latin typeface="Times New Roman" pitchFamily="18" charset="0"/>
                <a:ea typeface="+mn-ea"/>
                <a:cs typeface="+mn-cs"/>
              </a:rPr>
              <a:t>STRUTTURA DELLA PRESENTAZIONE</a:t>
            </a:r>
            <a:r>
              <a:rPr lang="it-IT" sz="3200" dirty="0" smtClean="0"/>
              <a:t>:</a:t>
            </a:r>
            <a:endParaRPr lang="it-IT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1123950"/>
            <a:ext cx="9144000" cy="5429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252412" indent="0" algn="just" eaLnBrk="1" hangingPunct="1">
              <a:lnSpc>
                <a:spcPts val="5000"/>
              </a:lnSpc>
              <a:spcBef>
                <a:spcPct val="0"/>
              </a:spcBef>
              <a:buNone/>
            </a:pPr>
            <a:r>
              <a:rPr lang="it-IT" b="1" i="1" dirty="0" smtClean="0">
                <a:solidFill>
                  <a:srgbClr val="000080"/>
                </a:solidFill>
                <a:latin typeface="Times New Roman" pitchFamily="18" charset="0"/>
              </a:rPr>
              <a:t>1) IL QUADRO NORMATIVO</a:t>
            </a:r>
          </a:p>
          <a:p>
            <a:pPr marL="252412" indent="0" algn="just" eaLnBrk="1" hangingPunct="1">
              <a:lnSpc>
                <a:spcPts val="5000"/>
              </a:lnSpc>
              <a:spcBef>
                <a:spcPct val="0"/>
              </a:spcBef>
              <a:buNone/>
            </a:pPr>
            <a:r>
              <a:rPr lang="it-IT" b="1" i="1" dirty="0" smtClean="0">
                <a:solidFill>
                  <a:srgbClr val="000080"/>
                </a:solidFill>
                <a:latin typeface="Times New Roman" pitchFamily="18" charset="0"/>
              </a:rPr>
              <a:t>2) I SISTEMI CONTABILI ARMONIZZATI</a:t>
            </a:r>
          </a:p>
          <a:p>
            <a:pPr marL="252412" indent="0" algn="just" eaLnBrk="1" hangingPunct="1">
              <a:lnSpc>
                <a:spcPts val="5000"/>
              </a:lnSpc>
              <a:spcBef>
                <a:spcPct val="0"/>
              </a:spcBef>
              <a:buNone/>
            </a:pPr>
            <a:r>
              <a:rPr lang="it-IT" b="1" i="1" dirty="0" smtClean="0">
                <a:solidFill>
                  <a:srgbClr val="000080"/>
                </a:solidFill>
                <a:latin typeface="Times New Roman" pitchFamily="18" charset="0"/>
              </a:rPr>
              <a:t>3) STRUMENTI DELL’ARMONIZZAZIONE</a:t>
            </a:r>
          </a:p>
          <a:p>
            <a:pPr marL="971550" indent="19050" algn="just" eaLnBrk="1" hangingPunct="1">
              <a:lnSpc>
                <a:spcPts val="5000"/>
              </a:lnSpc>
              <a:spcBef>
                <a:spcPct val="0"/>
              </a:spcBef>
              <a:buNone/>
            </a:pPr>
            <a:r>
              <a:rPr lang="it-IT" b="1" i="1" dirty="0" smtClean="0">
                <a:solidFill>
                  <a:srgbClr val="000080"/>
                </a:solidFill>
                <a:latin typeface="Times New Roman" pitchFamily="18" charset="0"/>
              </a:rPr>
              <a:t>3.1 Il piano dei conti integrato</a:t>
            </a:r>
          </a:p>
          <a:p>
            <a:pPr marL="971550" indent="19050" algn="just" eaLnBrk="1" hangingPunct="1">
              <a:lnSpc>
                <a:spcPts val="5000"/>
              </a:lnSpc>
              <a:spcBef>
                <a:spcPct val="0"/>
              </a:spcBef>
              <a:buNone/>
            </a:pPr>
            <a:r>
              <a:rPr lang="it-IT" b="1" i="1" dirty="0" smtClean="0">
                <a:solidFill>
                  <a:srgbClr val="000080"/>
                </a:solidFill>
                <a:latin typeface="Times New Roman" pitchFamily="18" charset="0"/>
              </a:rPr>
              <a:t>3.2 Gli schemi di bilancio</a:t>
            </a:r>
          </a:p>
          <a:p>
            <a:pPr marL="971550" indent="19050" algn="just" eaLnBrk="1" hangingPunct="1">
              <a:lnSpc>
                <a:spcPts val="5000"/>
              </a:lnSpc>
              <a:spcBef>
                <a:spcPct val="0"/>
              </a:spcBef>
              <a:buNone/>
            </a:pPr>
            <a:r>
              <a:rPr lang="it-IT" b="1" i="1" dirty="0" smtClean="0">
                <a:solidFill>
                  <a:srgbClr val="000080"/>
                </a:solidFill>
                <a:latin typeface="Times New Roman" pitchFamily="18" charset="0"/>
              </a:rPr>
              <a:t>3.3 I principi contabili generale e applicati</a:t>
            </a:r>
          </a:p>
          <a:p>
            <a:pPr marL="971550" indent="19050" algn="just" eaLnBrk="1" hangingPunct="1">
              <a:lnSpc>
                <a:spcPts val="5000"/>
              </a:lnSpc>
              <a:spcBef>
                <a:spcPct val="0"/>
              </a:spcBef>
              <a:buNone/>
            </a:pPr>
            <a:r>
              <a:rPr lang="it-IT" b="1" i="1" dirty="0" smtClean="0">
                <a:solidFill>
                  <a:srgbClr val="000080"/>
                </a:solidFill>
                <a:latin typeface="Times New Roman" pitchFamily="18" charset="0"/>
              </a:rPr>
              <a:t>3.4 Il bilancio consolidato</a:t>
            </a:r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1104900" y="0"/>
            <a:ext cx="8039100" cy="912813"/>
          </a:xfrm>
        </p:spPr>
        <p:txBody>
          <a:bodyPr>
            <a:normAutofit/>
          </a:bodyPr>
          <a:lstStyle/>
          <a:p>
            <a:pPr algn="ctr"/>
            <a:r>
              <a:rPr lang="it-IT" sz="2700" b="1" i="1" u="sng" dirty="0">
                <a:solidFill>
                  <a:srgbClr val="000080"/>
                </a:solidFill>
                <a:latin typeface="Times New Roman" pitchFamily="18" charset="0"/>
                <a:ea typeface="+mn-ea"/>
                <a:cs typeface="+mn-cs"/>
              </a:rPr>
              <a:t>3.2  COMUNI SCHEMI </a:t>
            </a:r>
            <a:r>
              <a:rPr lang="it-IT" sz="2700" b="1" i="1" u="sng" dirty="0" err="1">
                <a:solidFill>
                  <a:srgbClr val="000080"/>
                </a:solidFill>
                <a:latin typeface="Times New Roman" pitchFamily="18" charset="0"/>
                <a:ea typeface="+mn-ea"/>
                <a:cs typeface="+mn-cs"/>
              </a:rPr>
              <a:t>DI</a:t>
            </a:r>
            <a:r>
              <a:rPr lang="it-IT" sz="2700" b="1" i="1" u="sng" dirty="0">
                <a:solidFill>
                  <a:srgbClr val="000080"/>
                </a:solidFill>
                <a:latin typeface="Times New Roman" pitchFamily="18" charset="0"/>
                <a:ea typeface="+mn-ea"/>
                <a:cs typeface="+mn-cs"/>
              </a:rPr>
              <a:t> BILANCIO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990600"/>
            <a:ext cx="9144000" cy="5562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32000" indent="-457200" algn="just">
              <a:lnSpc>
                <a:spcPts val="3200"/>
              </a:lnSpc>
              <a:spcBef>
                <a:spcPct val="0"/>
              </a:spcBef>
              <a:buNone/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L’art. 15 del decreto prevede che le entrate  del bilancio finanziario sono articolate in: </a:t>
            </a:r>
          </a:p>
          <a:p>
            <a:pPr marL="489150" indent="-514350" algn="just">
              <a:lnSpc>
                <a:spcPts val="32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TITOLI , secondo la fonte di provenienza delle entrate;</a:t>
            </a:r>
          </a:p>
          <a:p>
            <a:pPr marL="489150" indent="-514350" algn="just">
              <a:lnSpc>
                <a:spcPts val="32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TIPOLOGIE, in base alla natura dell’entrata, ai fini </a:t>
            </a:r>
            <a:r>
              <a:rPr lang="it-IT" sz="2800" b="1" i="1" u="sng" dirty="0" smtClean="0">
                <a:solidFill>
                  <a:srgbClr val="000080"/>
                </a:solidFill>
                <a:latin typeface="Times New Roman" pitchFamily="18" charset="0"/>
              </a:rPr>
              <a:t>dell’approvazione in termini di unità di voto</a:t>
            </a: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;</a:t>
            </a:r>
          </a:p>
          <a:p>
            <a:pPr marL="489150" indent="-514350" algn="just">
              <a:lnSpc>
                <a:spcPts val="32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CATEGORIE, secondo l’oggetto delle entrate (in allegato);</a:t>
            </a:r>
          </a:p>
          <a:p>
            <a:pPr marL="489150" indent="-514350" algn="just">
              <a:lnSpc>
                <a:spcPts val="3200"/>
              </a:lnSpc>
              <a:spcBef>
                <a:spcPct val="0"/>
              </a:spcBef>
              <a:buFont typeface="+mj-lt"/>
              <a:buAutoNum type="arabicPeriod"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489150" indent="-514350" algn="just">
              <a:lnSpc>
                <a:spcPts val="3200"/>
              </a:lnSpc>
              <a:spcBef>
                <a:spcPct val="0"/>
              </a:spcBef>
              <a:buNone/>
              <a:defRPr/>
            </a:pPr>
            <a:r>
              <a:rPr lang="it-IT" sz="1600" b="1" i="1" dirty="0" smtClean="0">
                <a:solidFill>
                  <a:srgbClr val="000080"/>
                </a:solidFill>
                <a:latin typeface="Times New Roman" pitchFamily="18" charset="0"/>
              </a:rPr>
              <a:t>	</a:t>
            </a: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 Ai fini della gestione, le categorie sono  ripartite in capitoli, che possono essere articolati in articoli. I capitoli e gli articoli si raccordano al quarto livello del piano dei conti integrato. 	</a:t>
            </a:r>
          </a:p>
          <a:p>
            <a:pPr marL="1257300" indent="-26670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1257300" algn="l"/>
              </a:tabLst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1257300" indent="-26670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1257300" algn="l"/>
              </a:tabLst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1104900" y="0"/>
            <a:ext cx="8039100" cy="912813"/>
          </a:xfrm>
        </p:spPr>
        <p:txBody>
          <a:bodyPr>
            <a:normAutofit/>
          </a:bodyPr>
          <a:lstStyle/>
          <a:p>
            <a:pPr algn="ctr"/>
            <a:r>
              <a:rPr lang="it-IT" sz="2700" b="1" i="1" u="sng" dirty="0">
                <a:solidFill>
                  <a:srgbClr val="000080"/>
                </a:solidFill>
                <a:latin typeface="Times New Roman" pitchFamily="18" charset="0"/>
                <a:ea typeface="+mn-ea"/>
                <a:cs typeface="+mn-cs"/>
              </a:rPr>
              <a:t>3.2  COMUNI SCHEMI </a:t>
            </a:r>
            <a:r>
              <a:rPr lang="it-IT" sz="2700" b="1" i="1" u="sng" dirty="0" err="1">
                <a:solidFill>
                  <a:srgbClr val="000080"/>
                </a:solidFill>
                <a:latin typeface="Times New Roman" pitchFamily="18" charset="0"/>
                <a:ea typeface="+mn-ea"/>
                <a:cs typeface="+mn-cs"/>
              </a:rPr>
              <a:t>DI</a:t>
            </a:r>
            <a:r>
              <a:rPr lang="it-IT" sz="2700" b="1" i="1" u="sng" dirty="0">
                <a:solidFill>
                  <a:srgbClr val="000080"/>
                </a:solidFill>
                <a:latin typeface="Times New Roman" pitchFamily="18" charset="0"/>
                <a:ea typeface="+mn-ea"/>
                <a:cs typeface="+mn-cs"/>
              </a:rPr>
              <a:t> BILANCIO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990600"/>
            <a:ext cx="9144000" cy="55626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432000" indent="-457200" algn="just">
              <a:lnSpc>
                <a:spcPts val="3200"/>
              </a:lnSpc>
              <a:spcBef>
                <a:spcPct val="0"/>
              </a:spcBef>
              <a:buNone/>
              <a:defRPr/>
            </a:pPr>
            <a:r>
              <a:rPr lang="it-IT" sz="3200" b="1" i="1" dirty="0" smtClean="0">
                <a:solidFill>
                  <a:srgbClr val="000080"/>
                </a:solidFill>
                <a:latin typeface="Times New Roman" pitchFamily="18" charset="0"/>
              </a:rPr>
              <a:t>L’art. 14 del decreto prevede che le spese sono articolate in:</a:t>
            </a:r>
          </a:p>
          <a:p>
            <a:pPr marL="431800" indent="-336550" algn="just">
              <a:lnSpc>
                <a:spcPts val="3200"/>
              </a:lnSpc>
              <a:spcBef>
                <a:spcPct val="0"/>
              </a:spcBef>
              <a:buNone/>
              <a:defRPr/>
            </a:pPr>
            <a:r>
              <a:rPr lang="it-IT" sz="3200" b="1" i="1" dirty="0" smtClean="0">
                <a:solidFill>
                  <a:srgbClr val="000080"/>
                </a:solidFill>
                <a:latin typeface="Times New Roman" pitchFamily="18" charset="0"/>
              </a:rPr>
              <a:t>1.MISSIONI: individuano le funzioni e gli obiettivi strategici della spesa e consentono il collegamento tra flussi finanziari e le politiche pubbliche settoriali . Sono definite in relazione al riparto delle competenze di cui agli articolo 117 e 118 Cost. e tenendo conto di quelle del Bilancio dello Stato;</a:t>
            </a:r>
          </a:p>
          <a:p>
            <a:pPr marL="431800" indent="-336550" algn="just">
              <a:lnSpc>
                <a:spcPts val="3200"/>
              </a:lnSpc>
              <a:spcBef>
                <a:spcPct val="0"/>
              </a:spcBef>
              <a:buNone/>
              <a:defRPr/>
            </a:pPr>
            <a:r>
              <a:rPr lang="it-IT" sz="3200" b="1" i="1" dirty="0" smtClean="0">
                <a:solidFill>
                  <a:srgbClr val="000080"/>
                </a:solidFill>
                <a:latin typeface="Times New Roman" pitchFamily="18" charset="0"/>
              </a:rPr>
              <a:t>2.PROGRAMMI: individuano aggregati omogenei di attività diretti al conseguimento degli obiettivi strategici. Il programma è raccordato alla codifica COFOG di secondo livello. </a:t>
            </a:r>
            <a:r>
              <a:rPr lang="it-IT" sz="3200" b="1" i="1" u="sng" dirty="0" smtClean="0">
                <a:solidFill>
                  <a:srgbClr val="000080"/>
                </a:solidFill>
                <a:latin typeface="Times New Roman" pitchFamily="18" charset="0"/>
              </a:rPr>
              <a:t>Costituiscono l’unità di voto minima</a:t>
            </a:r>
            <a:r>
              <a:rPr lang="it-IT" sz="3200" b="1" i="1" dirty="0" smtClean="0">
                <a:solidFill>
                  <a:srgbClr val="000080"/>
                </a:solidFill>
                <a:latin typeface="Times New Roman" pitchFamily="18" charset="0"/>
              </a:rPr>
              <a:t>;</a:t>
            </a:r>
          </a:p>
          <a:p>
            <a:pPr marL="489150" indent="-514350" algn="just">
              <a:lnSpc>
                <a:spcPts val="3200"/>
              </a:lnSpc>
              <a:spcBef>
                <a:spcPct val="0"/>
              </a:spcBef>
              <a:buNone/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1257300" indent="-26670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1257300" algn="l"/>
              </a:tabLst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1257300" indent="-26670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1257300" algn="l"/>
              </a:tabLst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1104900" y="0"/>
            <a:ext cx="8039100" cy="9128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sz="2800" b="1" i="1" u="sng" dirty="0">
                <a:solidFill>
                  <a:srgbClr val="000080"/>
                </a:solidFill>
                <a:latin typeface="Times New Roman" pitchFamily="18" charset="0"/>
                <a:ea typeface="+mn-ea"/>
                <a:cs typeface="Arial" charset="0"/>
              </a:rPr>
              <a:t>3.2  COMUNI SCHEMI </a:t>
            </a:r>
            <a:r>
              <a:rPr lang="it-IT" sz="2800" b="1" i="1" u="sng" dirty="0" err="1">
                <a:solidFill>
                  <a:srgbClr val="000080"/>
                </a:solidFill>
                <a:latin typeface="Times New Roman" pitchFamily="18" charset="0"/>
                <a:ea typeface="+mn-ea"/>
                <a:cs typeface="Arial" charset="0"/>
              </a:rPr>
              <a:t>DI</a:t>
            </a:r>
            <a:r>
              <a:rPr lang="it-IT" sz="2800" b="1" i="1" u="sng" dirty="0">
                <a:solidFill>
                  <a:srgbClr val="000080"/>
                </a:solidFill>
                <a:latin typeface="Times New Roman" pitchFamily="18" charset="0"/>
                <a:ea typeface="+mn-ea"/>
                <a:cs typeface="Arial" charset="0"/>
              </a:rPr>
              <a:t> BILANCIO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990600"/>
            <a:ext cx="9144000" cy="5562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31800" indent="-336550" algn="just">
              <a:lnSpc>
                <a:spcPts val="3200"/>
              </a:lnSpc>
              <a:spcBef>
                <a:spcPct val="0"/>
              </a:spcBef>
              <a:buNone/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489150" indent="-514350" algn="just">
              <a:lnSpc>
                <a:spcPts val="3200"/>
              </a:lnSpc>
              <a:spcBef>
                <a:spcPct val="0"/>
              </a:spcBef>
              <a:buNone/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1257300" indent="-26670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1257300" algn="l"/>
              </a:tabLst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1257300" indent="-26670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1257300" algn="l"/>
              </a:tabLst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42900" y="1333500"/>
            <a:ext cx="88011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-514350" algn="just" fontAlgn="auto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MACROAGGREGATI: secondo la natura economica della spesa. Sono rappresentati in appositi allegati e costituiscono il primo raccordo tra la classificazione funzionale del bilancio decisionale ed il piano dei conti integrato (in allegato).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Ai fini della gestione, i macroaggregati sono  ripartiti in capitoli, che possono essere articolati in articoli. I capitoli e gli articoli si raccordano al quarto livello del piano dei conti integrato. </a:t>
            </a:r>
            <a:endParaRPr lang="it-IT" sz="2800" dirty="0"/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1104900" y="0"/>
            <a:ext cx="8039100" cy="912813"/>
          </a:xfrm>
        </p:spPr>
        <p:txBody>
          <a:bodyPr>
            <a:normAutofit/>
          </a:bodyPr>
          <a:lstStyle/>
          <a:p>
            <a:pPr algn="ctr"/>
            <a:r>
              <a:rPr lang="it-IT" sz="2800" b="1" i="1" u="sng" dirty="0">
                <a:solidFill>
                  <a:srgbClr val="000080"/>
                </a:solidFill>
                <a:latin typeface="Times New Roman" pitchFamily="18" charset="0"/>
                <a:ea typeface="+mn-ea"/>
                <a:cs typeface="Arial" charset="0"/>
              </a:rPr>
              <a:t>3.3  REGOLE CONTABILI UNIFORMI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990600"/>
            <a:ext cx="9144000" cy="5562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31800" indent="-336550" algn="just">
              <a:lnSpc>
                <a:spcPts val="3200"/>
              </a:lnSpc>
              <a:spcBef>
                <a:spcPct val="0"/>
              </a:spcBef>
              <a:buNone/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489150" indent="-514350" algn="just">
              <a:lnSpc>
                <a:spcPts val="3200"/>
              </a:lnSpc>
              <a:spcBef>
                <a:spcPct val="0"/>
              </a:spcBef>
              <a:buNone/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1257300" indent="-26670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1257300" algn="l"/>
              </a:tabLst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1257300" indent="-26670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1257300" algn="l"/>
              </a:tabLst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42900" y="990600"/>
            <a:ext cx="880110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ts val="4200"/>
              </a:lnSpc>
              <a:spcAft>
                <a:spcPts val="0"/>
              </a:spcAft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Il decreto legislativo n. 118 del 2011 prevede che le amministrazioni pubbliche territoriali e i loro enti strumentali devono adeguarsi a regole contabili uniformi (art.3) </a:t>
            </a:r>
            <a:r>
              <a:rPr lang="it-IT" sz="2800" b="1" i="1" u="sng" dirty="0" smtClean="0">
                <a:solidFill>
                  <a:srgbClr val="000080"/>
                </a:solidFill>
                <a:latin typeface="Times New Roman" pitchFamily="18" charset="0"/>
              </a:rPr>
              <a:t>definite attraverso principi contabili,</a:t>
            </a: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 :</a:t>
            </a:r>
          </a:p>
          <a:p>
            <a:pPr marL="514350" indent="-514350" algn="just" fontAlgn="auto">
              <a:lnSpc>
                <a:spcPts val="4200"/>
              </a:lnSpc>
              <a:spcAft>
                <a:spcPts val="0"/>
              </a:spcAft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1. </a:t>
            </a:r>
            <a:r>
              <a:rPr lang="it-IT" sz="2800" b="1" i="1" u="sng" dirty="0" smtClean="0">
                <a:solidFill>
                  <a:srgbClr val="000080"/>
                </a:solidFill>
                <a:latin typeface="Times New Roman" pitchFamily="18" charset="0"/>
              </a:rPr>
              <a:t>principi contabili generali</a:t>
            </a: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, intesi come  enunciati molto sintetici (competenza, annualità, di universalità, integrità, specificazione, ecc.), che lasciano agli  operatori il compito di individuarne le modalità di applicazione .</a:t>
            </a:r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1104900" y="0"/>
            <a:ext cx="8039100" cy="912813"/>
          </a:xfrm>
        </p:spPr>
        <p:txBody>
          <a:bodyPr>
            <a:normAutofit/>
          </a:bodyPr>
          <a:lstStyle/>
          <a:p>
            <a:pPr algn="ctr"/>
            <a:r>
              <a:rPr lang="it-IT" sz="2800" b="1" i="1" u="sng" dirty="0">
                <a:solidFill>
                  <a:srgbClr val="000080"/>
                </a:solidFill>
                <a:latin typeface="Times New Roman" pitchFamily="18" charset="0"/>
                <a:ea typeface="+mn-ea"/>
                <a:cs typeface="Arial" charset="0"/>
              </a:rPr>
              <a:t>3.3  REGOLE CONTABILI UNIFORMI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990600"/>
            <a:ext cx="9144000" cy="5562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31800" indent="-336550" algn="just">
              <a:lnSpc>
                <a:spcPts val="3200"/>
              </a:lnSpc>
              <a:spcBef>
                <a:spcPct val="0"/>
              </a:spcBef>
              <a:buNone/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489150" indent="-514350" algn="just">
              <a:lnSpc>
                <a:spcPts val="3200"/>
              </a:lnSpc>
              <a:spcBef>
                <a:spcPct val="0"/>
              </a:spcBef>
              <a:buNone/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1257300" indent="-26670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1257300" algn="l"/>
              </a:tabLst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1257300" indent="-26670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1257300" algn="l"/>
              </a:tabLst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762000"/>
            <a:ext cx="8362950" cy="6096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14350" marR="0" lvl="0" indent="-514350" algn="just" defTabSz="914400" rtl="0" eaLnBrk="1" fontAlgn="auto" latinLnBrk="0" hangingPunct="1">
              <a:lnSpc>
                <a:spcPts val="38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it-IT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2. </a:t>
            </a:r>
            <a:r>
              <a:rPr kumimoji="0" lang="it-IT" sz="2800" b="1" i="1" u="sng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principi applicati</a:t>
            </a:r>
            <a:r>
              <a:rPr kumimoji="0" lang="it-IT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costituite da norme tecniche di dettaglio, di specificazione ed interpretazione delle norme contabili e dei principi generali , che svolgano una funzione di completamento del sistema generale e favoriscano comportamenti uniformi e corretti. La definizione di tali principi è stata rinviata al decreto correttivo e integrativo. I principi applicati individuati riguardano:</a:t>
            </a:r>
          </a:p>
          <a:p>
            <a:pPr marL="1458913" marR="0" lvl="2" indent="-514350" algn="just" defTabSz="914400" rtl="0" eaLnBrk="1" fontAlgn="auto" latinLnBrk="0" hangingPunct="1">
              <a:lnSpc>
                <a:spcPts val="3800"/>
              </a:lnSpc>
              <a:spcBef>
                <a:spcPct val="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SzPct val="85000"/>
              <a:buFont typeface="Wingdings" pitchFamily="2" charset="2"/>
              <a:buChar char="Ø"/>
              <a:tabLst/>
              <a:defRPr/>
            </a:pPr>
            <a:r>
              <a:rPr kumimoji="0" lang="it-IT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la programmazione</a:t>
            </a:r>
          </a:p>
          <a:p>
            <a:pPr marL="1458913" marR="0" lvl="2" indent="-514350" algn="just" defTabSz="914400" rtl="0" eaLnBrk="1" fontAlgn="auto" latinLnBrk="0" hangingPunct="1">
              <a:lnSpc>
                <a:spcPts val="3800"/>
              </a:lnSpc>
              <a:spcBef>
                <a:spcPct val="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SzPct val="85000"/>
              <a:buFont typeface="Wingdings" pitchFamily="2" charset="2"/>
              <a:buChar char="Ø"/>
              <a:tabLst/>
              <a:defRPr/>
            </a:pPr>
            <a:r>
              <a:rPr kumimoji="0" lang="it-IT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la contabilità finanziaria</a:t>
            </a:r>
          </a:p>
          <a:p>
            <a:pPr marL="1458913" marR="0" lvl="2" indent="-514350" algn="just" defTabSz="914400" rtl="0" eaLnBrk="1" fontAlgn="auto" latinLnBrk="0" hangingPunct="1">
              <a:lnSpc>
                <a:spcPts val="3800"/>
              </a:lnSpc>
              <a:spcBef>
                <a:spcPct val="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SzPct val="85000"/>
              <a:buFont typeface="Wingdings" pitchFamily="2" charset="2"/>
              <a:buChar char="Ø"/>
              <a:tabLst/>
              <a:defRPr/>
            </a:pPr>
            <a:r>
              <a:rPr kumimoji="0" lang="it-IT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la contabilità economico patrimoniale </a:t>
            </a:r>
          </a:p>
          <a:p>
            <a:pPr marL="1458913" marR="0" lvl="2" indent="-514350" algn="just" defTabSz="914400" rtl="0" eaLnBrk="1" fontAlgn="auto" latinLnBrk="0" hangingPunct="1">
              <a:lnSpc>
                <a:spcPts val="3800"/>
              </a:lnSpc>
              <a:spcBef>
                <a:spcPct val="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SzPct val="85000"/>
              <a:buFont typeface="Wingdings" pitchFamily="2" charset="2"/>
              <a:buChar char="Ø"/>
              <a:tabLst/>
              <a:defRPr/>
            </a:pPr>
            <a:r>
              <a:rPr kumimoji="0" lang="it-IT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il bilancio consolidato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it-IT" sz="2800" b="1" i="1" u="none" strike="noStrike" kern="1200" cap="none" spc="0" normalizeH="0" baseline="0" noProof="0" dirty="0" smtClean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it-IT" sz="2800" b="1" i="1" u="none" strike="noStrike" kern="1200" cap="none" spc="0" normalizeH="0" baseline="0" noProof="0" dirty="0" smtClean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it-IT" sz="2800" b="1" i="1" u="none" strike="noStrike" kern="1200" cap="none" spc="0" normalizeH="0" baseline="0" noProof="0" dirty="0" smtClean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it-IT" sz="2800" b="1" i="1" u="none" strike="noStrike" kern="1200" cap="none" spc="0" normalizeH="0" baseline="0" noProof="0" dirty="0" smtClean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1104900" y="0"/>
            <a:ext cx="8039100" cy="912813"/>
          </a:xfrm>
        </p:spPr>
        <p:txBody>
          <a:bodyPr>
            <a:normAutofit/>
          </a:bodyPr>
          <a:lstStyle/>
          <a:p>
            <a:pPr algn="ctr"/>
            <a:r>
              <a:rPr lang="it-IT" sz="2800" b="1" i="1" u="sng" dirty="0">
                <a:solidFill>
                  <a:srgbClr val="000080"/>
                </a:solidFill>
                <a:latin typeface="Times New Roman" pitchFamily="18" charset="0"/>
                <a:ea typeface="+mn-ea"/>
                <a:cs typeface="Arial" charset="0"/>
              </a:rPr>
              <a:t>3.3  REGOLE CONTABILI UNIFORMI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990600"/>
            <a:ext cx="9144000" cy="5562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31800" indent="-336550" algn="just">
              <a:lnSpc>
                <a:spcPts val="3200"/>
              </a:lnSpc>
              <a:spcBef>
                <a:spcPct val="0"/>
              </a:spcBef>
              <a:buNone/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489150" indent="-514350" algn="just">
              <a:lnSpc>
                <a:spcPts val="3200"/>
              </a:lnSpc>
              <a:spcBef>
                <a:spcPct val="0"/>
              </a:spcBef>
              <a:buNone/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1257300" indent="-26670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1257300" algn="l"/>
              </a:tabLst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1257300" indent="-26670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1257300" algn="l"/>
              </a:tabLst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38150" y="952500"/>
            <a:ext cx="7829550" cy="56769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it-IT" altLang="it-IT" sz="2800" b="1" i="1" u="sng" dirty="0" smtClean="0">
                <a:solidFill>
                  <a:srgbClr val="000080"/>
                </a:solidFill>
                <a:latin typeface="Times New Roman" pitchFamily="18" charset="0"/>
              </a:rPr>
              <a:t>La competenza finanziaria vigente:</a:t>
            </a:r>
          </a:p>
          <a:p>
            <a:pPr algn="just"/>
            <a:r>
              <a:rPr lang="it-IT" alt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il principio della competenza finanziaria, costituisce il criterio di imputazione agli esercizi finanziari delle obbligazioni giuridicamente perfezionate attive e passive (accertamenti e impegni).</a:t>
            </a:r>
          </a:p>
          <a:p>
            <a:pPr algn="just"/>
            <a:r>
              <a:rPr lang="it-IT" alt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Attualmente, nei bilanci degli enti locali, le obbligazioni sono imputate all’esercizio finanziario in cui le obbligazioni sorgono, salvo deroghe ed eccezioni che rendono incerta l’applicazione del principio. </a:t>
            </a:r>
          </a:p>
          <a:p>
            <a:pPr algn="just"/>
            <a:r>
              <a:rPr lang="it-IT" alt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L’applicazione della vigente configurazione della competenza finanziaria comporta che i residui passivi non rappresentano debiti effettivi dell’ente.</a:t>
            </a:r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1104900" y="0"/>
            <a:ext cx="8039100" cy="912813"/>
          </a:xfrm>
        </p:spPr>
        <p:txBody>
          <a:bodyPr>
            <a:normAutofit/>
          </a:bodyPr>
          <a:lstStyle/>
          <a:p>
            <a:pPr algn="ctr"/>
            <a:r>
              <a:rPr lang="it-IT" sz="2800" b="1" i="1" u="sng" dirty="0">
                <a:solidFill>
                  <a:srgbClr val="000080"/>
                </a:solidFill>
                <a:latin typeface="Times New Roman" pitchFamily="18" charset="0"/>
                <a:ea typeface="+mn-ea"/>
                <a:cs typeface="Arial" charset="0"/>
              </a:rPr>
              <a:t>3.3  REGOLE CONTABILI UNIFORMI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990600"/>
            <a:ext cx="9144000" cy="5562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31800" indent="-336550" algn="just">
              <a:lnSpc>
                <a:spcPts val="3200"/>
              </a:lnSpc>
              <a:spcBef>
                <a:spcPct val="0"/>
              </a:spcBef>
              <a:buNone/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489150" indent="-514350" algn="just">
              <a:lnSpc>
                <a:spcPts val="3200"/>
              </a:lnSpc>
              <a:spcBef>
                <a:spcPct val="0"/>
              </a:spcBef>
              <a:buNone/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1257300" indent="-26670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1257300" algn="l"/>
              </a:tabLst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1257300" indent="-26670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1257300" algn="l"/>
              </a:tabLst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409700"/>
            <a:ext cx="8915400" cy="573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266700" marR="0" lvl="0" indent="0" algn="just" defTabSz="914400" rtl="0" eaLnBrk="1" fontAlgn="auto" latinLnBrk="0" hangingPunct="1">
              <a:lnSpc>
                <a:spcPts val="45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it-IT" altLang="it-IT" sz="4000" b="1" i="1" u="none" strike="noStrike" kern="1200" cap="none" spc="0" normalizeH="0" baseline="0" noProof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Il principio contabile generale n. 16 della competenza finanziaria, cd. potenziata, prevede che le obbligazioni </a:t>
            </a:r>
            <a:r>
              <a:rPr kumimoji="0" lang="it-IT" altLang="it-IT" sz="4000" b="1" i="1" u="sng" strike="noStrike" kern="1200" cap="none" spc="0" normalizeH="0" baseline="0" noProof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siano registrate </a:t>
            </a:r>
            <a:r>
              <a:rPr kumimoji="0" lang="it-IT" altLang="it-IT" sz="4000" b="1" i="1" u="none" strike="noStrike" kern="1200" cap="none" spc="0" normalizeH="0" baseline="0" noProof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quando l’obbligazione sorge, </a:t>
            </a:r>
            <a:r>
              <a:rPr kumimoji="0" lang="it-IT" altLang="it-IT" sz="4000" b="1" i="1" u="sng" strike="noStrike" kern="1200" cap="none" spc="0" normalizeH="0" baseline="0" noProof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con imputazione </a:t>
            </a:r>
            <a:r>
              <a:rPr kumimoji="0" lang="it-IT" altLang="it-IT" sz="4000" b="1" i="1" u="none" strike="noStrike" kern="1200" cap="none" spc="0" normalizeH="0" baseline="0" noProof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alle scritture contabili degli esercizi in cui l’obbligazione è esigibile. </a:t>
            </a:r>
            <a:endParaRPr kumimoji="0" lang="it-IT" altLang="it-IT" sz="4000" b="1" i="1" u="none" strike="noStrike" kern="1200" cap="none" spc="0" normalizeH="0" baseline="0" noProof="0" dirty="0" smtClean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1104900" y="0"/>
            <a:ext cx="8039100" cy="9128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sz="2600" b="1" i="1" u="sng" dirty="0">
                <a:solidFill>
                  <a:srgbClr val="000080"/>
                </a:solidFill>
                <a:latin typeface="Times New Roman" pitchFamily="18" charset="0"/>
                <a:ea typeface="+mn-ea"/>
                <a:cs typeface="+mn-cs"/>
              </a:rPr>
              <a:t>3.3  REGOLE CONTABILI UNIFORMI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990600"/>
            <a:ext cx="9144000" cy="5562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31800" indent="-336550" algn="just">
              <a:lnSpc>
                <a:spcPts val="3200"/>
              </a:lnSpc>
              <a:spcBef>
                <a:spcPct val="0"/>
              </a:spcBef>
              <a:buNone/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489150" indent="-514350" algn="just">
              <a:lnSpc>
                <a:spcPts val="3200"/>
              </a:lnSpc>
              <a:spcBef>
                <a:spcPct val="0"/>
              </a:spcBef>
              <a:buNone/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1257300" indent="-26670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1257300" algn="l"/>
              </a:tabLst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1257300" indent="-26670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1257300" algn="l"/>
              </a:tabLst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800100"/>
            <a:ext cx="8858250" cy="581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 marL="628650" lvl="0" indent="-457200" algn="just" fontAlgn="auto">
              <a:lnSpc>
                <a:spcPts val="3800"/>
              </a:lnSpc>
              <a:spcAft>
                <a:spcPts val="0"/>
              </a:spcAft>
              <a:buClr>
                <a:schemeClr val="accent1"/>
              </a:buClr>
              <a:buSzPct val="85000"/>
              <a:buFont typeface="Wingdings" panose="05000000000000000000" pitchFamily="2" charset="2"/>
              <a:buChar char="Ø"/>
              <a:defRPr/>
            </a:pPr>
            <a:r>
              <a:rPr kumimoji="0" lang="it-IT" altLang="it-IT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cs typeface="+mn-cs"/>
              </a:rPr>
              <a:t>Le obbligazioni sono registrate solo se </a:t>
            </a:r>
            <a:r>
              <a:rPr kumimoji="0" lang="it-IT" altLang="it-IT" sz="2400" b="1" i="1" u="sng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cs typeface="+mn-cs"/>
              </a:rPr>
              <a:t>formalmente costituite </a:t>
            </a:r>
            <a:r>
              <a:rPr kumimoji="0" lang="it-IT" altLang="it-IT" sz="2400" b="1" i="1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cs typeface="+mn-cs"/>
              </a:rPr>
              <a:t>(l</a:t>
            </a:r>
            <a:r>
              <a:rPr lang="it-IT" altLang="it-IT" sz="2400" b="1" i="1" dirty="0" smtClean="0">
                <a:solidFill>
                  <a:srgbClr val="000080"/>
                </a:solidFill>
                <a:latin typeface="Times New Roman" pitchFamily="18" charset="0"/>
              </a:rPr>
              <a:t>e </a:t>
            </a:r>
            <a:r>
              <a:rPr lang="it-IT" altLang="it-IT" sz="2400" b="1" i="1" dirty="0">
                <a:solidFill>
                  <a:srgbClr val="000080"/>
                </a:solidFill>
                <a:latin typeface="Times New Roman" pitchFamily="18" charset="0"/>
              </a:rPr>
              <a:t>delibere di spesa o il bando di gara </a:t>
            </a:r>
            <a:r>
              <a:rPr lang="it-IT" altLang="it-IT" sz="2400" b="1" i="1" u="sng" dirty="0">
                <a:solidFill>
                  <a:srgbClr val="000080"/>
                </a:solidFill>
                <a:latin typeface="Times New Roman" pitchFamily="18" charset="0"/>
              </a:rPr>
              <a:t>non costituiscono obbligazioni formalmente </a:t>
            </a:r>
            <a:r>
              <a:rPr lang="it-IT" altLang="it-IT" sz="2400" b="1" i="1" u="sng" dirty="0" smtClean="0">
                <a:solidFill>
                  <a:srgbClr val="000080"/>
                </a:solidFill>
                <a:latin typeface="Times New Roman" pitchFamily="18" charset="0"/>
              </a:rPr>
              <a:t>costituite</a:t>
            </a:r>
            <a:r>
              <a:rPr lang="it-IT" altLang="it-IT" sz="2400" b="1" i="1" dirty="0" smtClean="0">
                <a:solidFill>
                  <a:srgbClr val="000080"/>
                </a:solidFill>
                <a:latin typeface="Times New Roman" pitchFamily="18" charset="0"/>
              </a:rPr>
              <a:t> - si </a:t>
            </a:r>
            <a:r>
              <a:rPr lang="it-IT" altLang="it-IT" sz="2400" b="1" i="1" dirty="0">
                <a:solidFill>
                  <a:srgbClr val="000080"/>
                </a:solidFill>
                <a:latin typeface="Times New Roman" pitchFamily="18" charset="0"/>
              </a:rPr>
              <a:t>prenotano ma non si </a:t>
            </a:r>
            <a:r>
              <a:rPr lang="it-IT" altLang="it-IT" sz="2400" b="1" i="1" dirty="0" smtClean="0">
                <a:solidFill>
                  <a:srgbClr val="000080"/>
                </a:solidFill>
                <a:latin typeface="Times New Roman" pitchFamily="18" charset="0"/>
              </a:rPr>
              <a:t>impegnano)</a:t>
            </a:r>
            <a:r>
              <a:rPr kumimoji="0" lang="it-IT" altLang="it-IT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cs typeface="+mn-cs"/>
              </a:rPr>
              <a:t>;</a:t>
            </a:r>
          </a:p>
          <a:p>
            <a:pPr marL="628650" marR="0" lvl="0" indent="-457200" algn="just" defTabSz="914400" rtl="0" eaLnBrk="1" fontAlgn="auto" latinLnBrk="0" hangingPunct="1">
              <a:lnSpc>
                <a:spcPts val="38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it-IT" altLang="it-IT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cs typeface="+mn-cs"/>
              </a:rPr>
              <a:t>Gli impegni tecnici  (art. 183,</a:t>
            </a:r>
            <a:r>
              <a:rPr kumimoji="0" lang="it-IT" altLang="it-IT" sz="2400" b="1" i="1" u="none" strike="noStrike" kern="1200" cap="none" spc="0" normalizeH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cs typeface="+mn-cs"/>
              </a:rPr>
              <a:t> comma 5, vecchio TUEL) </a:t>
            </a:r>
            <a:r>
              <a:rPr kumimoji="0" lang="it-IT" altLang="it-IT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cs typeface="+mn-cs"/>
              </a:rPr>
              <a:t>sono vietati;</a:t>
            </a:r>
          </a:p>
          <a:p>
            <a:pPr marL="628650" marR="0" lvl="0" indent="-457200" algn="just" defTabSz="914400" rtl="0" eaLnBrk="1" fontAlgn="auto" latinLnBrk="0" hangingPunct="1">
              <a:lnSpc>
                <a:spcPts val="38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it-IT" altLang="it-IT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cs typeface="+mn-cs"/>
              </a:rPr>
              <a:t>L’accertamento e l’impegno si imputano alle scritture di un esercizio sulla base della </a:t>
            </a:r>
            <a:r>
              <a:rPr kumimoji="0" lang="it-IT" altLang="it-IT" sz="2400" b="1" i="1" u="sng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cs typeface="+mn-cs"/>
              </a:rPr>
              <a:t>scadenza dell’obbligazione </a:t>
            </a:r>
            <a:r>
              <a:rPr kumimoji="0" lang="it-IT" altLang="it-IT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cs typeface="+mn-cs"/>
              </a:rPr>
              <a:t>che costituisce un elemento necessario dell’obbligazione giuridica;</a:t>
            </a:r>
          </a:p>
          <a:p>
            <a:pPr marL="533400" marR="0" lvl="0" indent="-533400" algn="just" defTabSz="914400" rtl="0" eaLnBrk="1" fontAlgn="auto" latinLnBrk="0" hangingPunct="1">
              <a:lnSpc>
                <a:spcPts val="38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r>
              <a:rPr kumimoji="0" lang="it-IT" altLang="it-IT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cs typeface="+mn-cs"/>
              </a:rPr>
              <a:t> Gli impegni pluriennali sono imputati agli esercizi sulla base del cronoprogramma e confermati, in occasione del riaccertamento ordinario, sulla base dei SAL.</a:t>
            </a:r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1104900" y="0"/>
            <a:ext cx="8039100" cy="912813"/>
          </a:xfrm>
        </p:spPr>
        <p:txBody>
          <a:bodyPr>
            <a:normAutofit/>
          </a:bodyPr>
          <a:lstStyle/>
          <a:p>
            <a:pPr algn="ctr"/>
            <a:r>
              <a:rPr lang="it-IT" sz="2600" b="1" i="1" u="sng" dirty="0">
                <a:solidFill>
                  <a:srgbClr val="000080"/>
                </a:solidFill>
                <a:latin typeface="Times New Roman" pitchFamily="18" charset="0"/>
                <a:ea typeface="+mn-ea"/>
                <a:cs typeface="+mn-cs"/>
              </a:rPr>
              <a:t>3.3  REGOLE CONTABILI UNIFORMI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990600"/>
            <a:ext cx="9144000" cy="5562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31800" indent="-336550" algn="just">
              <a:lnSpc>
                <a:spcPts val="3200"/>
              </a:lnSpc>
              <a:spcBef>
                <a:spcPct val="0"/>
              </a:spcBef>
              <a:buNone/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489150" indent="-514350" algn="just">
              <a:lnSpc>
                <a:spcPts val="3200"/>
              </a:lnSpc>
              <a:spcBef>
                <a:spcPct val="0"/>
              </a:spcBef>
              <a:buNone/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1257300" indent="-26670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1257300" algn="l"/>
              </a:tabLst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1257300" indent="-26670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1257300" algn="l"/>
              </a:tabLst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0" y="1390650"/>
            <a:ext cx="9144000" cy="51625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it-IT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La competenza finanziaria potenziata prevede che:</a:t>
            </a:r>
          </a:p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 smtClean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546100" marR="0" lvl="0" indent="-3746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it-IT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 residui sono costituiti solo da obbligazioni giuridicamente perfezionate </a:t>
            </a:r>
            <a:r>
              <a:rPr kumimoji="0" lang="it-IT" sz="3200" b="1" i="1" u="sng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esigibili</a:t>
            </a:r>
            <a:r>
              <a:rPr kumimoji="0" lang="it-IT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;</a:t>
            </a:r>
          </a:p>
          <a:p>
            <a:pPr marL="546100" marR="0" lvl="0" indent="-3746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it-IT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le obbligazioni giuridicamente perfezionate </a:t>
            </a:r>
            <a:r>
              <a:rPr kumimoji="0" lang="it-IT" sz="3200" b="1" i="1" u="sng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non esigibili </a:t>
            </a:r>
            <a:r>
              <a:rPr kumimoji="0" lang="it-IT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sono accertate e impegnate con imputazione agli esercizi in cui sono esigibili;</a:t>
            </a:r>
          </a:p>
          <a:p>
            <a:pPr marL="546100" marR="0" lvl="0" indent="-3746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it-IT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le entrate vincolate e gli accantonamenti contabili costituiscono una componente del risultato di amministrazione (non devono essere impegnati).</a:t>
            </a:r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1104900" y="0"/>
            <a:ext cx="8039100" cy="912813"/>
          </a:xfrm>
        </p:spPr>
        <p:txBody>
          <a:bodyPr>
            <a:normAutofit/>
          </a:bodyPr>
          <a:lstStyle/>
          <a:p>
            <a:pPr algn="ctr"/>
            <a:r>
              <a:rPr lang="it-IT" sz="2600" b="1" i="1" u="sng" dirty="0">
                <a:solidFill>
                  <a:srgbClr val="000080"/>
                </a:solidFill>
                <a:latin typeface="Times New Roman" pitchFamily="18" charset="0"/>
                <a:ea typeface="+mn-ea"/>
                <a:cs typeface="+mn-cs"/>
              </a:rPr>
              <a:t>3.4 IL BILANCIO CONSOLIDATO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990600"/>
            <a:ext cx="9144000" cy="5562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31800" indent="-336550" algn="just">
              <a:lnSpc>
                <a:spcPts val="3200"/>
              </a:lnSpc>
              <a:spcBef>
                <a:spcPct val="0"/>
              </a:spcBef>
              <a:buNone/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489150" indent="-514350" algn="just">
              <a:lnSpc>
                <a:spcPts val="3200"/>
              </a:lnSpc>
              <a:spcBef>
                <a:spcPct val="0"/>
              </a:spcBef>
              <a:buNone/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1257300" indent="-26670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1257300" algn="l"/>
              </a:tabLst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1257300" indent="-26670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1257300" algn="l"/>
              </a:tabLst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876300"/>
            <a:ext cx="8782050" cy="5981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it-IT" sz="3200" b="1" i="1" u="none" strike="noStrike" kern="1200" cap="none" spc="0" normalizeH="0" baseline="0" noProof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La disomogeneità dei bilanci è determinata anche dal fenomeno delle </a:t>
            </a:r>
            <a:r>
              <a:rPr kumimoji="0" lang="it-IT" sz="3200" b="1" i="1" u="sng" strike="noStrike" kern="1200" cap="none" spc="0" normalizeH="0" baseline="0" noProof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esternalizzazion</a:t>
            </a:r>
            <a:r>
              <a:rPr kumimoji="0" lang="it-IT" sz="3200" b="1" i="1" u="none" strike="noStrike" kern="1200" cap="none" spc="0" normalizeH="0" baseline="0" noProof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i, ossia dal trasferimento, attraverso contratti o convenzioni, dello svolgimento di funzioni, servizi e attività strumentali di propria competenza ad altri soggetti;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it-IT" sz="3200" b="1" i="1" u="none" strike="noStrike" kern="1200" cap="none" spc="0" normalizeH="0" baseline="0" noProof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 causa dell’esternalizzazione i bilanci dei singoli enti possono fornire informazioni incomplete, non rappresentative delle attività e delle funzioni complessivamente svolte e, a parità di servizi resi alla collettività, presentano situazioni del tutto differenti</a:t>
            </a:r>
          </a:p>
          <a:p>
            <a:pPr marL="274320" marR="0" lvl="0" indent="-27432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it-IT" sz="3200" b="1" i="1" u="none" strike="noStrike" kern="1200" cap="none" spc="0" normalizeH="0" baseline="0" noProof="0" smtClean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it-IT" sz="2800" b="1" i="1" u="none" strike="noStrike" kern="1200" cap="none" spc="0" normalizeH="0" baseline="0" noProof="0" dirty="0" smtClean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2286000" y="0"/>
            <a:ext cx="4991100" cy="8683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1) 	IL QUADRO NORMATIVO</a:t>
            </a:r>
            <a:endParaRPr lang="it-IT" sz="2800" i="1" dirty="0" smtClean="0">
              <a:solidFill>
                <a:srgbClr val="000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1238250"/>
            <a:ext cx="8515350" cy="53149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457200" indent="0" algn="ctr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LA LEGGE 196/2009 HA AVVIATO UN PROCESSO </a:t>
            </a:r>
            <a:r>
              <a:rPr lang="it-IT" sz="2800" b="1" i="1" dirty="0" err="1" smtClean="0">
                <a:solidFill>
                  <a:srgbClr val="000080"/>
                </a:solidFill>
                <a:latin typeface="Times New Roman" pitchFamily="18" charset="0"/>
              </a:rPr>
              <a:t>DI</a:t>
            </a: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  RIFORMA  DEGLI ORDINAMENTI CONTABILI PUBBLICI, DENOMINATO </a:t>
            </a:r>
            <a:r>
              <a:rPr lang="it-IT" sz="2800" b="1" i="1" u="sng" dirty="0" smtClean="0">
                <a:solidFill>
                  <a:srgbClr val="000080"/>
                </a:solidFill>
                <a:latin typeface="Times New Roman" pitchFamily="18" charset="0"/>
              </a:rPr>
              <a:t>ARMONIZZAZIONE  CONTABILE</a:t>
            </a: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,  DIRETTO A RENDERE I BILANCI </a:t>
            </a:r>
            <a:r>
              <a:rPr lang="it-IT" sz="2800" b="1" i="1" dirty="0" err="1" smtClean="0">
                <a:solidFill>
                  <a:srgbClr val="000080"/>
                </a:solidFill>
                <a:latin typeface="Times New Roman" pitchFamily="18" charset="0"/>
              </a:rPr>
              <a:t>DI</a:t>
            </a: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  TUTTE LE PUBBLICHE AMMINISTRAZIONI OMOGENEI, CONFRONTABILI  E  AGGREGABILI </a:t>
            </a:r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1104900" y="0"/>
            <a:ext cx="8039100" cy="912813"/>
          </a:xfrm>
        </p:spPr>
        <p:txBody>
          <a:bodyPr>
            <a:normAutofit/>
          </a:bodyPr>
          <a:lstStyle/>
          <a:p>
            <a:pPr algn="ctr"/>
            <a:r>
              <a:rPr lang="it-IT" sz="2600" b="1" i="1" u="sng" dirty="0">
                <a:solidFill>
                  <a:srgbClr val="000080"/>
                </a:solidFill>
                <a:latin typeface="Times New Roman" pitchFamily="18" charset="0"/>
                <a:ea typeface="+mn-ea"/>
                <a:cs typeface="+mn-cs"/>
              </a:rPr>
              <a:t>3.4 IL BILANCIO CONSOLIDATO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990600"/>
            <a:ext cx="9144000" cy="5562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31800" indent="-336550" algn="just">
              <a:lnSpc>
                <a:spcPts val="3200"/>
              </a:lnSpc>
              <a:spcBef>
                <a:spcPct val="0"/>
              </a:spcBef>
              <a:buNone/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489150" indent="-514350" algn="just">
              <a:lnSpc>
                <a:spcPts val="3200"/>
              </a:lnSpc>
              <a:spcBef>
                <a:spcPct val="0"/>
              </a:spcBef>
              <a:buNone/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1257300" indent="-26670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1257300" algn="l"/>
              </a:tabLst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1257300" indent="-26670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1257300" algn="l"/>
              </a:tabLst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933450"/>
            <a:ext cx="8839200" cy="59245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ts val="36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533400" algn="l"/>
              </a:tabLst>
              <a:defRPr/>
            </a:pPr>
            <a:r>
              <a:rPr kumimoji="0" lang="it-IT" sz="3200" b="1" i="1" u="none" strike="noStrike" kern="1200" cap="none" spc="0" normalizeH="0" baseline="0" noProof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La riforma contabile degli enti territoriali:</a:t>
            </a:r>
          </a:p>
          <a:p>
            <a:pPr marL="274320" marR="0" lvl="0" indent="-274320" algn="just" defTabSz="914400" rtl="0" eaLnBrk="1" fontAlgn="auto" latinLnBrk="0" hangingPunct="1">
              <a:lnSpc>
                <a:spcPts val="36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>
                <a:tab pos="533400" algn="l"/>
              </a:tabLst>
              <a:defRPr/>
            </a:pPr>
            <a:r>
              <a:rPr kumimoji="0" lang="it-IT" sz="3200" b="1" i="1" u="none" strike="noStrike" kern="1200" cap="none" spc="0" normalizeH="0" baseline="0" noProof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attribuisce al bilancio consolidato l’obiettivo di  rappresentare in modo veritiero e corretto  </a:t>
            </a:r>
            <a:r>
              <a:rPr kumimoji="0" lang="it-IT" sz="3200" b="1" i="1" u="sng" strike="noStrike" kern="1200" cap="none" spc="0" normalizeH="0" baseline="0" noProof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la situazione finanziaria e patrimoniale e il risultato economico </a:t>
            </a:r>
            <a:r>
              <a:rPr kumimoji="0" lang="it-IT" sz="3200" b="1" i="1" u="none" strike="noStrike" kern="1200" cap="none" spc="0" normalizeH="0" baseline="0" noProof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della complessiva attività svolta da un ente attraverso le proprie articolazioni organizzative, i suoi enti strumentali e le sue società controllate e partecipate;</a:t>
            </a:r>
          </a:p>
          <a:p>
            <a:pPr marL="274320" marR="0" lvl="0" indent="-274320" algn="just" defTabSz="914400" rtl="0" eaLnBrk="1" fontAlgn="auto" latinLnBrk="0" hangingPunct="1">
              <a:lnSpc>
                <a:spcPts val="36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>
                <a:tab pos="533400" algn="l"/>
              </a:tabLst>
              <a:defRPr/>
            </a:pPr>
            <a:r>
              <a:rPr kumimoji="0" lang="it-IT" sz="3200" b="1" i="1" u="none" strike="noStrike" kern="1200" cap="none" spc="0" normalizeH="0" baseline="0" noProof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fa riferimento alla definizione di controllo di “diritto”, di “fatto” e “contrattuale” (la cd. influenza dominante).</a:t>
            </a:r>
          </a:p>
          <a:p>
            <a:pPr marL="274320" marR="0" lvl="0" indent="-274320" algn="just" defTabSz="914400" rtl="0" eaLnBrk="1" fontAlgn="auto" latinLnBrk="0" hangingPunct="1">
              <a:lnSpc>
                <a:spcPts val="36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>
                <a:tab pos="533400" algn="l"/>
              </a:tabLst>
              <a:defRPr/>
            </a:pPr>
            <a:endParaRPr kumimoji="0" lang="it-IT" sz="3200" b="1" i="1" u="none" strike="noStrike" kern="1200" cap="none" spc="0" normalizeH="0" baseline="0" noProof="0" smtClean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ts val="36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>
                <a:tab pos="533400" algn="l"/>
              </a:tabLst>
              <a:defRPr/>
            </a:pPr>
            <a:endParaRPr kumimoji="0" lang="it-IT" sz="3200" b="1" i="1" u="none" strike="noStrike" kern="1200" cap="none" spc="0" normalizeH="0" baseline="0" noProof="0" smtClean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ts val="36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>
                <a:tab pos="533400" algn="l"/>
              </a:tabLst>
              <a:defRPr/>
            </a:pPr>
            <a:endParaRPr kumimoji="0" lang="it-IT" sz="3200" b="1" i="1" u="none" strike="noStrike" kern="1200" cap="none" spc="0" normalizeH="0" baseline="0" noProof="0" smtClean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ts val="4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>
                <a:tab pos="533400" algn="l"/>
              </a:tabLst>
              <a:defRPr/>
            </a:pPr>
            <a:endParaRPr kumimoji="0" lang="it-IT" sz="2800" b="1" i="1" u="none" strike="noStrike" kern="1200" cap="none" spc="0" normalizeH="0" baseline="0" noProof="0" smtClean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>
                <a:tab pos="533400" algn="l"/>
              </a:tabLst>
              <a:defRPr/>
            </a:pPr>
            <a:endParaRPr kumimoji="0" lang="it-IT" sz="2800" b="1" i="1" u="none" strike="noStrike" kern="1200" cap="none" spc="0" normalizeH="0" baseline="0" noProof="0" smtClean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>
                <a:tab pos="533400" algn="l"/>
              </a:tabLst>
              <a:defRPr/>
            </a:pPr>
            <a:endParaRPr kumimoji="0" lang="it-IT" sz="2800" b="1" i="1" u="none" strike="noStrike" kern="1200" cap="none" spc="0" normalizeH="0" baseline="0" noProof="0" dirty="0" smtClean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1104900" y="1"/>
            <a:ext cx="8039100" cy="781050"/>
          </a:xfrm>
        </p:spPr>
        <p:txBody>
          <a:bodyPr>
            <a:normAutofit/>
          </a:bodyPr>
          <a:lstStyle/>
          <a:p>
            <a:pPr algn="ctr"/>
            <a:r>
              <a:rPr lang="it-IT" sz="2600" b="1" i="1" u="sng" dirty="0">
                <a:solidFill>
                  <a:srgbClr val="000080"/>
                </a:solidFill>
                <a:latin typeface="Times New Roman" pitchFamily="18" charset="0"/>
                <a:ea typeface="+mn-ea"/>
                <a:cs typeface="+mn-cs"/>
              </a:rPr>
              <a:t>3.4 IL BILANCIO CONSOLIDATO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990600"/>
            <a:ext cx="9144000" cy="5562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31800" indent="-336550" algn="just">
              <a:lnSpc>
                <a:spcPts val="3200"/>
              </a:lnSpc>
              <a:spcBef>
                <a:spcPct val="0"/>
              </a:spcBef>
              <a:buNone/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489150" indent="-514350" algn="just">
              <a:lnSpc>
                <a:spcPts val="3200"/>
              </a:lnSpc>
              <a:spcBef>
                <a:spcPct val="0"/>
              </a:spcBef>
              <a:buNone/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1257300" indent="-26670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1257300" algn="l"/>
              </a:tabLst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1257300" indent="-266700"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1257300" algn="l"/>
              </a:tabLst>
              <a:defRPr/>
            </a:pPr>
            <a:endParaRPr lang="it-IT" sz="3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algn="just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0" y="914400"/>
            <a:ext cx="8839200" cy="5943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rmAutofit fontScale="85000" lnSpcReduction="1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ts val="36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it-IT" sz="2800" b="1" i="1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</a:t>
            </a:r>
            <a:r>
              <a:rPr kumimoji="0" lang="it-IT" sz="2800" b="1" i="1" u="sng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IL GRUPPO AMMINISTRAZIONE</a:t>
            </a:r>
            <a:r>
              <a:rPr kumimoji="0" lang="it-IT" sz="2800" b="1" i="1" u="sng" strike="noStrike" kern="1200" cap="none" spc="0" normalizeH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PUBB</a:t>
            </a:r>
            <a:r>
              <a:rPr kumimoji="0" lang="it-IT" sz="2800" b="1" i="1" u="none" strike="noStrike" kern="1200" cap="none" spc="0" normalizeH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  <a:r>
              <a:rPr kumimoji="0" lang="it-IT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è costituito dai suoi:</a:t>
            </a:r>
          </a:p>
          <a:p>
            <a:pPr marL="274320" marR="0" lvl="0" indent="-274320" algn="just" defTabSz="914400" rtl="0" eaLnBrk="1" fontAlgn="auto" latinLnBrk="0" hangingPunct="1">
              <a:lnSpc>
                <a:spcPts val="36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it-IT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ORGANISMI STRUMENTALI (le istituzioni);</a:t>
            </a:r>
          </a:p>
          <a:p>
            <a:pPr marL="274320" marR="0" lvl="0" indent="-274320" algn="just" defTabSz="914400" rtl="0" eaLnBrk="1" fontAlgn="auto" latinLnBrk="0" hangingPunct="1">
              <a:lnSpc>
                <a:spcPts val="36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it-IT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ENTI STRUMENTALI CONTROLLATI, enti, fondazioni e aziende controllate;</a:t>
            </a:r>
          </a:p>
          <a:p>
            <a:pPr marL="274320" marR="0" lvl="0" indent="-274320" algn="just" defTabSz="914400" rtl="0" eaLnBrk="1" fontAlgn="auto" latinLnBrk="0" hangingPunct="1">
              <a:lnSpc>
                <a:spcPts val="36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it-IT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ENTI STRUMENTALI PARTECIPATI, enti, fondazioni e aziende  partecipate ma non controllate</a:t>
            </a:r>
          </a:p>
          <a:p>
            <a:pPr marL="274320" marR="0" lvl="0" indent="-274320" algn="just" defTabSz="914400" rtl="0" eaLnBrk="1" fontAlgn="auto" latinLnBrk="0" hangingPunct="1">
              <a:lnSpc>
                <a:spcPts val="36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it-IT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SOCIETA’ CONTROLLATE (definizione corrispondente a quella civilistica);</a:t>
            </a:r>
          </a:p>
          <a:p>
            <a:pPr marL="274320" marR="0" lvl="0" indent="-274320" algn="just" defTabSz="914400" rtl="0" eaLnBrk="1" fontAlgn="auto" latinLnBrk="0" hangingPunct="1">
              <a:lnSpc>
                <a:spcPts val="36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it-IT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SOCIETA’ PARTECIPATE,</a:t>
            </a: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it-IT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 sperimentazione e in fase di avvio della riforma) società a totale partecipazione pubblica affidatarie dirette di servizi pubblici locali della capo gruppo, indipendentemente dalla quota di partecipazione.</a:t>
            </a:r>
          </a:p>
          <a:p>
            <a:pPr marL="274320" marR="0" lvl="0" indent="-274320" algn="just" defTabSz="914400" rtl="0" eaLnBrk="1" fontAlgn="auto" latinLnBrk="0" hangingPunct="1">
              <a:lnSpc>
                <a:spcPts val="4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it-IT" sz="2800" b="1" i="1" u="none" strike="noStrike" kern="1200" cap="none" spc="0" normalizeH="0" baseline="0" noProof="0" dirty="0" smtClean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it-IT" sz="2800" b="1" i="1" u="none" strike="noStrike" kern="1200" cap="none" spc="0" normalizeH="0" baseline="0" noProof="0" dirty="0" smtClean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it-IT" sz="2800" b="1" i="1" u="none" strike="noStrike" kern="1200" cap="none" spc="0" normalizeH="0" baseline="0" noProof="0" dirty="0" smtClean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756344"/>
            <a:ext cx="8858250" cy="58674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marL="171450" indent="-171450" eaLnBrk="1" hangingPunct="1">
              <a:lnSpc>
                <a:spcPts val="3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it-IT" b="1" i="1" dirty="0" smtClean="0">
                <a:solidFill>
                  <a:srgbClr val="000080"/>
                </a:solidFill>
                <a:latin typeface="Times New Roman" pitchFamily="18" charset="0"/>
              </a:rPr>
              <a:t>	</a:t>
            </a: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LA  VIGENTE CONTABILITA’ PUBBLICA  NON  SVOLGE  CORRETTAMENTE LA FUNZIONE CONOSCITIVA CHE LA CARATTERIZZA IN QUANTO:</a:t>
            </a:r>
          </a:p>
          <a:p>
            <a:pPr marL="171450" indent="-171450" eaLnBrk="1" hangingPunct="1">
              <a:lnSpc>
                <a:spcPts val="38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990600" indent="438150" eaLnBrk="1" hangingPunct="1">
              <a:lnSpc>
                <a:spcPts val="4000"/>
              </a:lnSpc>
              <a:spcBef>
                <a:spcPct val="0"/>
              </a:spcBef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CONSENTE </a:t>
            </a:r>
            <a:r>
              <a:rPr lang="it-IT" sz="2000" b="1" i="1" dirty="0" smtClean="0">
                <a:solidFill>
                  <a:srgbClr val="000080"/>
                </a:solidFill>
                <a:latin typeface="Times New Roman" pitchFamily="18" charset="0"/>
              </a:rPr>
              <a:t> </a:t>
            </a: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L’ADOZIONE  </a:t>
            </a:r>
            <a:r>
              <a:rPr lang="it-IT" sz="2800" b="1" i="1" dirty="0" err="1" smtClean="0">
                <a:solidFill>
                  <a:srgbClr val="000080"/>
                </a:solidFill>
                <a:latin typeface="Times New Roman" pitchFamily="18" charset="0"/>
              </a:rPr>
              <a:t>DI</a:t>
            </a:r>
            <a:r>
              <a:rPr lang="it-IT" b="1" i="1" dirty="0" smtClean="0">
                <a:solidFill>
                  <a:srgbClr val="000080"/>
                </a:solidFill>
                <a:latin typeface="Times New Roman" pitchFamily="18" charset="0"/>
              </a:rPr>
              <a:t>:</a:t>
            </a:r>
          </a:p>
          <a:p>
            <a:pPr marL="990600" indent="1333500" eaLnBrk="1" hangingPunct="1">
              <a:spcBef>
                <a:spcPct val="0"/>
              </a:spcBef>
              <a:buNone/>
              <a:defRPr/>
            </a:pPr>
            <a:r>
              <a:rPr lang="it-IT" sz="3200" b="1" i="1" dirty="0" smtClean="0">
                <a:solidFill>
                  <a:srgbClr val="000080"/>
                </a:solidFill>
                <a:latin typeface="Times New Roman" pitchFamily="18" charset="0"/>
              </a:rPr>
              <a:t>- sistemi contabili diversi,</a:t>
            </a:r>
          </a:p>
          <a:p>
            <a:pPr marL="990600" indent="1333500" eaLnBrk="1" hangingPunct="1">
              <a:spcBef>
                <a:spcPct val="0"/>
              </a:spcBef>
              <a:buNone/>
              <a:defRPr/>
            </a:pPr>
            <a:r>
              <a:rPr lang="it-IT" sz="3200" b="1" i="1" dirty="0" smtClean="0">
                <a:solidFill>
                  <a:srgbClr val="000080"/>
                </a:solidFill>
                <a:latin typeface="Times New Roman" pitchFamily="18" charset="0"/>
              </a:rPr>
              <a:t>- schemi di bilancio differenti,</a:t>
            </a:r>
          </a:p>
          <a:p>
            <a:pPr marL="990600" indent="1333500" eaLnBrk="1" hangingPunct="1">
              <a:spcBef>
                <a:spcPct val="0"/>
              </a:spcBef>
              <a:buNone/>
              <a:defRPr/>
            </a:pPr>
            <a:r>
              <a:rPr lang="it-IT" sz="3200" b="1" i="1" dirty="0" smtClean="0">
                <a:solidFill>
                  <a:srgbClr val="000080"/>
                </a:solidFill>
                <a:latin typeface="Times New Roman" pitchFamily="18" charset="0"/>
              </a:rPr>
              <a:t>- principi contabili non uniformi. </a:t>
            </a:r>
          </a:p>
          <a:p>
            <a:pPr marL="1428750" indent="-438150" eaLnBrk="1" hangingPunct="1">
              <a:lnSpc>
                <a:spcPts val="4000"/>
              </a:lnSpc>
              <a:spcBef>
                <a:spcPct val="0"/>
              </a:spcBef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NON E’ IN GRADO DI  MISURARE I DEBITI DELLE  PUBBLICHE AMMINISTRAZIONI  </a:t>
            </a:r>
            <a:endParaRPr lang="it-IT" sz="36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95250" indent="0" algn="just" eaLnBrk="1" hangingPunct="1">
              <a:lnSpc>
                <a:spcPts val="3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95250" indent="0" algn="just" eaLnBrk="1" hangingPunct="1">
              <a:lnSpc>
                <a:spcPts val="38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 </a:t>
            </a:r>
            <a:r>
              <a:rPr lang="it-IT" sz="2800" b="1" i="1" dirty="0">
                <a:solidFill>
                  <a:srgbClr val="000080"/>
                </a:solidFill>
                <a:latin typeface="Times New Roman" pitchFamily="18" charset="0"/>
              </a:rPr>
              <a:t>A DISCAPITO </a:t>
            </a: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DELL’AFFIDABILITA’ DEI </a:t>
            </a:r>
            <a:r>
              <a:rPr lang="it-IT" sz="2800" b="1" i="1" dirty="0">
                <a:solidFill>
                  <a:srgbClr val="000080"/>
                </a:solidFill>
                <a:latin typeface="Times New Roman" pitchFamily="18" charset="0"/>
              </a:rPr>
              <a:t>CONTI PUBBLICI </a:t>
            </a: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E DEGLI EQUILIBRI DI BILANCIO</a:t>
            </a:r>
            <a:endParaRPr lang="it-IT" sz="2800" b="1" i="1" dirty="0">
              <a:solidFill>
                <a:srgbClr val="000080"/>
              </a:solidFill>
              <a:latin typeface="Times New Roman" pitchFamily="18" charset="0"/>
            </a:endParaRPr>
          </a:p>
        </p:txBody>
      </p:sp>
      <p:sp>
        <p:nvSpPr>
          <p:cNvPr id="7172" name="Rettangolo 3"/>
          <p:cNvSpPr>
            <a:spLocks noChangeArrowheads="1"/>
          </p:cNvSpPr>
          <p:nvPr/>
        </p:nvSpPr>
        <p:spPr bwMode="auto">
          <a:xfrm>
            <a:off x="2724150" y="230832"/>
            <a:ext cx="4819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400" b="1" i="1" dirty="0">
                <a:solidFill>
                  <a:srgbClr val="000080"/>
                </a:solidFill>
                <a:latin typeface="Times New Roman" pitchFamily="18" charset="0"/>
              </a:rPr>
              <a:t>1) </a:t>
            </a:r>
            <a:r>
              <a:rPr lang="it-IT" sz="2400" b="1" i="1" dirty="0" smtClean="0">
                <a:solidFill>
                  <a:srgbClr val="000080"/>
                </a:solidFill>
                <a:latin typeface="Times New Roman" pitchFamily="18" charset="0"/>
              </a:rPr>
              <a:t>	IL QUADRO NORMATIVO</a:t>
            </a:r>
            <a:endParaRPr lang="it-IT" sz="2400" b="1" i="1" u="sng" dirty="0">
              <a:solidFill>
                <a:srgbClr val="00008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3"/>
          <p:cNvSpPr>
            <a:spLocks noGrp="1"/>
          </p:cNvSpPr>
          <p:nvPr>
            <p:ph type="title"/>
          </p:nvPr>
        </p:nvSpPr>
        <p:spPr>
          <a:xfrm>
            <a:off x="971550" y="44450"/>
            <a:ext cx="7734300" cy="868363"/>
          </a:xfrm>
        </p:spPr>
        <p:txBody>
          <a:bodyPr>
            <a:normAutofit/>
          </a:bodyPr>
          <a:lstStyle/>
          <a:p>
            <a:pPr algn="ctr"/>
            <a:r>
              <a:rPr lang="it-IT" sz="2400" b="1" i="1" dirty="0" smtClean="0">
                <a:solidFill>
                  <a:srgbClr val="000080"/>
                </a:solidFill>
                <a:latin typeface="Times New Roman" pitchFamily="18" charset="0"/>
              </a:rPr>
              <a:t>1) 	IL QUADRO NORMATIVO</a:t>
            </a:r>
            <a:endParaRPr lang="it-IT" sz="24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895350"/>
            <a:ext cx="8362950" cy="56578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 algn="just" eaLnBrk="1" hangingPunct="1">
              <a:buNone/>
              <a:defRPr/>
            </a:pPr>
            <a:r>
              <a:rPr lang="it-IT" sz="3200" b="1" i="1" dirty="0" smtClean="0">
                <a:solidFill>
                  <a:srgbClr val="000080"/>
                </a:solidFill>
                <a:latin typeface="Times New Roman" pitchFamily="18" charset="0"/>
              </a:rPr>
              <a:t>L’ARMONIZZAZIONE DEI SISTEMI CONTABILI E DEGLI SCHEMI </a:t>
            </a:r>
            <a:r>
              <a:rPr lang="it-IT" sz="3200" b="1" i="1" dirty="0" err="1" smtClean="0">
                <a:solidFill>
                  <a:srgbClr val="000080"/>
                </a:solidFill>
                <a:latin typeface="Times New Roman" pitchFamily="18" charset="0"/>
              </a:rPr>
              <a:t>DI</a:t>
            </a:r>
            <a:r>
              <a:rPr lang="it-IT" sz="3200" b="1" i="1" dirty="0" smtClean="0">
                <a:solidFill>
                  <a:srgbClr val="000080"/>
                </a:solidFill>
                <a:latin typeface="Times New Roman" pitchFamily="18" charset="0"/>
              </a:rPr>
              <a:t> BILANCIO DELLE AMMINISTRAZIONI PUBBLICHE COSTITUISCE </a:t>
            </a:r>
            <a:r>
              <a:rPr lang="it-IT" sz="3200" b="1" i="1" u="sng" dirty="0" smtClean="0">
                <a:solidFill>
                  <a:srgbClr val="000080"/>
                </a:solidFill>
                <a:latin typeface="Times New Roman" pitchFamily="18" charset="0"/>
              </a:rPr>
              <a:t>IL CARDINE IRRINUNCIABILE:</a:t>
            </a:r>
          </a:p>
          <a:p>
            <a:pPr algn="just" eaLnBrk="1" hangingPunct="1">
              <a:spcBef>
                <a:spcPts val="2400"/>
              </a:spcBef>
              <a:buFont typeface="Wingdings" panose="05000000000000000000" pitchFamily="2" charset="2"/>
              <a:buChar char="Ø"/>
              <a:defRPr/>
            </a:pPr>
            <a:r>
              <a:rPr lang="it-IT" sz="3600" b="1" i="1" dirty="0" smtClean="0">
                <a:solidFill>
                  <a:srgbClr val="000080"/>
                </a:solidFill>
                <a:latin typeface="Times New Roman" pitchFamily="18" charset="0"/>
              </a:rPr>
              <a:t>della riforma della contabilità pubblica disposta dalla legge</a:t>
            </a:r>
            <a:r>
              <a:rPr lang="it-IT" sz="3600" b="1" i="1" u="sng" dirty="0" smtClean="0">
                <a:solidFill>
                  <a:srgbClr val="000080"/>
                </a:solidFill>
                <a:latin typeface="Times New Roman" pitchFamily="18" charset="0"/>
              </a:rPr>
              <a:t> n. 196 del 2009</a:t>
            </a:r>
          </a:p>
          <a:p>
            <a:pPr algn="just" eaLnBrk="1" hangingPunct="1">
              <a:spcBef>
                <a:spcPts val="2400"/>
              </a:spcBef>
              <a:buFont typeface="Wingdings" panose="05000000000000000000" pitchFamily="2" charset="2"/>
              <a:buChar char="Ø"/>
              <a:defRPr/>
            </a:pPr>
            <a:r>
              <a:rPr lang="it-IT" sz="3600" b="1" i="1" dirty="0" smtClean="0">
                <a:solidFill>
                  <a:srgbClr val="000080"/>
                </a:solidFill>
                <a:latin typeface="Times New Roman" pitchFamily="18" charset="0"/>
              </a:rPr>
              <a:t>della legge per l’attuazione del federalismo fiscale </a:t>
            </a:r>
            <a:r>
              <a:rPr lang="it-IT" sz="3600" b="1" i="1" u="sng" dirty="0" smtClean="0">
                <a:solidFill>
                  <a:srgbClr val="000080"/>
                </a:solidFill>
                <a:latin typeface="Times New Roman" pitchFamily="18" charset="0"/>
              </a:rPr>
              <a:t>n. 42 del 2009</a:t>
            </a:r>
          </a:p>
          <a:p>
            <a:pPr marL="914400" indent="-457200" algn="just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3"/>
          <p:cNvSpPr>
            <a:spLocks noGrp="1"/>
          </p:cNvSpPr>
          <p:nvPr>
            <p:ph type="title"/>
          </p:nvPr>
        </p:nvSpPr>
        <p:spPr>
          <a:xfrm>
            <a:off x="971550" y="44450"/>
            <a:ext cx="7734300" cy="868363"/>
          </a:xfrm>
        </p:spPr>
        <p:txBody>
          <a:bodyPr>
            <a:normAutofit/>
          </a:bodyPr>
          <a:lstStyle/>
          <a:p>
            <a:pPr algn="ctr"/>
            <a:r>
              <a:rPr lang="it-IT" sz="2400" b="1" i="1" dirty="0" smtClean="0">
                <a:solidFill>
                  <a:srgbClr val="000080"/>
                </a:solidFill>
                <a:latin typeface="Times New Roman" pitchFamily="18" charset="0"/>
              </a:rPr>
              <a:t>1) 	IL QUADRO NORMATIVO</a:t>
            </a:r>
            <a:endParaRPr lang="it-IT" sz="24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895350"/>
            <a:ext cx="8362950" cy="56578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 fontScale="92500"/>
          </a:bodyPr>
          <a:lstStyle/>
          <a:p>
            <a:pPr marL="144000" indent="0" algn="ctr">
              <a:lnSpc>
                <a:spcPts val="3000"/>
              </a:lnSpc>
              <a:spcBef>
                <a:spcPts val="700"/>
              </a:spcBef>
              <a:buNone/>
              <a:defRPr/>
            </a:pPr>
            <a:r>
              <a:rPr lang="it-IT" b="1" u="sng" dirty="0" smtClean="0">
                <a:solidFill>
                  <a:srgbClr val="000080"/>
                </a:solidFill>
                <a:latin typeface="Times New Roman" pitchFamily="18" charset="0"/>
              </a:rPr>
              <a:t>I PERCORSI DELL’ARMONIZZAZIONE CONTABILE DELLE PUBBLICHE AMMINISTRAZIONI</a:t>
            </a:r>
          </a:p>
          <a:p>
            <a:pPr marL="1619250" indent="-1619250">
              <a:lnSpc>
                <a:spcPts val="2000"/>
              </a:lnSpc>
              <a:spcBef>
                <a:spcPts val="700"/>
              </a:spcBef>
              <a:buNone/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1)STATO:  </a:t>
            </a:r>
          </a:p>
          <a:p>
            <a:pPr indent="-88900">
              <a:lnSpc>
                <a:spcPts val="2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 </a:t>
            </a:r>
            <a:r>
              <a:rPr lang="it-IT" b="1" i="1" dirty="0" smtClean="0">
                <a:solidFill>
                  <a:srgbClr val="000080"/>
                </a:solidFill>
                <a:latin typeface="Times New Roman" pitchFamily="18" charset="0"/>
              </a:rPr>
              <a:t>LEGGE N. 196 DEL 2009 – TITOLO  </a:t>
            </a:r>
            <a:r>
              <a:rPr lang="it-IT" b="1" i="1" dirty="0" err="1" smtClean="0">
                <a:solidFill>
                  <a:srgbClr val="000080"/>
                </a:solidFill>
                <a:latin typeface="Times New Roman" pitchFamily="18" charset="0"/>
              </a:rPr>
              <a:t>VI</a:t>
            </a:r>
            <a:r>
              <a:rPr lang="it-IT" b="1" i="1" dirty="0" smtClean="0">
                <a:solidFill>
                  <a:srgbClr val="000080"/>
                </a:solidFill>
                <a:latin typeface="Times New Roman" pitchFamily="18" charset="0"/>
              </a:rPr>
              <a:t>;</a:t>
            </a:r>
          </a:p>
          <a:p>
            <a:pPr marL="1619250" indent="-1619250">
              <a:lnSpc>
                <a:spcPts val="2000"/>
              </a:lnSpc>
              <a:spcBef>
                <a:spcPts val="700"/>
              </a:spcBef>
              <a:buNone/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2) GLI ENTI TERRITORIALI :</a:t>
            </a:r>
          </a:p>
          <a:p>
            <a:pPr marL="533400" lvl="2" indent="-171450">
              <a:lnSpc>
                <a:spcPts val="2000"/>
              </a:lnSpc>
              <a:buFont typeface="Arial" panose="020B0604020202020204" pitchFamily="34" charset="0"/>
              <a:buChar char="•"/>
              <a:defRPr/>
            </a:pPr>
            <a:r>
              <a:rPr lang="it-IT" sz="2400" b="1" i="1" dirty="0" smtClean="0">
                <a:solidFill>
                  <a:srgbClr val="000080"/>
                </a:solidFill>
                <a:latin typeface="Times New Roman" pitchFamily="18" charset="0"/>
              </a:rPr>
              <a:t>LEGGE N. 42 DEL 2009, art. 2,</a:t>
            </a:r>
          </a:p>
          <a:p>
            <a:pPr marL="533400" lvl="2" indent="-171450">
              <a:lnSpc>
                <a:spcPts val="2000"/>
              </a:lnSpc>
              <a:buFont typeface="Arial" panose="020B0604020202020204" pitchFamily="34" charset="0"/>
              <a:buChar char="•"/>
              <a:defRPr/>
            </a:pPr>
            <a:r>
              <a:rPr lang="it-IT" sz="2400" b="1" i="1" dirty="0" smtClean="0">
                <a:solidFill>
                  <a:srgbClr val="000080"/>
                </a:solidFill>
                <a:latin typeface="Times New Roman" pitchFamily="18" charset="0"/>
              </a:rPr>
              <a:t>TITOLO I D. </a:t>
            </a:r>
            <a:r>
              <a:rPr lang="it-IT" sz="2400" b="1" i="1" dirty="0" err="1" smtClean="0">
                <a:solidFill>
                  <a:srgbClr val="000080"/>
                </a:solidFill>
                <a:latin typeface="Times New Roman" pitchFamily="18" charset="0"/>
              </a:rPr>
              <a:t>Lgs</a:t>
            </a:r>
            <a:r>
              <a:rPr lang="it-IT" sz="2400" b="1" i="1" dirty="0" smtClean="0">
                <a:solidFill>
                  <a:srgbClr val="000080"/>
                </a:solidFill>
                <a:latin typeface="Times New Roman" pitchFamily="18" charset="0"/>
              </a:rPr>
              <a:t>. N. 118 DEL 2011,</a:t>
            </a:r>
          </a:p>
          <a:p>
            <a:pPr marL="533400" lvl="2" indent="-171450">
              <a:lnSpc>
                <a:spcPts val="2000"/>
              </a:lnSpc>
              <a:buFont typeface="Arial" panose="020B0604020202020204" pitchFamily="34" charset="0"/>
              <a:buChar char="•"/>
              <a:defRPr/>
            </a:pPr>
            <a:r>
              <a:rPr lang="it-IT" sz="2400" b="1" i="1" dirty="0" smtClean="0">
                <a:solidFill>
                  <a:srgbClr val="000080"/>
                </a:solidFill>
                <a:latin typeface="Times New Roman" pitchFamily="18" charset="0"/>
              </a:rPr>
              <a:t>DPCM 28 dicembre 2011 - sperimentazione;</a:t>
            </a:r>
          </a:p>
          <a:p>
            <a:pPr marL="1619250" lvl="2" indent="-1619250">
              <a:lnSpc>
                <a:spcPts val="2000"/>
              </a:lnSpc>
              <a:buNone/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3) LA SANITA’ </a:t>
            </a:r>
          </a:p>
          <a:p>
            <a:pPr marL="628650" lvl="2" indent="-266700">
              <a:lnSpc>
                <a:spcPts val="2000"/>
              </a:lnSpc>
              <a:buFont typeface="Arial" panose="020B0604020202020204" pitchFamily="34" charset="0"/>
              <a:buChar char="•"/>
              <a:defRPr/>
            </a:pPr>
            <a:r>
              <a:rPr lang="it-IT" sz="2200" b="1" i="1" dirty="0" smtClean="0">
                <a:solidFill>
                  <a:srgbClr val="000080"/>
                </a:solidFill>
                <a:latin typeface="Times New Roman" pitchFamily="18" charset="0"/>
              </a:rPr>
              <a:t>LEGGE N. 42 DEL 2009, art. 2,</a:t>
            </a:r>
          </a:p>
          <a:p>
            <a:pPr marL="628650" lvl="2" indent="-266700">
              <a:lnSpc>
                <a:spcPts val="2000"/>
              </a:lnSpc>
              <a:buFont typeface="Arial" panose="020B0604020202020204" pitchFamily="34" charset="0"/>
              <a:buChar char="•"/>
              <a:defRPr/>
            </a:pPr>
            <a:r>
              <a:rPr lang="it-IT" sz="2200" b="1" i="1" dirty="0" smtClean="0">
                <a:solidFill>
                  <a:srgbClr val="000080"/>
                </a:solidFill>
                <a:latin typeface="Times New Roman" pitchFamily="18" charset="0"/>
              </a:rPr>
              <a:t>TITOLO II   D. </a:t>
            </a:r>
            <a:r>
              <a:rPr lang="it-IT" sz="2200" b="1" i="1" dirty="0" err="1" smtClean="0">
                <a:solidFill>
                  <a:srgbClr val="000080"/>
                </a:solidFill>
                <a:latin typeface="Times New Roman" pitchFamily="18" charset="0"/>
              </a:rPr>
              <a:t>Lgs</a:t>
            </a:r>
            <a:r>
              <a:rPr lang="it-IT" sz="2200" b="1" i="1" dirty="0" smtClean="0">
                <a:solidFill>
                  <a:srgbClr val="000080"/>
                </a:solidFill>
                <a:latin typeface="Times New Roman" pitchFamily="18" charset="0"/>
              </a:rPr>
              <a:t>. N. 118 DEL 2011;</a:t>
            </a:r>
          </a:p>
          <a:p>
            <a:pPr marL="628650" lvl="2" indent="-266700">
              <a:lnSpc>
                <a:spcPts val="2000"/>
              </a:lnSpc>
              <a:buFont typeface="Arial" panose="020B0604020202020204" pitchFamily="34" charset="0"/>
              <a:buChar char="•"/>
              <a:defRPr/>
            </a:pPr>
            <a:r>
              <a:rPr lang="it-IT" sz="2200" b="1" i="1" dirty="0" smtClean="0">
                <a:solidFill>
                  <a:srgbClr val="000080"/>
                </a:solidFill>
                <a:latin typeface="Times New Roman" pitchFamily="18" charset="0"/>
              </a:rPr>
              <a:t>DM 17 settembre 2012 Linee guida per la </a:t>
            </a:r>
            <a:r>
              <a:rPr lang="it-IT" sz="2200" b="1" i="1" dirty="0" err="1" smtClean="0">
                <a:solidFill>
                  <a:srgbClr val="000080"/>
                </a:solidFill>
                <a:latin typeface="Times New Roman" pitchFamily="18" charset="0"/>
              </a:rPr>
              <a:t>certificabilità</a:t>
            </a:r>
            <a:endParaRPr lang="it-IT" sz="2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628650" lvl="2" indent="-266700">
              <a:lnSpc>
                <a:spcPts val="2000"/>
              </a:lnSpc>
              <a:buFont typeface="Arial" panose="020B0604020202020204" pitchFamily="34" charset="0"/>
              <a:buChar char="•"/>
              <a:defRPr/>
            </a:pPr>
            <a:r>
              <a:rPr lang="it-IT" sz="2200" b="1" i="1" dirty="0" smtClean="0">
                <a:solidFill>
                  <a:srgbClr val="000080"/>
                </a:solidFill>
                <a:latin typeface="Times New Roman" pitchFamily="18" charset="0"/>
              </a:rPr>
              <a:t>DM 1° marzo 2013 Percorso attuativo di </a:t>
            </a:r>
            <a:r>
              <a:rPr lang="it-IT" sz="2200" b="1" i="1" dirty="0" err="1" smtClean="0">
                <a:solidFill>
                  <a:srgbClr val="000080"/>
                </a:solidFill>
                <a:latin typeface="Times New Roman" pitchFamily="18" charset="0"/>
              </a:rPr>
              <a:t>certificabilità</a:t>
            </a:r>
            <a:endParaRPr lang="it-IT" sz="2200" b="1" i="1" dirty="0" smtClean="0">
              <a:solidFill>
                <a:srgbClr val="000080"/>
              </a:solidFill>
              <a:latin typeface="Times New Roman" pitchFamily="18" charset="0"/>
            </a:endParaRPr>
          </a:p>
          <a:p>
            <a:pPr marL="628650" lvl="2" indent="-266700">
              <a:lnSpc>
                <a:spcPts val="2000"/>
              </a:lnSpc>
              <a:buFont typeface="Arial" panose="020B0604020202020204" pitchFamily="34" charset="0"/>
              <a:buChar char="•"/>
              <a:defRPr/>
            </a:pPr>
            <a:r>
              <a:rPr lang="it-IT" sz="2200" b="1" i="1" dirty="0" smtClean="0">
                <a:solidFill>
                  <a:srgbClr val="000080"/>
                </a:solidFill>
                <a:latin typeface="Times New Roman" pitchFamily="18" charset="0"/>
              </a:rPr>
              <a:t>DM 20 marzo 2013 Nuovi schemi di bilancio degli enti del SSN</a:t>
            </a:r>
          </a:p>
          <a:p>
            <a:pPr marL="1619250" lvl="1" indent="-1619250">
              <a:lnSpc>
                <a:spcPts val="2000"/>
              </a:lnSpc>
              <a:buNone/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4) LE UNIVERSITA</a:t>
            </a:r>
            <a:r>
              <a:rPr lang="it-IT" sz="2200" b="1" i="1" dirty="0" smtClean="0">
                <a:solidFill>
                  <a:srgbClr val="000080"/>
                </a:solidFill>
                <a:latin typeface="Times New Roman" pitchFamily="18" charset="0"/>
              </a:rPr>
              <a:t>’  </a:t>
            </a:r>
          </a:p>
          <a:p>
            <a:pPr marL="628650" lvl="1" indent="-266700">
              <a:lnSpc>
                <a:spcPts val="2000"/>
              </a:lnSpc>
              <a:buFont typeface="Arial" panose="020B0604020202020204" pitchFamily="34" charset="0"/>
              <a:buChar char="•"/>
              <a:defRPr/>
            </a:pPr>
            <a:r>
              <a:rPr lang="it-IT" sz="2200" b="1" i="1" dirty="0" smtClean="0">
                <a:solidFill>
                  <a:srgbClr val="000080"/>
                </a:solidFill>
                <a:latin typeface="Times New Roman" pitchFamily="18" charset="0"/>
              </a:rPr>
              <a:t>L 240 DEL 2010,</a:t>
            </a:r>
          </a:p>
          <a:p>
            <a:pPr marL="628650" lvl="1" indent="-266700">
              <a:lnSpc>
                <a:spcPts val="2000"/>
              </a:lnSpc>
              <a:buFont typeface="Arial" panose="020B0604020202020204" pitchFamily="34" charset="0"/>
              <a:buChar char="•"/>
              <a:defRPr/>
            </a:pPr>
            <a:r>
              <a:rPr lang="it-IT" sz="2200" b="1" i="1" dirty="0" err="1" smtClean="0">
                <a:solidFill>
                  <a:srgbClr val="000080"/>
                </a:solidFill>
                <a:latin typeface="Times New Roman" pitchFamily="18" charset="0"/>
              </a:rPr>
              <a:t>D.Lgs</a:t>
            </a:r>
            <a:r>
              <a:rPr lang="it-IT" sz="2200" b="1" i="1" dirty="0" smtClean="0">
                <a:solidFill>
                  <a:srgbClr val="000080"/>
                </a:solidFill>
                <a:latin typeface="Times New Roman" pitchFamily="18" charset="0"/>
              </a:rPr>
              <a:t> 27 gennaio 2012, n. 18</a:t>
            </a:r>
          </a:p>
          <a:p>
            <a:pPr marL="457200" indent="0" algn="just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endParaRPr lang="it-IT" sz="2800" b="1" i="1" dirty="0" smtClean="0">
              <a:solidFill>
                <a:srgbClr val="00008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3"/>
          <p:cNvSpPr>
            <a:spLocks noGrp="1"/>
          </p:cNvSpPr>
          <p:nvPr>
            <p:ph type="title"/>
          </p:nvPr>
        </p:nvSpPr>
        <p:spPr>
          <a:xfrm>
            <a:off x="971550" y="44450"/>
            <a:ext cx="7734300" cy="868363"/>
          </a:xfrm>
        </p:spPr>
        <p:txBody>
          <a:bodyPr>
            <a:normAutofit/>
          </a:bodyPr>
          <a:lstStyle/>
          <a:p>
            <a:pPr algn="ctr"/>
            <a:r>
              <a:rPr lang="it-IT" sz="2400" b="1" i="1" dirty="0" smtClean="0">
                <a:solidFill>
                  <a:srgbClr val="000080"/>
                </a:solidFill>
                <a:latin typeface="Times New Roman" pitchFamily="18" charset="0"/>
              </a:rPr>
              <a:t>1) 	IL QUADRO NORMATIVO</a:t>
            </a:r>
            <a:endParaRPr lang="it-IT" sz="2400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0" y="933450"/>
            <a:ext cx="8763000" cy="59245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144000" marR="0" lvl="0" indent="0" algn="ctr" defTabSz="914400" rtl="0" eaLnBrk="1" fontAlgn="auto" latinLnBrk="0" hangingPunct="1">
              <a:lnSpc>
                <a:spcPts val="3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>
                <a:tab pos="0" algn="l"/>
              </a:tabLst>
              <a:defRPr/>
            </a:pPr>
            <a:endParaRPr kumimoji="0" lang="it-IT" sz="1800" b="1" i="1" u="sng" strike="noStrike" kern="1200" cap="none" spc="0" normalizeH="0" baseline="0" noProof="0" dirty="0" smtClean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1619250" lvl="1" indent="-1619250" fontAlgn="auto">
              <a:lnSpc>
                <a:spcPts val="2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  <a:cs typeface="+mn-cs"/>
              </a:rPr>
              <a:t>5) LE ALTRE AMMINISTRAZIONI </a:t>
            </a:r>
            <a:r>
              <a:rPr lang="it-IT" sz="3200" b="1" i="1" dirty="0" smtClean="0">
                <a:solidFill>
                  <a:srgbClr val="000080"/>
                </a:solidFill>
                <a:latin typeface="Times New Roman" pitchFamily="18" charset="0"/>
                <a:cs typeface="+mn-cs"/>
              </a:rPr>
              <a:t>PUBBLICHE</a:t>
            </a:r>
          </a:p>
          <a:p>
            <a:pPr marL="1619250" marR="0" lvl="1" indent="-1619250" algn="l" defTabSz="914400" rtl="0" eaLnBrk="1" fontAlgn="auto" latinLnBrk="0" hangingPunct="1">
              <a:lnSpc>
                <a:spcPts val="2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Arial" charset="0"/>
              <a:buNone/>
              <a:tabLst/>
              <a:defRPr/>
            </a:pPr>
            <a:endParaRPr kumimoji="0" lang="it-IT" sz="2200" b="1" i="1" u="none" strike="noStrike" kern="1200" cap="none" spc="0" normalizeH="0" baseline="0" noProof="0" dirty="0" smtClean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704850" marR="0" lvl="1" indent="-342900" algn="l" defTabSz="914400" rtl="0" eaLnBrk="1" fontAlgn="auto" latinLnBrk="0" hangingPunct="1">
              <a:lnSpc>
                <a:spcPts val="3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LEGGE N. 196 DEL 2009, art. 2,</a:t>
            </a:r>
          </a:p>
          <a:p>
            <a:pPr marL="704850" marR="0" lvl="1" indent="-342900" algn="l" defTabSz="914400" rtl="0" eaLnBrk="1" fontAlgn="auto" latinLnBrk="0" hangingPunct="1">
              <a:lnSpc>
                <a:spcPts val="3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D. </a:t>
            </a:r>
            <a:r>
              <a:rPr kumimoji="0" lang="it-IT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Lgs</a:t>
            </a:r>
            <a:r>
              <a:rPr kumimoji="0" lang="it-IT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N. 91 DEL 2011,</a:t>
            </a:r>
          </a:p>
          <a:p>
            <a:pPr marL="704850" marR="0" lvl="1" indent="-342900" algn="l" defTabSz="914400" rtl="0" eaLnBrk="1" fontAlgn="auto" latinLnBrk="0" hangingPunct="1">
              <a:lnSpc>
                <a:spcPts val="3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DPCM 18 settembre 2012 – Linee guida per sistema indicatori</a:t>
            </a:r>
          </a:p>
          <a:p>
            <a:pPr marL="704850" marR="0" lvl="1" indent="-342900" algn="l" defTabSz="914400" rtl="0" eaLnBrk="1" fontAlgn="auto" latinLnBrk="0" hangingPunct="1">
              <a:lnSpc>
                <a:spcPts val="3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DPCM 12/</a:t>
            </a:r>
            <a:r>
              <a:rPr kumimoji="0" lang="it-IT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12</a:t>
            </a:r>
            <a:r>
              <a:rPr kumimoji="0" lang="it-IT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/2012 Linee guida per missioni e programmi</a:t>
            </a:r>
          </a:p>
          <a:p>
            <a:pPr marL="704850" marR="0" lvl="1" indent="-342900" algn="l" defTabSz="914400" rtl="0" eaLnBrk="1" fontAlgn="auto" latinLnBrk="0" hangingPunct="1">
              <a:lnSpc>
                <a:spcPts val="3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DM 27 /3/2013 -PA in contabilità civilistica,</a:t>
            </a:r>
          </a:p>
          <a:p>
            <a:pPr marL="704850" marR="0" lvl="1" indent="-342900" algn="l" defTabSz="914400" rtl="0" eaLnBrk="1" fontAlgn="auto" latinLnBrk="0" hangingPunct="1">
              <a:lnSpc>
                <a:spcPts val="3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DM 1 /10/013 – sperimentazione,</a:t>
            </a:r>
          </a:p>
          <a:p>
            <a:pPr marL="704850" marR="0" lvl="1" indent="-342900" algn="l" defTabSz="914400" rtl="0" eaLnBrk="1" fontAlgn="auto" latinLnBrk="0" hangingPunct="1">
              <a:lnSpc>
                <a:spcPts val="3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DPR 4/10/2013 – piano dei conti integrato.</a:t>
            </a:r>
          </a:p>
          <a:p>
            <a:pPr marL="1524000" marR="0" lvl="1" indent="0" algn="just" defTabSz="914400" rtl="0" eaLnBrk="1" fontAlgn="auto" latinLnBrk="0" hangingPunct="1">
              <a:lnSpc>
                <a:spcPts val="22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Arial" charset="0"/>
              <a:buNone/>
              <a:tabLst/>
              <a:defRPr/>
            </a:pPr>
            <a:endParaRPr kumimoji="0" lang="it-IT" sz="2400" b="1" i="1" u="none" strike="noStrike" kern="1200" cap="none" spc="0" normalizeH="0" baseline="0" noProof="0" dirty="0" smtClean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1524000" marR="0" lvl="1" indent="0" algn="just" defTabSz="914400" rtl="0" eaLnBrk="1" fontAlgn="auto" latinLnBrk="0" hangingPunct="1">
              <a:lnSpc>
                <a:spcPts val="22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Arial" charset="0"/>
              <a:buNone/>
              <a:tabLst/>
              <a:defRPr/>
            </a:pPr>
            <a:endParaRPr kumimoji="0" lang="it-IT" sz="2800" b="1" i="1" u="none" strike="noStrike" kern="1200" cap="none" spc="0" normalizeH="0" baseline="0" noProof="0" dirty="0" smtClean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2286000" y="0"/>
            <a:ext cx="4991100" cy="8683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1) 	IL QUADRO NORMATIVO</a:t>
            </a:r>
            <a:endParaRPr lang="it-IT" sz="2800" i="1" dirty="0" smtClean="0">
              <a:solidFill>
                <a:srgbClr val="000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1238250"/>
            <a:ext cx="8515350" cy="53149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marL="457200" indent="0" algn="just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it-IT" sz="2800" b="1" i="1" u="sng" dirty="0" smtClean="0">
                <a:solidFill>
                  <a:srgbClr val="000080"/>
                </a:solidFill>
                <a:latin typeface="Times New Roman" pitchFamily="18" charset="0"/>
              </a:rPr>
              <a:t>IL DECRETO LEGISLATIVO N. 118 DEL 2011:</a:t>
            </a:r>
          </a:p>
          <a:p>
            <a:pPr marL="895350" indent="-438150"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DEFINISCE I PRINCIPI GENERALI DELLA RIFORMA DEGLI ENTI TERRITORIALI NEL TITOLO PRIMO, CHE ENTRA IN VIGORE NEL 2015;</a:t>
            </a:r>
          </a:p>
          <a:p>
            <a:pPr marL="895350" indent="-438150"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RINVIA L’INDIVIDUAZIONE DEI CONTENUTI SPECIFICI DELLA RIFORMA AD UN </a:t>
            </a:r>
            <a:r>
              <a:rPr lang="it-IT" sz="2800" b="1" i="1" u="sng" dirty="0" smtClean="0">
                <a:solidFill>
                  <a:srgbClr val="000080"/>
                </a:solidFill>
                <a:latin typeface="Times New Roman" pitchFamily="18" charset="0"/>
              </a:rPr>
              <a:t>SUCCESSIVO DECRETO LEGISLATIVO  INTEGRATIVO</a:t>
            </a:r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2286000" y="0"/>
            <a:ext cx="4991100" cy="8683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1) 	IL QUADRO NORMATIVO</a:t>
            </a:r>
            <a:endParaRPr lang="it-IT" sz="2800" i="1" dirty="0" smtClean="0">
              <a:solidFill>
                <a:srgbClr val="000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952500"/>
            <a:ext cx="8515350" cy="5600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rmAutofit fontScale="77500" lnSpcReduction="20000"/>
          </a:bodyPr>
          <a:lstStyle/>
          <a:p>
            <a:pPr marL="457200" indent="0" algn="just">
              <a:lnSpc>
                <a:spcPts val="3600"/>
              </a:lnSpc>
              <a:spcBef>
                <a:spcPct val="0"/>
              </a:spcBef>
              <a:buNone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IL DECRETO INTEGRATIVO E CORRETTIVO DEL  D. LGS 118/2011,  PREDISPOSTO IN CONSIDERAZIONE DEI RISULTATI DELLA SPERIMENTAZIONE, E’ IN CORSO DI EMANAZIONE,  A SEGUITO:</a:t>
            </a:r>
          </a:p>
          <a:p>
            <a:pPr marL="971550" indent="-514350" algn="just">
              <a:lnSpc>
                <a:spcPts val="3360"/>
              </a:lnSpc>
              <a:spcBef>
                <a:spcPct val="0"/>
              </a:spcBef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DELL’ADOZIONE PRELIMINARE DEL CONSIGLIO DEI MINISTRI (31 GENNAIO 2014);</a:t>
            </a:r>
          </a:p>
          <a:p>
            <a:pPr marL="971550" indent="-514350" algn="just">
              <a:lnSpc>
                <a:spcPts val="3360"/>
              </a:lnSpc>
              <a:spcBef>
                <a:spcPct val="0"/>
              </a:spcBef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DELL’INTESA IN CONFERENZA UNIFICATA , DEL 3 APRILE 2014;</a:t>
            </a:r>
          </a:p>
          <a:p>
            <a:pPr marL="971550" indent="-514350" algn="just">
              <a:lnSpc>
                <a:spcPts val="3360"/>
              </a:lnSpc>
              <a:spcBef>
                <a:spcPct val="0"/>
              </a:spcBef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DEL PARERE FAVOREVOLE DELLE COMMISSIONI PARLAMENTARI COMPETENTI.</a:t>
            </a:r>
          </a:p>
          <a:p>
            <a:pPr marL="457200" indent="0" algn="just">
              <a:lnSpc>
                <a:spcPts val="3360"/>
              </a:lnSpc>
              <a:spcBef>
                <a:spcPct val="0"/>
              </a:spcBef>
              <a:buNone/>
            </a:pPr>
            <a:r>
              <a:rPr lang="it-IT" sz="2800" b="1" i="1" dirty="0" smtClean="0">
                <a:solidFill>
                  <a:srgbClr val="000080"/>
                </a:solidFill>
                <a:latin typeface="Times New Roman" pitchFamily="18" charset="0"/>
              </a:rPr>
              <a:t>LO SCHEMA DEL DECRETO E’ STATO TRASMESSO AL CONSIGLIO DEI MINISTRI PER LA DEFINITIVA ADOZIONE.</a:t>
            </a:r>
          </a:p>
        </p:txBody>
      </p:sp>
    </p:spTree>
  </p:cSld>
  <p:clrMapOvr>
    <a:masterClrMapping/>
  </p:clrMapOvr>
  <p:transition xmlns:p14="http://schemas.microsoft.com/office/powerpoint/2010/main" spd="med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nivers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Univers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20342</TotalTime>
  <Words>1925</Words>
  <Application>Microsoft Macintosh PowerPoint</Application>
  <PresentationFormat>Presentazione su schermo (4:3)</PresentationFormat>
  <Paragraphs>247</Paragraphs>
  <Slides>31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2" baseType="lpstr">
      <vt:lpstr>Universo</vt:lpstr>
      <vt:lpstr>L’ARMONIZZAZIONE CONTABILE DEGLI ENTI TERRITORIALI Corso di formazione istituzionale</vt:lpstr>
      <vt:lpstr>STRUTTURA DELLA PRESENTAZIONE:</vt:lpstr>
      <vt:lpstr>1)  IL QUADRO NORMATIVO</vt:lpstr>
      <vt:lpstr>Presentazione di PowerPoint</vt:lpstr>
      <vt:lpstr>1)  IL QUADRO NORMATIVO</vt:lpstr>
      <vt:lpstr>1)  IL QUADRO NORMATIVO</vt:lpstr>
      <vt:lpstr>1)  IL QUADRO NORMATIVO</vt:lpstr>
      <vt:lpstr>1)  IL QUADRO NORMATIVO</vt:lpstr>
      <vt:lpstr>1)  IL QUADRO NORMATIVO</vt:lpstr>
      <vt:lpstr>1)  IL QUADRO NORMATIVO</vt:lpstr>
      <vt:lpstr>2) I NUOVI SISTEMI CONTABILI</vt:lpstr>
      <vt:lpstr>2) I NUOVI SISTEMI CONTABILI</vt:lpstr>
      <vt:lpstr>2) I NUOVI SISTEMI CONTABILI</vt:lpstr>
      <vt:lpstr>2) I NUOVI SISTEMI CONTABILI</vt:lpstr>
      <vt:lpstr>Presentazione di PowerPoint</vt:lpstr>
      <vt:lpstr>Presentazione di PowerPoint</vt:lpstr>
      <vt:lpstr>Presentazione di PowerPoint</vt:lpstr>
      <vt:lpstr>3) GLI STRUMENTI DELL’ARMONIZZAZIONE</vt:lpstr>
      <vt:lpstr>3.1 IL PIANO DEI CONTI INTEGRATO </vt:lpstr>
      <vt:lpstr>3.2  COMUNI SCHEMI DI BILANCIO</vt:lpstr>
      <vt:lpstr>3.2  COMUNI SCHEMI DI BILANCIO</vt:lpstr>
      <vt:lpstr>3.2  COMUNI SCHEMI DI BILANCIO</vt:lpstr>
      <vt:lpstr>3.3  REGOLE CONTABILI UNIFORMI</vt:lpstr>
      <vt:lpstr>3.3  REGOLE CONTABILI UNIFORMI</vt:lpstr>
      <vt:lpstr>3.3  REGOLE CONTABILI UNIFORMI</vt:lpstr>
      <vt:lpstr>3.3  REGOLE CONTABILI UNIFORMI</vt:lpstr>
      <vt:lpstr>3.3  REGOLE CONTABILI UNIFORMI</vt:lpstr>
      <vt:lpstr>3.3  REGOLE CONTABILI UNIFORMI</vt:lpstr>
      <vt:lpstr>3.4 IL BILANCIO CONSOLIDATO</vt:lpstr>
      <vt:lpstr>3.4 IL BILANCIO CONSOLIDATO</vt:lpstr>
      <vt:lpstr>3.4 IL BILANCIO CONSOLIDATO</vt:lpstr>
    </vt:vector>
  </TitlesOfParts>
  <Company>RGS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RGS</dc:creator>
  <cp:lastModifiedBy>Salvo</cp:lastModifiedBy>
  <cp:revision>779</cp:revision>
  <cp:lastPrinted>2014-08-06T14:11:50Z</cp:lastPrinted>
  <dcterms:created xsi:type="dcterms:W3CDTF">2003-02-04T08:34:18Z</dcterms:created>
  <dcterms:modified xsi:type="dcterms:W3CDTF">2014-09-23T11:01:32Z</dcterms:modified>
</cp:coreProperties>
</file>