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6" r:id="rId1"/>
  </p:sldMasterIdLst>
  <p:notesMasterIdLst>
    <p:notesMasterId r:id="rId35"/>
  </p:notesMasterIdLst>
  <p:handoutMasterIdLst>
    <p:handoutMasterId r:id="rId36"/>
  </p:handoutMasterIdLst>
  <p:sldIdLst>
    <p:sldId id="746" r:id="rId2"/>
    <p:sldId id="646" r:id="rId3"/>
    <p:sldId id="610" r:id="rId4"/>
    <p:sldId id="711" r:id="rId5"/>
    <p:sldId id="712" r:id="rId6"/>
    <p:sldId id="714" r:id="rId7"/>
    <p:sldId id="719" r:id="rId8"/>
    <p:sldId id="717" r:id="rId9"/>
    <p:sldId id="718" r:id="rId10"/>
    <p:sldId id="720" r:id="rId11"/>
    <p:sldId id="721" r:id="rId12"/>
    <p:sldId id="724" r:id="rId13"/>
    <p:sldId id="725" r:id="rId14"/>
    <p:sldId id="726" r:id="rId15"/>
    <p:sldId id="727" r:id="rId16"/>
    <p:sldId id="728" r:id="rId17"/>
    <p:sldId id="729" r:id="rId18"/>
    <p:sldId id="722" r:id="rId19"/>
    <p:sldId id="730" r:id="rId20"/>
    <p:sldId id="732" r:id="rId21"/>
    <p:sldId id="733" r:id="rId22"/>
    <p:sldId id="734" r:id="rId23"/>
    <p:sldId id="735" r:id="rId24"/>
    <p:sldId id="736" r:id="rId25"/>
    <p:sldId id="737" r:id="rId26"/>
    <p:sldId id="738" r:id="rId27"/>
    <p:sldId id="739" r:id="rId28"/>
    <p:sldId id="740" r:id="rId29"/>
    <p:sldId id="741" r:id="rId30"/>
    <p:sldId id="742" r:id="rId31"/>
    <p:sldId id="743" r:id="rId32"/>
    <p:sldId id="744" r:id="rId33"/>
    <p:sldId id="745" r:id="rId34"/>
  </p:sldIdLst>
  <p:sldSz cx="9144000" cy="6858000" type="screen4x3"/>
  <p:notesSz cx="6797675" cy="9872663"/>
  <p:defaultTextStyle>
    <a:defPPr>
      <a:defRPr lang="it-IT"/>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B2751"/>
    <a:srgbClr val="13448D"/>
    <a:srgbClr val="808000"/>
    <a:srgbClr val="123F82"/>
    <a:srgbClr val="154A97"/>
    <a:srgbClr val="164C9C"/>
    <a:srgbClr val="0038A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7" autoAdjust="0"/>
    <p:restoredTop sz="98301" autoAdjust="0"/>
  </p:normalViewPr>
  <p:slideViewPr>
    <p:cSldViewPr snapToGrid="0">
      <p:cViewPr>
        <p:scale>
          <a:sx n="81" d="100"/>
          <a:sy n="81" d="100"/>
        </p:scale>
        <p:origin x="-2680" y="-192"/>
      </p:cViewPr>
      <p:guideLst>
        <p:guide orient="horz" pos="754"/>
        <p:guide pos="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89" d="100"/>
          <a:sy n="89" d="100"/>
        </p:scale>
        <p:origin x="-1788" y="55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it-IT"/>
          </a:p>
        </p:txBody>
      </p:sp>
      <p:sp>
        <p:nvSpPr>
          <p:cNvPr id="3075"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it-IT"/>
          </a:p>
        </p:txBody>
      </p:sp>
      <p:sp>
        <p:nvSpPr>
          <p:cNvPr id="3076" name="Rectangle 4"/>
          <p:cNvSpPr>
            <a:spLocks noGrp="1" noChangeArrowheads="1"/>
          </p:cNvSpPr>
          <p:nvPr>
            <p:ph type="ftr" sz="quarter" idx="2"/>
          </p:nvPr>
        </p:nvSpPr>
        <p:spPr bwMode="auto">
          <a:xfrm>
            <a:off x="0"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it-IT"/>
          </a:p>
        </p:txBody>
      </p:sp>
      <p:sp>
        <p:nvSpPr>
          <p:cNvPr id="3077" name="Rectangle 5"/>
          <p:cNvSpPr>
            <a:spLocks noGrp="1" noChangeArrowheads="1"/>
          </p:cNvSpPr>
          <p:nvPr>
            <p:ph type="sldNum" sz="quarter" idx="3"/>
          </p:nvPr>
        </p:nvSpPr>
        <p:spPr bwMode="auto">
          <a:xfrm>
            <a:off x="3849688"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0BE25FE-6BC0-476E-AB6F-A825C525FD56}" type="slidenum">
              <a:rPr lang="it-IT"/>
              <a:pPr>
                <a:defRPr/>
              </a:pPr>
              <a:t>‹n.›</a:t>
            </a:fld>
            <a:endParaRPr lang="it-IT"/>
          </a:p>
        </p:txBody>
      </p:sp>
    </p:spTree>
    <p:extLst>
      <p:ext uri="{BB962C8B-B14F-4D97-AF65-F5344CB8AC3E}">
        <p14:creationId xmlns:p14="http://schemas.microsoft.com/office/powerpoint/2010/main" val="510412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it-IT"/>
          </a:p>
        </p:txBody>
      </p:sp>
      <p:sp>
        <p:nvSpPr>
          <p:cNvPr id="69635"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it-IT"/>
          </a:p>
        </p:txBody>
      </p:sp>
      <p:sp>
        <p:nvSpPr>
          <p:cNvPr id="17412" name="Rectangle 4"/>
          <p:cNvSpPr>
            <a:spLocks noGrp="1" noRot="1" noChangeAspect="1" noChangeArrowheads="1" noTextEdit="1"/>
          </p:cNvSpPr>
          <p:nvPr>
            <p:ph type="sldImg" idx="2"/>
          </p:nvPr>
        </p:nvSpPr>
        <p:spPr bwMode="auto">
          <a:xfrm>
            <a:off x="931863" y="739775"/>
            <a:ext cx="4938712" cy="3703638"/>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450" y="4689475"/>
            <a:ext cx="5438775"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9638" name="Rectangle 6"/>
          <p:cNvSpPr>
            <a:spLocks noGrp="1" noChangeArrowheads="1"/>
          </p:cNvSpPr>
          <p:nvPr>
            <p:ph type="ftr" sz="quarter" idx="4"/>
          </p:nvPr>
        </p:nvSpPr>
        <p:spPr bwMode="auto">
          <a:xfrm>
            <a:off x="0"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it-IT"/>
          </a:p>
        </p:txBody>
      </p:sp>
      <p:sp>
        <p:nvSpPr>
          <p:cNvPr id="69639" name="Rectangle 7"/>
          <p:cNvSpPr>
            <a:spLocks noGrp="1" noChangeArrowheads="1"/>
          </p:cNvSpPr>
          <p:nvPr>
            <p:ph type="sldNum" sz="quarter" idx="5"/>
          </p:nvPr>
        </p:nvSpPr>
        <p:spPr bwMode="auto">
          <a:xfrm>
            <a:off x="3849688"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2EFF258-53DB-4722-A94F-5735466E0D4A}" type="slidenum">
              <a:rPr lang="it-IT"/>
              <a:pPr>
                <a:defRPr/>
              </a:pPr>
              <a:t>‹n.›</a:t>
            </a:fld>
            <a:endParaRPr lang="it-IT"/>
          </a:p>
        </p:txBody>
      </p:sp>
    </p:spTree>
    <p:extLst>
      <p:ext uri="{BB962C8B-B14F-4D97-AF65-F5344CB8AC3E}">
        <p14:creationId xmlns:p14="http://schemas.microsoft.com/office/powerpoint/2010/main" val="2617941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endParaRPr lang="it-IT" smtClean="0"/>
          </a:p>
        </p:txBody>
      </p:sp>
      <p:sp>
        <p:nvSpPr>
          <p:cNvPr id="4" name="Segnaposto numero diapositiva 3"/>
          <p:cNvSpPr>
            <a:spLocks noGrp="1"/>
          </p:cNvSpPr>
          <p:nvPr>
            <p:ph type="sldNum" sz="quarter" idx="5"/>
          </p:nvPr>
        </p:nvSpPr>
        <p:spPr/>
        <p:txBody>
          <a:bodyPr/>
          <a:lstStyle/>
          <a:p>
            <a:pPr>
              <a:defRPr/>
            </a:pPr>
            <a:fld id="{89F6B73D-763C-44D8-88D1-BE855671C7E8}" type="slidenum">
              <a:rPr lang="it-IT" smtClean="0"/>
              <a:pPr>
                <a:defRPr/>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12EFF258-53DB-4722-A94F-5735466E0D4A}" type="slidenum">
              <a:rPr lang="it-IT" smtClean="0"/>
              <a:pPr>
                <a:defRPr/>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12EFF258-53DB-4722-A94F-5735466E0D4A}" type="slidenum">
              <a:rPr lang="it-IT" smtClean="0"/>
              <a:pPr>
                <a:defRPr/>
              </a:pPr>
              <a:t>30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12EFF258-53DB-4722-A94F-5735466E0D4A}" type="slidenum">
              <a:rPr lang="it-IT" smtClean="0"/>
              <a:pPr>
                <a:defRPr/>
              </a:pPr>
              <a:t>31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12EFF258-53DB-4722-A94F-5735466E0D4A}" type="slidenum">
              <a:rPr lang="it-IT" smtClean="0"/>
              <a:pPr>
                <a:defRPr/>
              </a:pPr>
              <a:t>32</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12EFF258-53DB-4722-A94F-5735466E0D4A}" type="slidenum">
              <a:rPr lang="it-IT" smtClean="0"/>
              <a:pPr>
                <a:defRPr/>
              </a:pPr>
              <a:t>33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8AADAE78-6B09-4C67-8218-047FC7A7E4EA}" type="datetimeFigureOut">
              <a:rPr lang="it-IT" smtClean="0"/>
              <a:pPr/>
              <a:t>23/09/14</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AD047629-2B5B-4525-86FD-9797AD2C2500}" type="slidenum">
              <a:rPr lang="it-IT" smtClean="0"/>
              <a:pPr/>
              <a:t>‹n.›</a:t>
            </a:fld>
            <a:endParaRPr lang="it-IT"/>
          </a:p>
        </p:txBody>
      </p:sp>
      <p:sp>
        <p:nvSpPr>
          <p:cNvPr id="7" name="Rettango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it-IT" smtClean="0"/>
              <a:t>Fare clic per modificare lo stile del titolo</a:t>
            </a:r>
            <a:endParaRPr kumimoji="0" lang="en-US"/>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AADAE78-6B09-4C67-8218-047FC7A7E4EA}" type="datetimeFigureOut">
              <a:rPr lang="it-IT" smtClean="0"/>
              <a:pPr/>
              <a:t>23/09/14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047629-2B5B-4525-86FD-9797AD2C2500}" type="slidenum">
              <a:rPr lang="it-IT" smtClean="0"/>
              <a:pPr/>
              <a:t>‹n.›</a:t>
            </a:fld>
            <a:endParaRPr lang="it-IT"/>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AADAE78-6B09-4C67-8218-047FC7A7E4EA}" type="datetimeFigureOut">
              <a:rPr lang="it-IT" smtClean="0"/>
              <a:pPr/>
              <a:t>23/09/14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047629-2B5B-4525-86FD-9797AD2C2500}" type="slidenum">
              <a:rPr lang="it-IT" smtClean="0"/>
              <a:pPr/>
              <a:t>‹n.›</a:t>
            </a:fld>
            <a:endParaRPr lang="it-IT"/>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8AADAE78-6B09-4C67-8218-047FC7A7E4EA}" type="datetimeFigureOut">
              <a:rPr lang="it-IT" smtClean="0"/>
              <a:pPr/>
              <a:t>23/09/14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047629-2B5B-4525-86FD-9797AD2C2500}" type="slidenum">
              <a:rPr lang="it-IT" smtClean="0"/>
              <a:pPr/>
              <a:t>‹n.›</a:t>
            </a:fld>
            <a:endParaRPr lang="it-IT"/>
          </a:p>
        </p:txBody>
      </p:sp>
      <p:sp>
        <p:nvSpPr>
          <p:cNvPr id="8" name="Segnaposto contenuto 7"/>
          <p:cNvSpPr>
            <a:spLocks noGrp="1"/>
          </p:cNvSpPr>
          <p:nvPr>
            <p:ph sz="quarter" idx="1"/>
          </p:nvPr>
        </p:nvSpPr>
        <p:spPr>
          <a:xfrm>
            <a:off x="914400" y="1447800"/>
            <a:ext cx="777240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ttangolo arrotondato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8AADAE78-6B09-4C67-8218-047FC7A7E4EA}" type="datetimeFigureOut">
              <a:rPr lang="it-IT" smtClean="0"/>
              <a:pPr/>
              <a:t>23/09/14</a:t>
            </a:fld>
            <a:endParaRPr lang="it-IT"/>
          </a:p>
        </p:txBody>
      </p:sp>
      <p:sp>
        <p:nvSpPr>
          <p:cNvPr id="5" name="Segnaposto piè di pagina 4"/>
          <p:cNvSpPr>
            <a:spLocks noGrp="1"/>
          </p:cNvSpPr>
          <p:nvPr>
            <p:ph type="ftr" sz="quarter" idx="11"/>
          </p:nvPr>
        </p:nvSpPr>
        <p:spPr>
          <a:xfrm>
            <a:off x="800100" y="6172200"/>
            <a:ext cx="4000500" cy="457200"/>
          </a:xfrm>
        </p:spPr>
        <p:txBody>
          <a:bodyPr/>
          <a:lstStyle/>
          <a:p>
            <a:endParaRPr lang="it-IT"/>
          </a:p>
        </p:txBody>
      </p:sp>
      <p:sp>
        <p:nvSpPr>
          <p:cNvPr id="7" name="Rettango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146304" y="6208776"/>
            <a:ext cx="457200" cy="457200"/>
          </a:xfrm>
        </p:spPr>
        <p:txBody>
          <a:bodyPr/>
          <a:lstStyle/>
          <a:p>
            <a:fld id="{AD047629-2B5B-4525-86FD-9797AD2C2500}" type="slidenum">
              <a:rPr lang="it-IT" smtClean="0"/>
              <a:pPr/>
              <a:t>‹n.›</a:t>
            </a:fld>
            <a:endParaRPr lang="it-IT"/>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8AADAE78-6B09-4C67-8218-047FC7A7E4EA}" type="datetimeFigureOut">
              <a:rPr lang="it-IT" smtClean="0"/>
              <a:pPr/>
              <a:t>23/09/14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047629-2B5B-4525-86FD-9797AD2C2500}" type="slidenum">
              <a:rPr lang="it-IT" smtClean="0"/>
              <a:pPr/>
              <a:t>‹n.›</a:t>
            </a:fld>
            <a:endParaRPr lang="it-IT"/>
          </a:p>
        </p:txBody>
      </p:sp>
      <p:sp>
        <p:nvSpPr>
          <p:cNvPr id="9" name="Segnaposto contenuto 8"/>
          <p:cNvSpPr>
            <a:spLocks noGrp="1"/>
          </p:cNvSpPr>
          <p:nvPr>
            <p:ph sz="quarter" idx="1"/>
          </p:nvPr>
        </p:nvSpPr>
        <p:spPr>
          <a:xfrm>
            <a:off x="91440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93395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nchor="b" anchorCtr="0"/>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8AADAE78-6B09-4C67-8218-047FC7A7E4EA}" type="datetimeFigureOut">
              <a:rPr lang="it-IT" smtClean="0"/>
              <a:pPr/>
              <a:t>23/09/14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D047629-2B5B-4525-86FD-9797AD2C2500}" type="slidenum">
              <a:rPr lang="it-IT" smtClean="0"/>
              <a:pPr/>
              <a:t>‹n.›</a:t>
            </a:fld>
            <a:endParaRPr lang="it-IT"/>
          </a:p>
        </p:txBody>
      </p:sp>
      <p:sp>
        <p:nvSpPr>
          <p:cNvPr id="11" name="Segnaposto contenuto 10"/>
          <p:cNvSpPr>
            <a:spLocks noGrp="1"/>
          </p:cNvSpPr>
          <p:nvPr>
            <p:ph sz="half" idx="2"/>
          </p:nvPr>
        </p:nvSpPr>
        <p:spPr>
          <a:xfrm>
            <a:off x="9144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4"/>
          </p:nvPr>
        </p:nvSpPr>
        <p:spPr>
          <a:xfrm>
            <a:off x="49530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8AADAE78-6B09-4C67-8218-047FC7A7E4EA}" type="datetimeFigureOut">
              <a:rPr lang="it-IT" smtClean="0"/>
              <a:pPr/>
              <a:t>23/09/14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D047629-2B5B-4525-86FD-9797AD2C2500}" type="slidenum">
              <a:rPr lang="it-IT" smtClean="0"/>
              <a:pPr/>
              <a:t>‹n.›</a:t>
            </a:fld>
            <a:endParaRPr lang="it-IT"/>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AADAE78-6B09-4C67-8218-047FC7A7E4EA}" type="datetimeFigureOut">
              <a:rPr lang="it-IT" smtClean="0"/>
              <a:pPr/>
              <a:t>23/09/14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D047629-2B5B-4525-86FD-9797AD2C2500}" type="slidenum">
              <a:rPr lang="it-IT" smtClean="0"/>
              <a:pPr/>
              <a:t>‹n.›</a:t>
            </a:fld>
            <a:endParaRPr lang="it-IT"/>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ttangolo arrotondato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914400" y="273050"/>
            <a:ext cx="7772400" cy="1143000"/>
          </a:xfrm>
        </p:spPr>
        <p:txBody>
          <a:bodyPr anchor="b" anchorCtr="0"/>
          <a:lstStyle>
            <a:lvl1pPr algn="l">
              <a:buNone/>
              <a:defRPr sz="4000" b="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8AADAE78-6B09-4C67-8218-047FC7A7E4EA}" type="datetimeFigureOut">
              <a:rPr lang="it-IT" smtClean="0"/>
              <a:pPr/>
              <a:t>23/09/14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047629-2B5B-4525-86FD-9797AD2C2500}" type="slidenum">
              <a:rPr lang="it-IT" smtClean="0"/>
              <a:pPr/>
              <a:t>‹n.›</a:t>
            </a:fld>
            <a:endParaRPr lang="it-IT"/>
          </a:p>
        </p:txBody>
      </p:sp>
      <p:sp>
        <p:nvSpPr>
          <p:cNvPr id="11" name="Segnaposto contenuto 10"/>
          <p:cNvSpPr>
            <a:spLocks noGrp="1"/>
          </p:cNvSpPr>
          <p:nvPr>
            <p:ph sz="quarter" idx="1"/>
          </p:nvPr>
        </p:nvSpPr>
        <p:spPr>
          <a:xfrm>
            <a:off x="2971800" y="1600200"/>
            <a:ext cx="5715000" cy="44958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8AADAE78-6B09-4C67-8218-047FC7A7E4EA}" type="datetimeFigureOut">
              <a:rPr lang="it-IT" smtClean="0"/>
              <a:pPr/>
              <a:t>23/09/14</a:t>
            </a:fld>
            <a:endParaRPr lang="it-IT"/>
          </a:p>
        </p:txBody>
      </p:sp>
      <p:sp>
        <p:nvSpPr>
          <p:cNvPr id="6" name="Segnaposto piè di pagina 5"/>
          <p:cNvSpPr>
            <a:spLocks noGrp="1"/>
          </p:cNvSpPr>
          <p:nvPr>
            <p:ph type="ftr" sz="quarter" idx="11"/>
          </p:nvPr>
        </p:nvSpPr>
        <p:spPr>
          <a:xfrm>
            <a:off x="914400" y="6172200"/>
            <a:ext cx="3886200" cy="457200"/>
          </a:xfrm>
        </p:spPr>
        <p:txBody>
          <a:bodyPr/>
          <a:lstStyle/>
          <a:p>
            <a:endParaRPr lang="it-IT"/>
          </a:p>
        </p:txBody>
      </p:sp>
      <p:sp>
        <p:nvSpPr>
          <p:cNvPr id="7" name="Segnaposto numero diapositiva 6"/>
          <p:cNvSpPr>
            <a:spLocks noGrp="1"/>
          </p:cNvSpPr>
          <p:nvPr>
            <p:ph type="sldNum" sz="quarter" idx="12"/>
          </p:nvPr>
        </p:nvSpPr>
        <p:spPr>
          <a:xfrm>
            <a:off x="146304" y="6208776"/>
            <a:ext cx="457200" cy="457200"/>
          </a:xfrm>
        </p:spPr>
        <p:txBody>
          <a:bodyPr/>
          <a:lstStyle/>
          <a:p>
            <a:fld id="{AD047629-2B5B-4525-86FD-9797AD2C2500}" type="slidenum">
              <a:rPr lang="it-IT" smtClean="0"/>
              <a:pPr/>
              <a:t>‹n.›</a:t>
            </a:fld>
            <a:endParaRPr lang="it-IT"/>
          </a:p>
        </p:txBody>
      </p:sp>
      <p:sp>
        <p:nvSpPr>
          <p:cNvPr id="11" name="Rettango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it-IT" smtClean="0"/>
              <a:t>Fare clic sull'icona per inserire un'immagine</a:t>
            </a:r>
            <a:endParaRPr kumimoji="0" lang="en-US" dirty="0"/>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ttangolo arrotondato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egnaposto tito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AADAE78-6B09-4C67-8218-047FC7A7E4EA}" type="datetimeFigureOut">
              <a:rPr lang="it-IT" smtClean="0"/>
              <a:pPr/>
              <a:t>23/09/14</a:t>
            </a:fld>
            <a:endParaRPr lang="it-IT"/>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D047629-2B5B-4525-86FD-9797AD2C250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Lst>
  <p:transition xmlns:p14="http://schemas.microsoft.com/office/powerpoint/2010/main" spd="med">
    <p:strips dir="rd"/>
  </p:transition>
  <p:timing>
    <p:tnLst>
      <p:par>
        <p:cTn xmlns:p14="http://schemas.microsoft.com/office/powerpoint/2010/mai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ottotitolo 2"/>
          <p:cNvSpPr>
            <a:spLocks noGrp="1"/>
          </p:cNvSpPr>
          <p:nvPr>
            <p:ph type="subTitle" idx="1"/>
          </p:nvPr>
        </p:nvSpPr>
        <p:spPr/>
        <p:txBody>
          <a:bodyPr>
            <a:normAutofit fontScale="92500" lnSpcReduction="10000"/>
          </a:bodyPr>
          <a:lstStyle/>
          <a:p>
            <a:r>
              <a:rPr lang="it-IT" sz="3600" b="1" dirty="0" smtClean="0">
                <a:latin typeface="Algerian" pitchFamily="82" charset="0"/>
              </a:rPr>
              <a:t>Modulo n. 3</a:t>
            </a:r>
          </a:p>
          <a:p>
            <a:r>
              <a:rPr lang="it-IT" sz="3600" b="1" dirty="0" smtClean="0">
                <a:latin typeface="Algerian" pitchFamily="82" charset="0"/>
              </a:rPr>
              <a:t>IL PIANO DEI CONTI INTEGRATO</a:t>
            </a:r>
            <a:endParaRPr lang="it-IT" sz="4000" b="1" dirty="0" smtClean="0">
              <a:latin typeface="Algerian" pitchFamily="82" charset="0"/>
            </a:endParaRPr>
          </a:p>
        </p:txBody>
      </p:sp>
      <p:sp>
        <p:nvSpPr>
          <p:cNvPr id="2" name="Titolo 1"/>
          <p:cNvSpPr>
            <a:spLocks noGrp="1"/>
          </p:cNvSpPr>
          <p:nvPr>
            <p:ph type="ctrTitle"/>
          </p:nvPr>
        </p:nvSpPr>
        <p:spPr>
          <a:xfrm>
            <a:off x="457200" y="1506538"/>
            <a:ext cx="8229600" cy="1470025"/>
          </a:xfrm>
        </p:spPr>
        <p:txBody>
          <a:bodyPr>
            <a:normAutofit fontScale="90000"/>
          </a:bodyPr>
          <a:lstStyle/>
          <a:p>
            <a:pPr>
              <a:defRPr/>
            </a:pPr>
            <a:r>
              <a:rPr lang="it-IT" smtClean="0"/>
              <a:t>L’ARMONIZZAZIONE CONTABILE DEGLI ENTI TERRITORIALI</a:t>
            </a:r>
            <a:br>
              <a:rPr lang="it-IT" smtClean="0"/>
            </a:br>
            <a:r>
              <a:rPr lang="it-IT" smtClean="0"/>
              <a:t>Corso di formazione istituzionale</a:t>
            </a:r>
            <a:endParaRPr lang="it-IT"/>
          </a:p>
        </p:txBody>
      </p:sp>
      <p:pic>
        <p:nvPicPr>
          <p:cNvPr id="17412" name="Immagine 3" descr="P 4 - DIMENSIONATA72"/>
          <p:cNvPicPr>
            <a:picLocks noChangeAspect="1" noChangeArrowheads="1"/>
          </p:cNvPicPr>
          <p:nvPr/>
        </p:nvPicPr>
        <p:blipFill>
          <a:blip r:embed="rId2" cstate="print"/>
          <a:srcRect/>
          <a:stretch>
            <a:fillRect/>
          </a:stretch>
        </p:blipFill>
        <p:spPr bwMode="auto">
          <a:xfrm>
            <a:off x="4284663" y="260350"/>
            <a:ext cx="1066800" cy="685800"/>
          </a:xfrm>
          <a:prstGeom prst="rect">
            <a:avLst/>
          </a:prstGeom>
          <a:noFill/>
          <a:ln w="9525">
            <a:noFill/>
            <a:miter lim="800000"/>
            <a:headEnd/>
            <a:tailEnd/>
          </a:ln>
        </p:spPr>
      </p:pic>
      <p:pic>
        <p:nvPicPr>
          <p:cNvPr id="17413" name="Immagine 5"/>
          <p:cNvPicPr>
            <a:picLocks noChangeAspect="1" noChangeArrowheads="1"/>
          </p:cNvPicPr>
          <p:nvPr/>
        </p:nvPicPr>
        <p:blipFill>
          <a:blip r:embed="rId3" cstate="print"/>
          <a:srcRect/>
          <a:stretch>
            <a:fillRect/>
          </a:stretch>
        </p:blipFill>
        <p:spPr bwMode="auto">
          <a:xfrm>
            <a:off x="2322287" y="5310187"/>
            <a:ext cx="1857828" cy="1221241"/>
          </a:xfrm>
          <a:prstGeom prst="rect">
            <a:avLst/>
          </a:prstGeom>
          <a:noFill/>
          <a:ln w="9525">
            <a:noFill/>
            <a:miter lim="800000"/>
            <a:headEnd/>
            <a:tailEnd/>
          </a:ln>
        </p:spPr>
      </p:pic>
      <p:pic>
        <p:nvPicPr>
          <p:cNvPr id="17415" name="Immagine 10"/>
          <p:cNvPicPr>
            <a:picLocks noChangeAspect="1" noChangeArrowheads="1"/>
          </p:cNvPicPr>
          <p:nvPr/>
        </p:nvPicPr>
        <p:blipFill>
          <a:blip r:embed="rId4" cstate="print"/>
          <a:srcRect/>
          <a:stretch>
            <a:fillRect/>
          </a:stretch>
        </p:blipFill>
        <p:spPr bwMode="auto">
          <a:xfrm>
            <a:off x="5198836" y="5573486"/>
            <a:ext cx="1066800" cy="784452"/>
          </a:xfrm>
          <a:prstGeom prst="rect">
            <a:avLst/>
          </a:prstGeom>
          <a:solidFill>
            <a:srgbClr val="FFFFFF"/>
          </a:solidFill>
          <a:ln w="9525">
            <a:noFill/>
            <a:miter lim="800000"/>
            <a:headEnd/>
            <a:tailEnd/>
          </a:ln>
        </p:spPr>
      </p:pic>
      <p:pic>
        <p:nvPicPr>
          <p:cNvPr id="17416" name="Immagine 11"/>
          <p:cNvPicPr>
            <a:picLocks noChangeAspect="1" noChangeArrowheads="1"/>
          </p:cNvPicPr>
          <p:nvPr/>
        </p:nvPicPr>
        <p:blipFill>
          <a:blip r:embed="rId5" cstate="print"/>
          <a:srcRect/>
          <a:stretch>
            <a:fillRect/>
          </a:stretch>
        </p:blipFill>
        <p:spPr bwMode="auto">
          <a:xfrm>
            <a:off x="511175" y="5400675"/>
            <a:ext cx="746125" cy="993775"/>
          </a:xfrm>
          <a:prstGeom prst="rect">
            <a:avLst/>
          </a:prstGeom>
          <a:noFill/>
          <a:ln w="9525">
            <a:noFill/>
            <a:miter lim="800000"/>
            <a:headEnd/>
            <a:tailEnd/>
          </a:ln>
        </p:spPr>
      </p:pic>
      <p:pic>
        <p:nvPicPr>
          <p:cNvPr id="8" name="Immagine 7" descr="logo_ancisicili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2062" y="5205729"/>
            <a:ext cx="952501" cy="1128714"/>
          </a:xfrm>
          <a:prstGeom prst="rect">
            <a:avLst/>
          </a:prstGeom>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7700" y="0"/>
            <a:ext cx="7943850" cy="868363"/>
          </a:xfrm>
        </p:spPr>
        <p:txBody>
          <a:bodyPr>
            <a:normAutofit/>
          </a:bodyPr>
          <a:lstStyle/>
          <a:p>
            <a:pPr algn="ctr">
              <a:defRPr/>
            </a:pPr>
            <a:r>
              <a:rPr lang="it-IT" sz="2800" b="1" i="1" dirty="0" smtClean="0">
                <a:solidFill>
                  <a:srgbClr val="000080"/>
                </a:solidFill>
                <a:latin typeface="Times New Roman" pitchFamily="18" charset="0"/>
              </a:rPr>
              <a:t>2) 	</a:t>
            </a:r>
            <a:r>
              <a:rPr lang="it-IT" sz="3100" b="1" i="1" u="sng" dirty="0" smtClean="0">
                <a:solidFill>
                  <a:srgbClr val="000080"/>
                </a:solidFill>
                <a:latin typeface="Times New Roman" pitchFamily="18" charset="0"/>
              </a:rPr>
              <a:t> Il DLgs 91/2011</a:t>
            </a:r>
            <a:endParaRPr lang="it-IT" sz="3100" i="1" u="sng" dirty="0" smtClean="0">
              <a:solidFill>
                <a:srgbClr val="000080"/>
              </a:solidFill>
              <a:latin typeface="Times New Roman" pitchFamily="18" charset="0"/>
              <a:ea typeface="+mn-ea"/>
              <a:cs typeface="+mn-cs"/>
            </a:endParaRPr>
          </a:p>
        </p:txBody>
      </p:sp>
      <p:sp>
        <p:nvSpPr>
          <p:cNvPr id="6147" name="Rectangle 3"/>
          <p:cNvSpPr>
            <a:spLocks noGrp="1" noChangeArrowheads="1"/>
          </p:cNvSpPr>
          <p:nvPr>
            <p:ph type="body" idx="4294967295"/>
          </p:nvPr>
        </p:nvSpPr>
        <p:spPr bwMode="auto">
          <a:xfrm>
            <a:off x="342900" y="838200"/>
            <a:ext cx="8515350" cy="6019800"/>
          </a:xfrm>
          <a:prstGeom prst="rect">
            <a:avLst/>
          </a:prstGeom>
          <a:noFill/>
          <a:ln>
            <a:miter lim="800000"/>
            <a:headEnd/>
            <a:tailEnd/>
          </a:ln>
          <a:effectLst>
            <a:glow rad="139700">
              <a:schemeClr val="accent6">
                <a:satMod val="175000"/>
                <a:alpha val="40000"/>
              </a:schemeClr>
            </a:glow>
          </a:effectLst>
        </p:spPr>
        <p:txBody>
          <a:bodyPr>
            <a:noAutofit/>
          </a:bodyPr>
          <a:lstStyle/>
          <a:p>
            <a:pPr marL="0" indent="0" algn="just">
              <a:lnSpc>
                <a:spcPts val="3500"/>
              </a:lnSpc>
              <a:buNone/>
            </a:pPr>
            <a:r>
              <a:rPr lang="it-IT" sz="4000" b="1" i="1" u="sng" dirty="0" smtClean="0">
                <a:solidFill>
                  <a:srgbClr val="000080"/>
                </a:solidFill>
                <a:latin typeface="Times New Roman" pitchFamily="18" charset="0"/>
                <a:ea typeface="+mj-ea"/>
                <a:cs typeface="+mj-cs"/>
              </a:rPr>
              <a:t>Art. 4, comma 7,  DLgs 91/2011 </a:t>
            </a:r>
            <a:r>
              <a:rPr lang="it-IT" sz="4000" b="1" i="1" dirty="0" smtClean="0">
                <a:solidFill>
                  <a:srgbClr val="000080"/>
                </a:solidFill>
                <a:latin typeface="Times New Roman" pitchFamily="18" charset="0"/>
                <a:ea typeface="+mj-ea"/>
                <a:cs typeface="+mj-cs"/>
              </a:rPr>
              <a:t>- Piano dei conti integrato:</a:t>
            </a:r>
          </a:p>
          <a:p>
            <a:pPr marL="0" indent="0" algn="just">
              <a:lnSpc>
                <a:spcPts val="3500"/>
              </a:lnSpc>
              <a:buNone/>
            </a:pPr>
            <a:r>
              <a:rPr lang="it-IT" sz="4000" b="1" i="1" dirty="0" smtClean="0">
                <a:solidFill>
                  <a:srgbClr val="000080"/>
                </a:solidFill>
                <a:latin typeface="Times New Roman" pitchFamily="18" charset="0"/>
                <a:ea typeface="+mj-ea"/>
                <a:cs typeface="+mj-cs"/>
              </a:rPr>
              <a:t>“Le amministrazioni pubbliche, in relazione alla specificità delle proprie attività istituzionali, </a:t>
            </a:r>
            <a:r>
              <a:rPr lang="it-IT" sz="4000" b="1" i="1" u="sng" dirty="0" smtClean="0">
                <a:solidFill>
                  <a:srgbClr val="000080"/>
                </a:solidFill>
                <a:latin typeface="Times New Roman" pitchFamily="18" charset="0"/>
                <a:ea typeface="+mj-ea"/>
                <a:cs typeface="+mj-cs"/>
              </a:rPr>
              <a:t>definiscono gli ulteriori livelli gerarchici </a:t>
            </a:r>
            <a:r>
              <a:rPr lang="it-IT" sz="4000" b="1" i="1" dirty="0" smtClean="0">
                <a:solidFill>
                  <a:srgbClr val="000080"/>
                </a:solidFill>
                <a:latin typeface="Times New Roman" pitchFamily="18" charset="0"/>
                <a:ea typeface="+mj-ea"/>
                <a:cs typeface="+mj-cs"/>
              </a:rPr>
              <a:t>utili alla rilevazione di ciascuna risorsa, ottimizzandone la struttura in funzione delle proprie finalità, fermo restando la riconducibilità delle voci alle aggregazioni previste dal piano dei conti di cui ai commi 3 e 5”</a:t>
            </a:r>
            <a:r>
              <a:rPr lang="it-IT" sz="2800" b="1" i="1" dirty="0" smtClean="0">
                <a:solidFill>
                  <a:srgbClr val="000080"/>
                </a:solidFill>
                <a:latin typeface="Times New Roman" pitchFamily="18" charset="0"/>
                <a:ea typeface="+mj-ea"/>
                <a:cs typeface="+mj-cs"/>
              </a:rPr>
              <a:t>.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7700" y="0"/>
            <a:ext cx="7943850" cy="868363"/>
          </a:xfrm>
        </p:spPr>
        <p:txBody>
          <a:bodyPr>
            <a:normAutofit/>
          </a:bodyPr>
          <a:lstStyle/>
          <a:p>
            <a:pPr algn="ctr">
              <a:defRPr/>
            </a:pPr>
            <a:r>
              <a:rPr lang="it-IT" sz="2800" b="1" i="1" dirty="0" smtClean="0">
                <a:solidFill>
                  <a:srgbClr val="000080"/>
                </a:solidFill>
                <a:latin typeface="Times New Roman" pitchFamily="18" charset="0"/>
              </a:rPr>
              <a:t>2) 	</a:t>
            </a:r>
            <a:r>
              <a:rPr lang="it-IT" sz="3100" b="1" i="1" u="sng" dirty="0" smtClean="0">
                <a:solidFill>
                  <a:srgbClr val="000080"/>
                </a:solidFill>
                <a:latin typeface="Times New Roman" pitchFamily="18" charset="0"/>
              </a:rPr>
              <a:t> Il DLgs 91/2011</a:t>
            </a:r>
            <a:endParaRPr lang="it-IT" sz="3100" i="1" u="sng" dirty="0" smtClean="0">
              <a:solidFill>
                <a:srgbClr val="000080"/>
              </a:solidFill>
              <a:latin typeface="Times New Roman" pitchFamily="18" charset="0"/>
              <a:ea typeface="+mn-ea"/>
              <a:cs typeface="+mn-cs"/>
            </a:endParaRPr>
          </a:p>
        </p:txBody>
      </p:sp>
      <p:sp>
        <p:nvSpPr>
          <p:cNvPr id="6" name="Rettangolo 5"/>
          <p:cNvSpPr/>
          <p:nvPr/>
        </p:nvSpPr>
        <p:spPr>
          <a:xfrm>
            <a:off x="400050" y="990600"/>
            <a:ext cx="8343900" cy="3677930"/>
          </a:xfrm>
          <a:prstGeom prst="rect">
            <a:avLst/>
          </a:prstGeom>
        </p:spPr>
        <p:txBody>
          <a:bodyPr wrap="square">
            <a:spAutoFit/>
          </a:bodyPr>
          <a:lstStyle/>
          <a:p>
            <a:endParaRPr lang="it-IT" dirty="0" smtClean="0"/>
          </a:p>
          <a:p>
            <a:r>
              <a:rPr lang="it-IT" sz="3100" b="1" i="1" dirty="0" smtClean="0">
                <a:solidFill>
                  <a:srgbClr val="000080"/>
                </a:solidFill>
                <a:latin typeface="Times New Roman" pitchFamily="18" charset="0"/>
                <a:ea typeface="+mj-ea"/>
                <a:cs typeface="+mj-cs"/>
              </a:rPr>
              <a:t>In conformità a quanto disposto dall’art. 4, </a:t>
            </a:r>
            <a:r>
              <a:rPr lang="it-IT" sz="3100" b="1" i="1" dirty="0" err="1" smtClean="0">
                <a:solidFill>
                  <a:srgbClr val="000080"/>
                </a:solidFill>
                <a:latin typeface="Times New Roman" pitchFamily="18" charset="0"/>
                <a:ea typeface="+mj-ea"/>
                <a:cs typeface="+mj-cs"/>
              </a:rPr>
              <a:t>co</a:t>
            </a:r>
            <a:r>
              <a:rPr lang="it-IT" sz="3100" b="1" i="1" dirty="0" smtClean="0">
                <a:solidFill>
                  <a:srgbClr val="000080"/>
                </a:solidFill>
                <a:latin typeface="Times New Roman" pitchFamily="18" charset="0"/>
                <a:ea typeface="+mj-ea"/>
                <a:cs typeface="+mj-cs"/>
              </a:rPr>
              <a:t>. 3 del Decreto legislativo 31 maggio 2011, n. 91, è stato emanato:</a:t>
            </a:r>
          </a:p>
          <a:p>
            <a:r>
              <a:rPr lang="it-IT" sz="3100" b="1" i="1" dirty="0" smtClean="0">
                <a:solidFill>
                  <a:srgbClr val="000080"/>
                </a:solidFill>
                <a:latin typeface="Times New Roman" pitchFamily="18" charset="0"/>
                <a:ea typeface="+mj-ea"/>
                <a:cs typeface="+mj-cs"/>
              </a:rPr>
              <a:t> </a:t>
            </a:r>
            <a:r>
              <a:rPr lang="it-IT" sz="3100" b="1" i="1" u="sng" dirty="0" smtClean="0">
                <a:solidFill>
                  <a:srgbClr val="000080"/>
                </a:solidFill>
                <a:latin typeface="Times New Roman" pitchFamily="18" charset="0"/>
                <a:ea typeface="+mj-ea"/>
                <a:cs typeface="+mj-cs"/>
              </a:rPr>
              <a:t>il  DPR 4 ottobre 2013, n. 132  </a:t>
            </a:r>
            <a:r>
              <a:rPr lang="it-IT" sz="3100" b="1" i="1" dirty="0" smtClean="0">
                <a:solidFill>
                  <a:srgbClr val="000080"/>
                </a:solidFill>
                <a:latin typeface="Times New Roman" pitchFamily="18" charset="0"/>
                <a:ea typeface="+mj-ea"/>
                <a:cs typeface="+mj-cs"/>
              </a:rPr>
              <a:t>recante regolamento concernente le modalità di adozione del piano dei conti integrato della Amministrazioni pubbliche.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7700" y="1"/>
            <a:ext cx="7943850" cy="666750"/>
          </a:xfrm>
        </p:spPr>
        <p:txBody>
          <a:bodyPr>
            <a:normAutofit/>
          </a:bodyPr>
          <a:lstStyle/>
          <a:p>
            <a:pPr algn="ctr">
              <a:defRPr/>
            </a:pPr>
            <a:r>
              <a:rPr lang="it-IT" sz="2800" b="1" i="1" dirty="0" smtClean="0">
                <a:solidFill>
                  <a:srgbClr val="000080"/>
                </a:solidFill>
                <a:latin typeface="Times New Roman" pitchFamily="18" charset="0"/>
              </a:rPr>
              <a:t>2) 	</a:t>
            </a:r>
            <a:r>
              <a:rPr lang="it-IT" sz="3100" b="1" i="1" u="sng" dirty="0" smtClean="0">
                <a:solidFill>
                  <a:srgbClr val="000080"/>
                </a:solidFill>
                <a:latin typeface="Times New Roman" pitchFamily="18" charset="0"/>
              </a:rPr>
              <a:t> Il DLgs 91/2011</a:t>
            </a:r>
            <a:endParaRPr lang="it-IT" sz="3100" i="1" u="sng" dirty="0" smtClean="0">
              <a:solidFill>
                <a:srgbClr val="000080"/>
              </a:solidFill>
              <a:latin typeface="Times New Roman" pitchFamily="18" charset="0"/>
              <a:ea typeface="+mn-ea"/>
              <a:cs typeface="+mn-cs"/>
            </a:endParaRPr>
          </a:p>
        </p:txBody>
      </p:sp>
      <p:sp>
        <p:nvSpPr>
          <p:cNvPr id="6" name="Rettangolo 5"/>
          <p:cNvSpPr/>
          <p:nvPr/>
        </p:nvSpPr>
        <p:spPr>
          <a:xfrm>
            <a:off x="266700" y="685800"/>
            <a:ext cx="8610600" cy="6247864"/>
          </a:xfrm>
          <a:prstGeom prst="rect">
            <a:avLst/>
          </a:prstGeom>
        </p:spPr>
        <p:txBody>
          <a:bodyPr wrap="square">
            <a:spAutoFit/>
          </a:bodyPr>
          <a:lstStyle/>
          <a:p>
            <a:pPr marL="361950" indent="-361950">
              <a:lnSpc>
                <a:spcPts val="3000"/>
              </a:lnSpc>
            </a:pPr>
            <a:r>
              <a:rPr lang="it-IT" sz="3200" b="1" i="1" u="sng" dirty="0" smtClean="0">
                <a:solidFill>
                  <a:srgbClr val="000080"/>
                </a:solidFill>
                <a:latin typeface="Times New Roman" pitchFamily="18" charset="0"/>
              </a:rPr>
              <a:t>Art. 5, DLgs 91/2011 </a:t>
            </a:r>
            <a:r>
              <a:rPr lang="it-IT" sz="3200" b="1" i="1" dirty="0" smtClean="0">
                <a:solidFill>
                  <a:srgbClr val="000080"/>
                </a:solidFill>
                <a:latin typeface="Times New Roman" pitchFamily="18" charset="0"/>
              </a:rPr>
              <a:t>- Finalità del piano dei conti:</a:t>
            </a:r>
            <a:endParaRPr lang="it-IT" sz="3200" b="1" dirty="0" smtClean="0"/>
          </a:p>
          <a:p>
            <a:pPr marL="361950" indent="-361950" algn="just">
              <a:lnSpc>
                <a:spcPts val="3000"/>
              </a:lnSpc>
            </a:pPr>
            <a:r>
              <a:rPr lang="it-IT" sz="2800" b="1" i="1" dirty="0" smtClean="0">
                <a:solidFill>
                  <a:srgbClr val="000080"/>
                </a:solidFill>
                <a:latin typeface="Times New Roman" pitchFamily="18" charset="0"/>
              </a:rPr>
              <a:t>“a)l</a:t>
            </a:r>
            <a:r>
              <a:rPr lang="it-IT" sz="2800" b="1" i="1" u="sng" dirty="0" smtClean="0">
                <a:solidFill>
                  <a:srgbClr val="000080"/>
                </a:solidFill>
                <a:latin typeface="Times New Roman" pitchFamily="18" charset="0"/>
              </a:rPr>
              <a:t>'armonizzazione</a:t>
            </a:r>
            <a:r>
              <a:rPr lang="it-IT" sz="2800" b="1" i="1" dirty="0" smtClean="0">
                <a:solidFill>
                  <a:srgbClr val="000080"/>
                </a:solidFill>
                <a:latin typeface="Times New Roman" pitchFamily="18" charset="0"/>
              </a:rPr>
              <a:t> dei sistemi contabili delle amministrazioni pubbliche, [..]; </a:t>
            </a:r>
          </a:p>
          <a:p>
            <a:pPr marL="361950" indent="-361950" algn="just">
              <a:lnSpc>
                <a:spcPts val="3000"/>
              </a:lnSpc>
            </a:pPr>
            <a:r>
              <a:rPr lang="it-IT" sz="2800" b="1" i="1" dirty="0" smtClean="0">
                <a:solidFill>
                  <a:srgbClr val="000080"/>
                </a:solidFill>
                <a:latin typeface="Times New Roman" pitchFamily="18" charset="0"/>
              </a:rPr>
              <a:t>b)l'</a:t>
            </a:r>
            <a:r>
              <a:rPr lang="it-IT" sz="2800" b="1" i="1" u="sng" dirty="0" smtClean="0">
                <a:solidFill>
                  <a:srgbClr val="000080"/>
                </a:solidFill>
                <a:latin typeface="Times New Roman" pitchFamily="18" charset="0"/>
              </a:rPr>
              <a:t>integrazione e la coerenza tra le rilevazioni contabili di natura finanziaria e quelle di natura economica</a:t>
            </a:r>
            <a:r>
              <a:rPr lang="it-IT" sz="2800" b="1" i="1" dirty="0" smtClean="0">
                <a:solidFill>
                  <a:srgbClr val="000080"/>
                </a:solidFill>
                <a:latin typeface="Times New Roman" pitchFamily="18" charset="0"/>
              </a:rPr>
              <a:t>; </a:t>
            </a:r>
          </a:p>
          <a:p>
            <a:pPr marL="361950" indent="-361950" algn="just">
              <a:lnSpc>
                <a:spcPts val="3000"/>
              </a:lnSpc>
            </a:pPr>
            <a:r>
              <a:rPr lang="it-IT" sz="2800" b="1" i="1" dirty="0" smtClean="0">
                <a:solidFill>
                  <a:srgbClr val="000080"/>
                </a:solidFill>
                <a:latin typeface="Times New Roman" pitchFamily="18" charset="0"/>
              </a:rPr>
              <a:t>c)il </a:t>
            </a:r>
            <a:r>
              <a:rPr lang="it-IT" sz="2800" b="1" i="1" u="sng" dirty="0" smtClean="0">
                <a:solidFill>
                  <a:srgbClr val="000080"/>
                </a:solidFill>
                <a:latin typeface="Times New Roman" pitchFamily="18" charset="0"/>
              </a:rPr>
              <a:t>consolidamento</a:t>
            </a:r>
            <a:r>
              <a:rPr lang="it-IT" sz="2800" b="1" i="1" dirty="0" smtClean="0">
                <a:solidFill>
                  <a:srgbClr val="000080"/>
                </a:solidFill>
                <a:latin typeface="Times New Roman" pitchFamily="18" charset="0"/>
              </a:rPr>
              <a:t> nelle fasi di previsione, gestione e rendicontazione delle entrate, delle spese, dei costi e dei ricavi, nonché' il monitoraggio in corso d'anno degli andamenti di finanza pubblica delle amministrazioni pubbliche, anche secondo l'articolazione nei sottosettori delle amministrazioni centrali, degli enti di previdenza e delle amministrazioni locali, in coordinamento </a:t>
            </a:r>
            <a:r>
              <a:rPr lang="it-IT" sz="2400" b="1" i="1" dirty="0" smtClean="0">
                <a:solidFill>
                  <a:srgbClr val="000080"/>
                </a:solidFill>
                <a:latin typeface="Times New Roman" pitchFamily="18" charset="0"/>
              </a:rPr>
              <a:t>con</a:t>
            </a:r>
            <a:r>
              <a:rPr lang="it-IT" sz="2800" b="1" i="1" dirty="0" smtClean="0">
                <a:solidFill>
                  <a:srgbClr val="000080"/>
                </a:solidFill>
                <a:latin typeface="Times New Roman" pitchFamily="18" charset="0"/>
              </a:rPr>
              <a:t> quanto previsto all'articolo 2, comma 2, lettera h), dalla legge 5 maggio 2009, n. 42, e successive modificazioni;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7700" y="0"/>
            <a:ext cx="7943850" cy="914400"/>
          </a:xfrm>
        </p:spPr>
        <p:txBody>
          <a:bodyPr>
            <a:normAutofit/>
          </a:bodyPr>
          <a:lstStyle/>
          <a:p>
            <a:pPr algn="ctr">
              <a:defRPr/>
            </a:pPr>
            <a:r>
              <a:rPr lang="it-IT" sz="2800" b="1" i="1" dirty="0" smtClean="0">
                <a:solidFill>
                  <a:srgbClr val="000080"/>
                </a:solidFill>
                <a:latin typeface="Times New Roman" pitchFamily="18" charset="0"/>
              </a:rPr>
              <a:t>2) 	</a:t>
            </a:r>
            <a:r>
              <a:rPr lang="it-IT" sz="3100" b="1" i="1" u="sng" dirty="0" smtClean="0">
                <a:solidFill>
                  <a:srgbClr val="000080"/>
                </a:solidFill>
                <a:latin typeface="Times New Roman" pitchFamily="18" charset="0"/>
              </a:rPr>
              <a:t> Il DLgs 91/2011</a:t>
            </a:r>
            <a:endParaRPr lang="it-IT" sz="3100" i="1" u="sng" dirty="0" smtClean="0">
              <a:solidFill>
                <a:srgbClr val="000080"/>
              </a:solidFill>
              <a:latin typeface="Times New Roman" pitchFamily="18" charset="0"/>
              <a:ea typeface="+mn-ea"/>
              <a:cs typeface="+mn-cs"/>
            </a:endParaRPr>
          </a:p>
        </p:txBody>
      </p:sp>
      <p:sp>
        <p:nvSpPr>
          <p:cNvPr id="6" name="Rettangolo 5"/>
          <p:cNvSpPr/>
          <p:nvPr/>
        </p:nvSpPr>
        <p:spPr>
          <a:xfrm>
            <a:off x="0" y="990600"/>
            <a:ext cx="8610600" cy="5029582"/>
          </a:xfrm>
          <a:prstGeom prst="rect">
            <a:avLst/>
          </a:prstGeom>
        </p:spPr>
        <p:txBody>
          <a:bodyPr wrap="square">
            <a:spAutoFit/>
          </a:bodyPr>
          <a:lstStyle/>
          <a:p>
            <a:pPr marL="361950" indent="-361950">
              <a:lnSpc>
                <a:spcPts val="3000"/>
              </a:lnSpc>
            </a:pPr>
            <a:r>
              <a:rPr lang="it-IT" sz="3200" b="1" i="1" u="sng" dirty="0" smtClean="0">
                <a:solidFill>
                  <a:srgbClr val="000080"/>
                </a:solidFill>
                <a:latin typeface="Times New Roman" pitchFamily="18" charset="0"/>
              </a:rPr>
              <a:t>Art. 5, DLgs 91/2011 “Finalità del piano dei conti”:</a:t>
            </a:r>
          </a:p>
          <a:p>
            <a:pPr marL="361950" indent="-361950">
              <a:lnSpc>
                <a:spcPts val="3000"/>
              </a:lnSpc>
            </a:pPr>
            <a:endParaRPr lang="it-IT" sz="3200" b="1" i="1" u="sng" dirty="0" smtClean="0">
              <a:solidFill>
                <a:srgbClr val="000080"/>
              </a:solidFill>
              <a:latin typeface="Times New Roman" pitchFamily="18" charset="0"/>
            </a:endParaRPr>
          </a:p>
          <a:p>
            <a:pPr marL="361950" indent="-361950" algn="just">
              <a:lnSpc>
                <a:spcPts val="3000"/>
              </a:lnSpc>
            </a:pPr>
            <a:r>
              <a:rPr lang="it-IT" sz="2800" b="1" i="1" dirty="0" smtClean="0">
                <a:solidFill>
                  <a:srgbClr val="000080"/>
                </a:solidFill>
                <a:latin typeface="Times New Roman" pitchFamily="18" charset="0"/>
              </a:rPr>
              <a:t>d)una maggiore </a:t>
            </a:r>
            <a:r>
              <a:rPr lang="it-IT" sz="2800" b="1" i="1" u="sng" dirty="0" smtClean="0">
                <a:solidFill>
                  <a:srgbClr val="000080"/>
                </a:solidFill>
                <a:latin typeface="Times New Roman" pitchFamily="18" charset="0"/>
              </a:rPr>
              <a:t>tracciabilità delle informazioni </a:t>
            </a:r>
            <a:r>
              <a:rPr lang="it-IT" sz="2800" b="1" i="1" dirty="0" smtClean="0">
                <a:solidFill>
                  <a:srgbClr val="000080"/>
                </a:solidFill>
                <a:latin typeface="Times New Roman" pitchFamily="18" charset="0"/>
              </a:rPr>
              <a:t>nelle varie fasi di rappresentazione della manifestazione contabile in termini di competenza finanziaria, economica, cassa e patrimonio; </a:t>
            </a:r>
          </a:p>
          <a:p>
            <a:pPr marL="361950" indent="-361950" algn="just">
              <a:lnSpc>
                <a:spcPts val="3000"/>
              </a:lnSpc>
            </a:pPr>
            <a:r>
              <a:rPr lang="it-IT" sz="2800" b="1" i="1" dirty="0" smtClean="0">
                <a:solidFill>
                  <a:srgbClr val="000080"/>
                </a:solidFill>
                <a:latin typeface="Times New Roman" pitchFamily="18" charset="0"/>
              </a:rPr>
              <a:t>e)una </a:t>
            </a:r>
            <a:r>
              <a:rPr lang="it-IT" sz="2800" b="1" i="1" u="sng" dirty="0" smtClean="0">
                <a:solidFill>
                  <a:srgbClr val="000080"/>
                </a:solidFill>
                <a:latin typeface="Times New Roman" pitchFamily="18" charset="0"/>
              </a:rPr>
              <a:t>maggiore attendibilità e trasparenza</a:t>
            </a:r>
            <a:r>
              <a:rPr lang="it-IT" sz="2800" b="1" i="1" dirty="0" smtClean="0">
                <a:solidFill>
                  <a:srgbClr val="000080"/>
                </a:solidFill>
                <a:latin typeface="Times New Roman" pitchFamily="18" charset="0"/>
              </a:rPr>
              <a:t> dei dati contabili, valutabili anche in sede di gestione dei bilanci pubblici, attraverso l'analisi delle scritturazioni contabili rilevate con le modalità di cui all'articolo 4, comma 1”. </a:t>
            </a:r>
          </a:p>
          <a:p>
            <a:pPr algn="just">
              <a:lnSpc>
                <a:spcPts val="2500"/>
              </a:lnSpc>
            </a:pPr>
            <a:endParaRPr lang="it-IT" sz="2400" b="1" i="1" dirty="0" smtClean="0">
              <a:solidFill>
                <a:srgbClr val="000080"/>
              </a:solidFill>
              <a:latin typeface="Times New Roman" pitchFamily="18" charset="0"/>
            </a:endParaRP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7700" y="0"/>
            <a:ext cx="7943850" cy="742950"/>
          </a:xfrm>
        </p:spPr>
        <p:txBody>
          <a:bodyPr>
            <a:normAutofit/>
          </a:bodyPr>
          <a:lstStyle/>
          <a:p>
            <a:pPr algn="ctr">
              <a:defRPr/>
            </a:pPr>
            <a:r>
              <a:rPr lang="it-IT" sz="2800" b="1" i="1" dirty="0" smtClean="0">
                <a:solidFill>
                  <a:srgbClr val="000080"/>
                </a:solidFill>
                <a:latin typeface="Times New Roman" pitchFamily="18" charset="0"/>
              </a:rPr>
              <a:t>2) 	</a:t>
            </a:r>
            <a:r>
              <a:rPr lang="it-IT" sz="3100" b="1" i="1" u="sng" dirty="0" smtClean="0">
                <a:solidFill>
                  <a:srgbClr val="000080"/>
                </a:solidFill>
                <a:latin typeface="Times New Roman" pitchFamily="18" charset="0"/>
              </a:rPr>
              <a:t> Il DLgs 91/2011</a:t>
            </a:r>
            <a:endParaRPr lang="it-IT" sz="3100" i="1" u="sng" dirty="0" smtClean="0">
              <a:solidFill>
                <a:srgbClr val="000080"/>
              </a:solidFill>
              <a:latin typeface="Times New Roman" pitchFamily="18" charset="0"/>
              <a:ea typeface="+mn-ea"/>
              <a:cs typeface="+mn-cs"/>
            </a:endParaRPr>
          </a:p>
        </p:txBody>
      </p:sp>
      <p:sp>
        <p:nvSpPr>
          <p:cNvPr id="6" name="Rettangolo 5"/>
          <p:cNvSpPr/>
          <p:nvPr/>
        </p:nvSpPr>
        <p:spPr>
          <a:xfrm>
            <a:off x="0" y="781050"/>
            <a:ext cx="8896350" cy="5909310"/>
          </a:xfrm>
          <a:prstGeom prst="rect">
            <a:avLst/>
          </a:prstGeom>
        </p:spPr>
        <p:txBody>
          <a:bodyPr wrap="square">
            <a:spAutoFit/>
          </a:bodyPr>
          <a:lstStyle/>
          <a:p>
            <a:pPr algn="just"/>
            <a:r>
              <a:rPr lang="it-IT" sz="3100" b="1" i="1" u="sng" dirty="0" smtClean="0">
                <a:solidFill>
                  <a:srgbClr val="000080"/>
                </a:solidFill>
                <a:latin typeface="Times New Roman" pitchFamily="18" charset="0"/>
                <a:ea typeface="+mj-ea"/>
                <a:cs typeface="+mj-cs"/>
              </a:rPr>
              <a:t>Art. 7, comma 2, DLgs 91/2011 - </a:t>
            </a:r>
            <a:r>
              <a:rPr lang="it-IT" sz="3100" b="1" i="1" dirty="0" smtClean="0">
                <a:solidFill>
                  <a:srgbClr val="000080"/>
                </a:solidFill>
                <a:latin typeface="Times New Roman" pitchFamily="18" charset="0"/>
                <a:ea typeface="+mj-ea"/>
                <a:cs typeface="+mj-cs"/>
              </a:rPr>
              <a:t>Piano dei conti e struttura dei documenti contabili: “</a:t>
            </a:r>
            <a:r>
              <a:rPr lang="it-IT" sz="2800" b="1" i="1" dirty="0" smtClean="0">
                <a:solidFill>
                  <a:srgbClr val="000080"/>
                </a:solidFill>
                <a:latin typeface="Times New Roman" pitchFamily="18" charset="0"/>
                <a:ea typeface="+mj-ea"/>
                <a:cs typeface="+mj-cs"/>
              </a:rPr>
              <a:t>Ciascuna voce del piano dei conti deve corrispondere in maniera univoca ad una unità elementare di bilancio finanziario. Nel caso in cui non sia corrispondente all'articolazione minima del piano, l'unità elementare di bilancio deve essere strutturata secondo l'articolazione che consenta la costruzione degli allegati e degli schemi di cui ai commi 3 e 4 del presente articolo, con il dettaglio richiesto per il monitoraggio ed il consolidamento dei dati di finanza pubblica”. </a:t>
            </a:r>
          </a:p>
          <a:p>
            <a:pPr algn="just"/>
            <a:endParaRPr lang="it-IT" sz="2800" b="1" i="1" dirty="0" smtClean="0">
              <a:solidFill>
                <a:srgbClr val="000080"/>
              </a:solidFill>
              <a:latin typeface="Times New Roman" pitchFamily="18" charset="0"/>
              <a:ea typeface="+mj-ea"/>
              <a:cs typeface="+mj-cs"/>
            </a:endParaRPr>
          </a:p>
          <a:p>
            <a:pPr algn="just"/>
            <a:r>
              <a:rPr lang="it-IT" sz="3200" b="1" i="1" u="sng" dirty="0" smtClean="0">
                <a:solidFill>
                  <a:srgbClr val="000080"/>
                </a:solidFill>
                <a:latin typeface="Times New Roman" pitchFamily="18" charset="0"/>
                <a:ea typeface="+mj-ea"/>
                <a:cs typeface="+mj-cs"/>
              </a:rPr>
              <a:t>Tale obbligo vincola le amministrazioni a non poter più predisporre i cosiddetti «Capitoli calderone»</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19314" y="0"/>
            <a:ext cx="8534400" cy="742950"/>
          </a:xfrm>
        </p:spPr>
        <p:txBody>
          <a:bodyPr>
            <a:normAutofit fontScale="90000"/>
          </a:bodyPr>
          <a:lstStyle/>
          <a:p>
            <a:pPr algn="ctr">
              <a:tabLst>
                <a:tab pos="536575" algn="l"/>
              </a:tabLst>
              <a:defRPr/>
            </a:pPr>
            <a:r>
              <a:rPr lang="it-IT" sz="2800" b="1" i="1" dirty="0" smtClean="0">
                <a:solidFill>
                  <a:srgbClr val="000080"/>
                </a:solidFill>
                <a:latin typeface="Times New Roman" pitchFamily="18" charset="0"/>
              </a:rPr>
              <a:t>3) 	</a:t>
            </a:r>
            <a:r>
              <a:rPr lang="it-IT" sz="3100" b="1" i="1" u="sng" dirty="0" smtClean="0">
                <a:solidFill>
                  <a:srgbClr val="000080"/>
                </a:solidFill>
                <a:latin typeface="Times New Roman" pitchFamily="18" charset="0"/>
              </a:rPr>
              <a:t> Il DLgs 118/2011 coordinato con il </a:t>
            </a:r>
            <a:r>
              <a:rPr lang="it-IT" sz="3100" b="1" i="1" u="sng" dirty="0" err="1" smtClean="0">
                <a:solidFill>
                  <a:srgbClr val="000080"/>
                </a:solidFill>
                <a:latin typeface="Times New Roman" pitchFamily="18" charset="0"/>
              </a:rPr>
              <a:t>D.Lgs</a:t>
            </a:r>
            <a:r>
              <a:rPr lang="it-IT" sz="3100" b="1" i="1" u="sng" dirty="0" smtClean="0">
                <a:solidFill>
                  <a:srgbClr val="000080"/>
                </a:solidFill>
                <a:latin typeface="Times New Roman" pitchFamily="18" charset="0"/>
              </a:rPr>
              <a:t> 126/2014</a:t>
            </a:r>
            <a:endParaRPr lang="it-IT" sz="3100" i="1" u="sng" dirty="0" smtClean="0">
              <a:solidFill>
                <a:srgbClr val="000080"/>
              </a:solidFill>
              <a:latin typeface="Times New Roman" pitchFamily="18" charset="0"/>
              <a:ea typeface="+mn-ea"/>
              <a:cs typeface="+mn-cs"/>
            </a:endParaRPr>
          </a:p>
        </p:txBody>
      </p:sp>
      <p:sp>
        <p:nvSpPr>
          <p:cNvPr id="6" name="Rettangolo 5"/>
          <p:cNvSpPr/>
          <p:nvPr/>
        </p:nvSpPr>
        <p:spPr>
          <a:xfrm>
            <a:off x="174170" y="781050"/>
            <a:ext cx="8722179" cy="6314549"/>
          </a:xfrm>
          <a:prstGeom prst="rect">
            <a:avLst/>
          </a:prstGeom>
        </p:spPr>
        <p:txBody>
          <a:bodyPr wrap="square">
            <a:spAutoFit/>
          </a:bodyPr>
          <a:lstStyle/>
          <a:p>
            <a:pPr algn="just"/>
            <a:r>
              <a:rPr lang="it-IT" sz="3100" b="1" i="1" u="sng" dirty="0" smtClean="0">
                <a:solidFill>
                  <a:srgbClr val="000080"/>
                </a:solidFill>
                <a:latin typeface="Times New Roman" pitchFamily="18" charset="0"/>
                <a:ea typeface="+mj-ea"/>
                <a:cs typeface="+mj-cs"/>
              </a:rPr>
              <a:t>Art. 4, DLgs 118/2011</a:t>
            </a:r>
            <a:r>
              <a:rPr lang="it-IT" sz="3100" b="1" i="1" dirty="0" smtClean="0">
                <a:solidFill>
                  <a:srgbClr val="000080"/>
                </a:solidFill>
                <a:latin typeface="Times New Roman" pitchFamily="18" charset="0"/>
                <a:ea typeface="+mj-ea"/>
                <a:cs typeface="+mj-cs"/>
              </a:rPr>
              <a:t>: </a:t>
            </a:r>
          </a:p>
          <a:p>
            <a:pPr algn="just">
              <a:lnSpc>
                <a:spcPts val="2800"/>
              </a:lnSpc>
            </a:pPr>
            <a:r>
              <a:rPr lang="it-IT" sz="2800" b="1" i="1" dirty="0" smtClean="0">
                <a:solidFill>
                  <a:srgbClr val="000080"/>
                </a:solidFill>
                <a:latin typeface="Times New Roman" pitchFamily="18" charset="0"/>
                <a:ea typeface="+mj-ea"/>
                <a:cs typeface="+mj-cs"/>
              </a:rPr>
              <a:t>“1</a:t>
            </a:r>
            <a:r>
              <a:rPr lang="it-IT" sz="3100" b="1" i="1" dirty="0" smtClean="0">
                <a:solidFill>
                  <a:srgbClr val="000080"/>
                </a:solidFill>
                <a:latin typeface="Times New Roman" pitchFamily="18" charset="0"/>
                <a:ea typeface="+mj-ea"/>
                <a:cs typeface="+mj-cs"/>
              </a:rPr>
              <a:t>. </a:t>
            </a:r>
            <a:r>
              <a:rPr lang="it-IT" sz="2800" b="1" i="1" dirty="0" smtClean="0">
                <a:solidFill>
                  <a:srgbClr val="000080"/>
                </a:solidFill>
                <a:latin typeface="Times New Roman" pitchFamily="18" charset="0"/>
                <a:ea typeface="+mj-ea"/>
                <a:cs typeface="+mj-cs"/>
              </a:rPr>
              <a:t>Al fine di consentire il consolidamento ed il monitoraggio dei conti pubblici, nonché il miglioramento della </a:t>
            </a:r>
            <a:r>
              <a:rPr lang="it-IT" sz="2800" b="1" i="1" dirty="0" err="1" smtClean="0">
                <a:solidFill>
                  <a:srgbClr val="000080"/>
                </a:solidFill>
                <a:latin typeface="Times New Roman" pitchFamily="18" charset="0"/>
                <a:ea typeface="+mj-ea"/>
                <a:cs typeface="+mj-cs"/>
              </a:rPr>
              <a:t>raccordabilità</a:t>
            </a:r>
            <a:r>
              <a:rPr lang="it-IT" sz="2800" b="1" i="1" dirty="0" smtClean="0">
                <a:solidFill>
                  <a:srgbClr val="000080"/>
                </a:solidFill>
                <a:latin typeface="Times New Roman" pitchFamily="18" charset="0"/>
                <a:ea typeface="+mj-ea"/>
                <a:cs typeface="+mj-cs"/>
              </a:rPr>
              <a:t> dei conti delle amministrazioni pubbliche con il Sistema europeo dei conti nazionali nell'ambito delle rappresentazioni contabili, le Regioni e gli enti locali e i loro enti strumentali, adottano </a:t>
            </a:r>
            <a:r>
              <a:rPr lang="it-IT" sz="2800" b="1" i="1" u="sng" dirty="0" smtClean="0">
                <a:solidFill>
                  <a:srgbClr val="000080"/>
                </a:solidFill>
                <a:latin typeface="Times New Roman" pitchFamily="18" charset="0"/>
                <a:ea typeface="+mj-ea"/>
                <a:cs typeface="+mj-cs"/>
              </a:rPr>
              <a:t>un comune piano dei conti integrato </a:t>
            </a:r>
            <a:r>
              <a:rPr lang="it-IT" sz="2800" b="1" i="1" dirty="0" smtClean="0">
                <a:solidFill>
                  <a:srgbClr val="000080"/>
                </a:solidFill>
                <a:latin typeface="Times New Roman" pitchFamily="18" charset="0"/>
                <a:ea typeface="+mj-ea"/>
                <a:cs typeface="+mj-cs"/>
              </a:rPr>
              <a:t>[…]. </a:t>
            </a:r>
          </a:p>
          <a:p>
            <a:pPr algn="just">
              <a:lnSpc>
                <a:spcPts val="2800"/>
              </a:lnSpc>
            </a:pPr>
            <a:r>
              <a:rPr lang="it-IT" sz="2800" b="1" i="1" dirty="0" smtClean="0">
                <a:solidFill>
                  <a:srgbClr val="000080"/>
                </a:solidFill>
                <a:latin typeface="Times New Roman" pitchFamily="18" charset="0"/>
                <a:ea typeface="+mj-ea"/>
                <a:cs typeface="+mj-cs"/>
              </a:rPr>
              <a:t>2. Il piano dei conti integrato, ispirato a comuni criteri di contabilizzazione, è </a:t>
            </a:r>
            <a:r>
              <a:rPr lang="it-IT" sz="2800" b="1" i="1" u="sng" dirty="0" smtClean="0">
                <a:solidFill>
                  <a:srgbClr val="000080"/>
                </a:solidFill>
                <a:latin typeface="Times New Roman" pitchFamily="18" charset="0"/>
                <a:ea typeface="+mj-ea"/>
                <a:cs typeface="+mj-cs"/>
              </a:rPr>
              <a:t>costituito dall'elenco delle articolazioni delle unità elementari del bilancio finanziario gestionale e dei conti economico-patrimoniali, </a:t>
            </a:r>
            <a:r>
              <a:rPr lang="it-IT" sz="2800" b="1" i="1" dirty="0" smtClean="0">
                <a:solidFill>
                  <a:srgbClr val="000080"/>
                </a:solidFill>
                <a:latin typeface="Times New Roman" pitchFamily="18" charset="0"/>
                <a:ea typeface="+mj-ea"/>
                <a:cs typeface="+mj-cs"/>
              </a:rPr>
              <a:t>definito in modo da evidenziare, attraverso i principi contabili applicati, </a:t>
            </a:r>
            <a:r>
              <a:rPr lang="it-IT" sz="2800" b="1" i="1" u="sng" dirty="0" smtClean="0">
                <a:solidFill>
                  <a:srgbClr val="000080"/>
                </a:solidFill>
                <a:latin typeface="Times New Roman" pitchFamily="18" charset="0"/>
                <a:ea typeface="+mj-ea"/>
                <a:cs typeface="+mj-cs"/>
              </a:rPr>
              <a:t>le modalità di raccordo, anche in una sequenza temporale, dei dati finanziari ed economico-patrimoniali, nonché consentire la rilevazione unitaria dei fatti gestionali.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90286" y="0"/>
            <a:ext cx="8650514" cy="742950"/>
          </a:xfrm>
        </p:spPr>
        <p:txBody>
          <a:bodyPr>
            <a:normAutofit/>
          </a:bodyPr>
          <a:lstStyle/>
          <a:p>
            <a:pPr algn="ctr">
              <a:defRPr/>
            </a:pPr>
            <a:r>
              <a:rPr lang="it-IT" sz="2000" b="1" i="1" dirty="0" smtClean="0">
                <a:solidFill>
                  <a:srgbClr val="000080"/>
                </a:solidFill>
                <a:latin typeface="Times New Roman" pitchFamily="18" charset="0"/>
              </a:rPr>
              <a:t>3) 	</a:t>
            </a:r>
            <a:r>
              <a:rPr lang="it-IT" sz="2400" b="1" i="1" u="sng" dirty="0" smtClean="0">
                <a:solidFill>
                  <a:srgbClr val="000080"/>
                </a:solidFill>
                <a:latin typeface="Times New Roman" pitchFamily="18" charset="0"/>
              </a:rPr>
              <a:t> Il DLgs </a:t>
            </a:r>
            <a:r>
              <a:rPr lang="it-IT" sz="2800" b="1" i="1" u="sng" dirty="0" smtClean="0">
                <a:solidFill>
                  <a:srgbClr val="000080"/>
                </a:solidFill>
                <a:latin typeface="Times New Roman" pitchFamily="18" charset="0"/>
              </a:rPr>
              <a:t>118/2011</a:t>
            </a:r>
            <a:r>
              <a:rPr lang="it-IT" sz="2400" b="1" i="1" u="sng" dirty="0" smtClean="0">
                <a:solidFill>
                  <a:srgbClr val="000080"/>
                </a:solidFill>
                <a:latin typeface="Times New Roman" pitchFamily="18" charset="0"/>
              </a:rPr>
              <a:t> </a:t>
            </a:r>
            <a:r>
              <a:rPr lang="it-IT" sz="2800" b="1" i="1" u="sng" dirty="0" smtClean="0">
                <a:solidFill>
                  <a:srgbClr val="000080"/>
                </a:solidFill>
                <a:latin typeface="Times New Roman" pitchFamily="18" charset="0"/>
              </a:rPr>
              <a:t>coordinato con il </a:t>
            </a:r>
            <a:r>
              <a:rPr lang="it-IT" sz="2800" b="1" i="1" u="sng" dirty="0" err="1" smtClean="0">
                <a:solidFill>
                  <a:srgbClr val="000080"/>
                </a:solidFill>
                <a:latin typeface="Times New Roman" pitchFamily="18" charset="0"/>
              </a:rPr>
              <a:t>D.Lgs</a:t>
            </a:r>
            <a:r>
              <a:rPr lang="it-IT" sz="2800" b="1" i="1" u="sng" dirty="0" smtClean="0">
                <a:solidFill>
                  <a:srgbClr val="000080"/>
                </a:solidFill>
                <a:latin typeface="Times New Roman" pitchFamily="18" charset="0"/>
              </a:rPr>
              <a:t> 126/2014</a:t>
            </a:r>
            <a:endParaRPr lang="it-IT" sz="3100" i="1" u="sng" dirty="0" smtClean="0">
              <a:solidFill>
                <a:srgbClr val="000080"/>
              </a:solidFill>
              <a:latin typeface="Times New Roman" pitchFamily="18" charset="0"/>
              <a:ea typeface="+mn-ea"/>
              <a:cs typeface="+mn-cs"/>
            </a:endParaRPr>
          </a:p>
        </p:txBody>
      </p:sp>
      <p:sp>
        <p:nvSpPr>
          <p:cNvPr id="6" name="Rettangolo 5"/>
          <p:cNvSpPr/>
          <p:nvPr/>
        </p:nvSpPr>
        <p:spPr>
          <a:xfrm>
            <a:off x="0" y="781050"/>
            <a:ext cx="8896350" cy="4493538"/>
          </a:xfrm>
          <a:prstGeom prst="rect">
            <a:avLst/>
          </a:prstGeom>
        </p:spPr>
        <p:txBody>
          <a:bodyPr wrap="square">
            <a:spAutoFit/>
          </a:bodyPr>
          <a:lstStyle/>
          <a:p>
            <a:pPr algn="just"/>
            <a:r>
              <a:rPr lang="it-IT" sz="3100" b="1" i="1" u="sng" dirty="0" smtClean="0">
                <a:solidFill>
                  <a:srgbClr val="000080"/>
                </a:solidFill>
                <a:latin typeface="Times New Roman" pitchFamily="18" charset="0"/>
                <a:ea typeface="+mj-ea"/>
                <a:cs typeface="+mj-cs"/>
              </a:rPr>
              <a:t>Art. 4, DLgs 118/2011</a:t>
            </a:r>
            <a:r>
              <a:rPr lang="it-IT" sz="3100" b="1" i="1" dirty="0" smtClean="0">
                <a:solidFill>
                  <a:srgbClr val="000080"/>
                </a:solidFill>
                <a:latin typeface="Times New Roman" pitchFamily="18" charset="0"/>
                <a:ea typeface="+mj-ea"/>
                <a:cs typeface="+mj-cs"/>
              </a:rPr>
              <a:t>: </a:t>
            </a:r>
          </a:p>
          <a:p>
            <a:pPr algn="just"/>
            <a:endParaRPr lang="it-IT" sz="3100" b="1" i="1" dirty="0" smtClean="0">
              <a:solidFill>
                <a:srgbClr val="000080"/>
              </a:solidFill>
              <a:latin typeface="Times New Roman" pitchFamily="18" charset="0"/>
              <a:ea typeface="+mj-ea"/>
              <a:cs typeface="+mj-cs"/>
            </a:endParaRPr>
          </a:p>
          <a:p>
            <a:pPr algn="just"/>
            <a:r>
              <a:rPr lang="it-IT" sz="2800" b="1" i="1" dirty="0" smtClean="0">
                <a:solidFill>
                  <a:srgbClr val="000080"/>
                </a:solidFill>
                <a:latin typeface="Times New Roman" pitchFamily="18" charset="0"/>
                <a:ea typeface="+mj-ea"/>
                <a:cs typeface="+mj-cs"/>
              </a:rPr>
              <a:t>3.L'elenco dei conti economico-patrimoniali comprende i conti necessari per le operazioni di </a:t>
            </a:r>
            <a:r>
              <a:rPr lang="it-IT" sz="2800" b="1" i="1" u="sng" dirty="0" smtClean="0">
                <a:solidFill>
                  <a:srgbClr val="000080"/>
                </a:solidFill>
                <a:latin typeface="Times New Roman" pitchFamily="18" charset="0"/>
                <a:ea typeface="+mj-ea"/>
                <a:cs typeface="+mj-cs"/>
              </a:rPr>
              <a:t>integrazione, rettifica e ammortamento, </a:t>
            </a:r>
            <a:r>
              <a:rPr lang="it-IT" sz="2800" b="1" i="1" dirty="0" smtClean="0">
                <a:solidFill>
                  <a:srgbClr val="000080"/>
                </a:solidFill>
                <a:latin typeface="Times New Roman" pitchFamily="18" charset="0"/>
                <a:ea typeface="+mj-ea"/>
                <a:cs typeface="+mj-cs"/>
              </a:rPr>
              <a:t>[…]. </a:t>
            </a:r>
          </a:p>
          <a:p>
            <a:r>
              <a:rPr lang="it-IT" sz="2800" b="1" i="1" dirty="0" smtClean="0">
                <a:solidFill>
                  <a:srgbClr val="000080"/>
                </a:solidFill>
                <a:latin typeface="Times New Roman" pitchFamily="18" charset="0"/>
                <a:ea typeface="+mj-ea"/>
                <a:cs typeface="+mj-cs"/>
              </a:rPr>
              <a:t>4.Il piano dei conti di ciascun comparto di enti può essere articolato in considerazione alla specificità dell'attività svolta, fermo restando la riconducibilità delle predette voci alle aggregazioni previste dal piano dei conti integrato comune di cui al comma 1”.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03200" y="0"/>
            <a:ext cx="8737600" cy="742950"/>
          </a:xfrm>
        </p:spPr>
        <p:txBody>
          <a:bodyPr>
            <a:normAutofit/>
          </a:bodyPr>
          <a:lstStyle/>
          <a:p>
            <a:pPr algn="ctr">
              <a:defRPr/>
            </a:pPr>
            <a:r>
              <a:rPr lang="it-IT" sz="2800" b="1" i="1" u="sng" dirty="0" smtClean="0">
                <a:solidFill>
                  <a:srgbClr val="000080"/>
                </a:solidFill>
                <a:latin typeface="Times New Roman" pitchFamily="18" charset="0"/>
              </a:rPr>
              <a:t>Il DLgs </a:t>
            </a:r>
            <a:r>
              <a:rPr lang="it-IT" sz="3200" b="1" i="1" u="sng" dirty="0" smtClean="0">
                <a:solidFill>
                  <a:srgbClr val="000080"/>
                </a:solidFill>
                <a:latin typeface="Times New Roman" pitchFamily="18" charset="0"/>
              </a:rPr>
              <a:t>118/2011</a:t>
            </a:r>
            <a:r>
              <a:rPr lang="it-IT" sz="2800" b="1" i="1" u="sng" dirty="0" smtClean="0">
                <a:solidFill>
                  <a:srgbClr val="000080"/>
                </a:solidFill>
                <a:latin typeface="Times New Roman" pitchFamily="18" charset="0"/>
              </a:rPr>
              <a:t> </a:t>
            </a:r>
            <a:r>
              <a:rPr lang="it-IT" sz="3200" b="1" i="1" u="sng" dirty="0" smtClean="0">
                <a:solidFill>
                  <a:srgbClr val="000080"/>
                </a:solidFill>
                <a:latin typeface="Times New Roman" pitchFamily="18" charset="0"/>
              </a:rPr>
              <a:t>coordinato con il </a:t>
            </a:r>
            <a:r>
              <a:rPr lang="it-IT" sz="3200" b="1" i="1" u="sng" dirty="0" err="1" smtClean="0">
                <a:solidFill>
                  <a:srgbClr val="000080"/>
                </a:solidFill>
                <a:latin typeface="Times New Roman" pitchFamily="18" charset="0"/>
              </a:rPr>
              <a:t>D.Lgs</a:t>
            </a:r>
            <a:r>
              <a:rPr lang="it-IT" sz="3200" b="1" i="1" u="sng" dirty="0" smtClean="0">
                <a:solidFill>
                  <a:srgbClr val="000080"/>
                </a:solidFill>
                <a:latin typeface="Times New Roman" pitchFamily="18" charset="0"/>
              </a:rPr>
              <a:t> 126/2014</a:t>
            </a:r>
            <a:endParaRPr lang="it-IT" sz="3600" i="1" u="sng" dirty="0" smtClean="0">
              <a:solidFill>
                <a:srgbClr val="000080"/>
              </a:solidFill>
              <a:latin typeface="Times New Roman" pitchFamily="18" charset="0"/>
              <a:ea typeface="+mn-ea"/>
              <a:cs typeface="+mn-cs"/>
            </a:endParaRPr>
          </a:p>
        </p:txBody>
      </p:sp>
      <p:sp>
        <p:nvSpPr>
          <p:cNvPr id="6" name="Rettangolo 5"/>
          <p:cNvSpPr/>
          <p:nvPr/>
        </p:nvSpPr>
        <p:spPr>
          <a:xfrm>
            <a:off x="361950" y="781050"/>
            <a:ext cx="8534400" cy="5493812"/>
          </a:xfrm>
          <a:prstGeom prst="rect">
            <a:avLst/>
          </a:prstGeom>
        </p:spPr>
        <p:txBody>
          <a:bodyPr wrap="square">
            <a:spAutoFit/>
          </a:bodyPr>
          <a:lstStyle/>
          <a:p>
            <a:pPr algn="just"/>
            <a:r>
              <a:rPr lang="it-IT" sz="3100" b="1" i="1" u="sng" dirty="0" smtClean="0">
                <a:solidFill>
                  <a:srgbClr val="000080"/>
                </a:solidFill>
                <a:latin typeface="Times New Roman" pitchFamily="18" charset="0"/>
                <a:ea typeface="+mj-ea"/>
                <a:cs typeface="+mj-cs"/>
              </a:rPr>
              <a:t>Art. 8, DLgs 118/2011</a:t>
            </a:r>
            <a:r>
              <a:rPr lang="it-IT" sz="3100" b="1" i="1" dirty="0" smtClean="0">
                <a:solidFill>
                  <a:srgbClr val="000080"/>
                </a:solidFill>
                <a:latin typeface="Times New Roman" pitchFamily="18" charset="0"/>
                <a:ea typeface="+mj-ea"/>
                <a:cs typeface="+mj-cs"/>
              </a:rPr>
              <a:t> - Adeguamento SIOPE:</a:t>
            </a:r>
          </a:p>
          <a:p>
            <a:pPr algn="just">
              <a:lnSpc>
                <a:spcPts val="3200"/>
              </a:lnSpc>
            </a:pPr>
            <a:r>
              <a:rPr lang="it-IT" sz="2800" b="1" i="1" dirty="0" smtClean="0">
                <a:solidFill>
                  <a:srgbClr val="000080"/>
                </a:solidFill>
                <a:latin typeface="Times New Roman" pitchFamily="18" charset="0"/>
                <a:ea typeface="+mj-ea"/>
                <a:cs typeface="+mj-cs"/>
              </a:rPr>
              <a:t> 1. Con le modalità definite dall'articolo 14, comma 8, della legge 31 dicembre 2009, n. 196, </a:t>
            </a:r>
            <a:r>
              <a:rPr lang="it-IT" sz="2800" b="1" i="1" u="sng" dirty="0" smtClean="0">
                <a:solidFill>
                  <a:srgbClr val="000080"/>
                </a:solidFill>
                <a:latin typeface="Times New Roman" pitchFamily="18" charset="0"/>
                <a:ea typeface="+mj-ea"/>
                <a:cs typeface="+mj-cs"/>
              </a:rPr>
              <a:t>dal 1 gennaio 2017 </a:t>
            </a:r>
            <a:r>
              <a:rPr lang="it-IT" sz="2800" b="1" i="1" dirty="0" smtClean="0">
                <a:solidFill>
                  <a:srgbClr val="000080"/>
                </a:solidFill>
                <a:latin typeface="Times New Roman" pitchFamily="18" charset="0"/>
                <a:ea typeface="+mj-ea"/>
                <a:cs typeface="+mj-cs"/>
              </a:rPr>
              <a:t>le codifiche SIOPE degli enti territoriali  e dei loro enti strumentali in contabilità finanziaria sono sostituite con quelle previste nella struttura del piano dei conti integrato. Le codifiche SIOPE degli enti in contabilità civilistica sono aggiornate in considerazione della struttura del piano dei conti integrato degli enti in contabilità finanziaria.</a:t>
            </a:r>
          </a:p>
          <a:p>
            <a:pPr algn="just">
              <a:lnSpc>
                <a:spcPts val="3200"/>
              </a:lnSpc>
            </a:pPr>
            <a:r>
              <a:rPr lang="it-IT" sz="2800" b="1" i="1" dirty="0" smtClean="0">
                <a:solidFill>
                  <a:srgbClr val="000080"/>
                </a:solidFill>
                <a:latin typeface="Times New Roman" pitchFamily="18" charset="0"/>
                <a:ea typeface="+mj-ea"/>
                <a:cs typeface="+mj-cs"/>
              </a:rPr>
              <a:t>2. Eventuali ulteriori livelli di articolazione delle codifiche SIOPE sono riconducibili alle aggregazioni previste dal piano dei conti integrati</a:t>
            </a:r>
            <a:r>
              <a:rPr lang="it-IT" sz="3100" b="1" i="1" dirty="0" smtClean="0">
                <a:solidFill>
                  <a:srgbClr val="000080"/>
                </a:solidFill>
                <a:latin typeface="Times New Roman" pitchFamily="18" charset="0"/>
                <a:ea typeface="+mj-ea"/>
                <a:cs typeface="+mj-cs"/>
              </a:rPr>
              <a:t>.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7700" y="0"/>
            <a:ext cx="7943850" cy="868363"/>
          </a:xfrm>
        </p:spPr>
        <p:txBody>
          <a:bodyPr>
            <a:normAutofit/>
          </a:bodyPr>
          <a:lstStyle/>
          <a:p>
            <a:pPr algn="ctr">
              <a:defRPr/>
            </a:pPr>
            <a:r>
              <a:rPr lang="it-IT" sz="2800" b="1" i="1" dirty="0" smtClean="0">
                <a:solidFill>
                  <a:srgbClr val="000080"/>
                </a:solidFill>
                <a:latin typeface="Times New Roman" pitchFamily="18" charset="0"/>
              </a:rPr>
              <a:t>4) 	</a:t>
            </a:r>
            <a:r>
              <a:rPr lang="it-IT" sz="3100" b="1" i="1" u="sng" dirty="0" smtClean="0">
                <a:solidFill>
                  <a:srgbClr val="000080"/>
                </a:solidFill>
                <a:latin typeface="Times New Roman" pitchFamily="18" charset="0"/>
              </a:rPr>
              <a:t>La struttura del piano dei conti</a:t>
            </a:r>
            <a:endParaRPr lang="it-IT" sz="3100" i="1" u="sng" dirty="0" smtClean="0">
              <a:solidFill>
                <a:srgbClr val="000080"/>
              </a:solidFill>
              <a:latin typeface="Times New Roman" pitchFamily="18" charset="0"/>
              <a:ea typeface="+mn-ea"/>
              <a:cs typeface="+mn-cs"/>
            </a:endParaRPr>
          </a:p>
        </p:txBody>
      </p:sp>
      <p:pic>
        <p:nvPicPr>
          <p:cNvPr id="5" name="Picture 2"/>
          <p:cNvPicPr>
            <a:picLocks noChangeAspect="1" noChangeArrowheads="1"/>
          </p:cNvPicPr>
          <p:nvPr/>
        </p:nvPicPr>
        <p:blipFill>
          <a:blip r:embed="rId2" cstate="print"/>
          <a:srcRect l="15647" t="23850" r="14069" b="11715"/>
          <a:stretch>
            <a:fillRect/>
          </a:stretch>
        </p:blipFill>
        <p:spPr bwMode="auto">
          <a:xfrm>
            <a:off x="152400" y="876300"/>
            <a:ext cx="8568952" cy="565785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868363"/>
          </a:xfrm>
        </p:spPr>
        <p:txBody>
          <a:bodyPr>
            <a:normAutofit/>
          </a:bodyPr>
          <a:lstStyle/>
          <a:p>
            <a:pPr>
              <a:tabLst>
                <a:tab pos="457200" algn="l"/>
              </a:tabLst>
              <a:defRPr/>
            </a:pPr>
            <a:r>
              <a:rPr lang="it-IT" sz="2800" b="1" i="1" dirty="0" smtClean="0">
                <a:solidFill>
                  <a:srgbClr val="000080"/>
                </a:solidFill>
                <a:latin typeface="Times New Roman" pitchFamily="18" charset="0"/>
              </a:rPr>
              <a:t>4) 	</a:t>
            </a:r>
            <a:r>
              <a:rPr lang="it-IT" sz="3100" b="1" i="1" u="sng" dirty="0" smtClean="0">
                <a:solidFill>
                  <a:srgbClr val="000080"/>
                </a:solidFill>
                <a:latin typeface="Times New Roman" pitchFamily="18" charset="0"/>
              </a:rPr>
              <a:t>La struttura del piano dei conti finanziario </a:t>
            </a:r>
            <a:endParaRPr lang="it-IT" sz="3100" i="1" u="sng" dirty="0" smtClean="0">
              <a:solidFill>
                <a:srgbClr val="000080"/>
              </a:solidFill>
              <a:latin typeface="Times New Roman" pitchFamily="18" charset="0"/>
              <a:ea typeface="+mn-ea"/>
              <a:cs typeface="+mn-cs"/>
            </a:endParaRPr>
          </a:p>
        </p:txBody>
      </p:sp>
      <p:pic>
        <p:nvPicPr>
          <p:cNvPr id="5" name="Picture 2"/>
          <p:cNvPicPr>
            <a:picLocks noChangeAspect="1" noChangeArrowheads="1"/>
          </p:cNvPicPr>
          <p:nvPr/>
        </p:nvPicPr>
        <p:blipFill>
          <a:blip r:embed="rId2" cstate="print"/>
          <a:srcRect l="16238" t="24210" r="14069" b="12476"/>
          <a:stretch>
            <a:fillRect/>
          </a:stretch>
        </p:blipFill>
        <p:spPr bwMode="auto">
          <a:xfrm>
            <a:off x="228600" y="1009650"/>
            <a:ext cx="8915400" cy="584835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219200" y="44450"/>
            <a:ext cx="7924800" cy="868363"/>
          </a:xfrm>
        </p:spPr>
        <p:txBody>
          <a:bodyPr/>
          <a:lstStyle/>
          <a:p>
            <a:pPr>
              <a:defRPr/>
            </a:pPr>
            <a:r>
              <a:rPr lang="it-IT" sz="3200" i="1" dirty="0" smtClean="0">
                <a:solidFill>
                  <a:srgbClr val="000080"/>
                </a:solidFill>
                <a:latin typeface="Times New Roman" pitchFamily="18" charset="0"/>
                <a:ea typeface="+mn-ea"/>
                <a:cs typeface="+mn-cs"/>
              </a:rPr>
              <a:t>STRUTTURA DELLA PRESENTAZIONE</a:t>
            </a:r>
            <a:r>
              <a:rPr lang="it-IT" sz="3200" dirty="0" smtClean="0"/>
              <a:t>:</a:t>
            </a:r>
            <a:endParaRPr lang="it-IT" sz="3200" dirty="0"/>
          </a:p>
        </p:txBody>
      </p:sp>
      <p:sp>
        <p:nvSpPr>
          <p:cNvPr id="4099" name="Rectangle 3"/>
          <p:cNvSpPr>
            <a:spLocks noGrp="1" noChangeArrowheads="1"/>
          </p:cNvSpPr>
          <p:nvPr>
            <p:ph type="body" idx="4294967295"/>
          </p:nvPr>
        </p:nvSpPr>
        <p:spPr bwMode="auto">
          <a:xfrm>
            <a:off x="0" y="1123950"/>
            <a:ext cx="9144000" cy="5429250"/>
          </a:xfrm>
          <a:prstGeom prst="rect">
            <a:avLst/>
          </a:prstGeom>
          <a:noFill/>
          <a:ln>
            <a:miter lim="800000"/>
            <a:headEnd/>
            <a:tailEnd/>
          </a:ln>
        </p:spPr>
        <p:txBody>
          <a:bodyPr/>
          <a:lstStyle/>
          <a:p>
            <a:pPr marL="526732" lvl="1" indent="0" algn="just">
              <a:lnSpc>
                <a:spcPts val="5000"/>
              </a:lnSpc>
              <a:spcBef>
                <a:spcPct val="0"/>
              </a:spcBef>
              <a:buNone/>
            </a:pPr>
            <a:r>
              <a:rPr lang="it-IT" b="1" i="1" dirty="0" smtClean="0">
                <a:solidFill>
                  <a:srgbClr val="000080"/>
                </a:solidFill>
                <a:latin typeface="Times New Roman" pitchFamily="18" charset="0"/>
              </a:rPr>
              <a:t>1) La legge n. 196/2009 e la legge n. 42/2009</a:t>
            </a:r>
          </a:p>
          <a:p>
            <a:pPr marL="526732" lvl="1" indent="0" algn="just">
              <a:lnSpc>
                <a:spcPts val="5000"/>
              </a:lnSpc>
              <a:spcBef>
                <a:spcPct val="0"/>
              </a:spcBef>
              <a:buNone/>
            </a:pPr>
            <a:r>
              <a:rPr lang="it-IT" b="1" i="1" dirty="0" smtClean="0">
                <a:solidFill>
                  <a:srgbClr val="000080"/>
                </a:solidFill>
                <a:latin typeface="Times New Roman" pitchFamily="18" charset="0"/>
              </a:rPr>
              <a:t>2) IL DLgs n. 91/2011</a:t>
            </a:r>
          </a:p>
          <a:p>
            <a:pPr marL="250825" indent="285750" algn="just" eaLnBrk="1" hangingPunct="1">
              <a:lnSpc>
                <a:spcPts val="5000"/>
              </a:lnSpc>
              <a:spcBef>
                <a:spcPct val="0"/>
              </a:spcBef>
              <a:buNone/>
            </a:pPr>
            <a:r>
              <a:rPr lang="it-IT" b="1" i="1" dirty="0" smtClean="0">
                <a:solidFill>
                  <a:srgbClr val="000080"/>
                </a:solidFill>
                <a:latin typeface="Times New Roman" pitchFamily="18" charset="0"/>
              </a:rPr>
              <a:t>3) IL DLgs n. 118/2011 coordinato con il DLgs n. 126/2014</a:t>
            </a:r>
          </a:p>
          <a:p>
            <a:pPr marL="250825" indent="285750" algn="just" eaLnBrk="1" hangingPunct="1">
              <a:lnSpc>
                <a:spcPts val="5000"/>
              </a:lnSpc>
              <a:spcBef>
                <a:spcPct val="0"/>
              </a:spcBef>
              <a:buNone/>
            </a:pPr>
            <a:r>
              <a:rPr lang="it-IT" b="1" i="1" dirty="0" smtClean="0">
                <a:solidFill>
                  <a:srgbClr val="000080"/>
                </a:solidFill>
                <a:latin typeface="Times New Roman" pitchFamily="18" charset="0"/>
              </a:rPr>
              <a:t>4) La struttura de piano dei conti</a:t>
            </a:r>
          </a:p>
          <a:p>
            <a:pPr marL="250825" indent="285750" algn="just" eaLnBrk="1" hangingPunct="1">
              <a:lnSpc>
                <a:spcPts val="5000"/>
              </a:lnSpc>
              <a:spcBef>
                <a:spcPct val="0"/>
              </a:spcBef>
              <a:buNone/>
            </a:pPr>
            <a:r>
              <a:rPr lang="it-IT" b="1" i="1" dirty="0" smtClean="0">
                <a:solidFill>
                  <a:srgbClr val="000080"/>
                </a:solidFill>
                <a:latin typeface="Times New Roman" pitchFamily="18" charset="0"/>
              </a:rPr>
              <a:t>5) Il piano dei conti e gli schemi di bilancio </a:t>
            </a:r>
          </a:p>
          <a:p>
            <a:pPr marL="250825" indent="285750" algn="just" eaLnBrk="1" hangingPunct="1">
              <a:lnSpc>
                <a:spcPts val="5000"/>
              </a:lnSpc>
              <a:spcBef>
                <a:spcPct val="0"/>
              </a:spcBef>
              <a:buNone/>
            </a:pPr>
            <a:r>
              <a:rPr lang="it-IT" b="1" i="1" dirty="0" smtClean="0">
                <a:solidFill>
                  <a:srgbClr val="000080"/>
                </a:solidFill>
                <a:latin typeface="Times New Roman" pitchFamily="18" charset="0"/>
              </a:rPr>
              <a:t>6) Il piano finanziario</a:t>
            </a:r>
          </a:p>
          <a:p>
            <a:pPr marL="250825" indent="285750" algn="just">
              <a:lnSpc>
                <a:spcPts val="5000"/>
              </a:lnSpc>
              <a:spcBef>
                <a:spcPct val="0"/>
              </a:spcBef>
              <a:buNone/>
            </a:pPr>
            <a:r>
              <a:rPr lang="it-IT" b="1" i="1" dirty="0" smtClean="0">
                <a:solidFill>
                  <a:srgbClr val="000080"/>
                </a:solidFill>
                <a:latin typeface="Times New Roman" pitchFamily="18" charset="0"/>
              </a:rPr>
              <a:t>7) Il </a:t>
            </a:r>
            <a:r>
              <a:rPr lang="it-IT" b="1" i="1" dirty="0">
                <a:solidFill>
                  <a:srgbClr val="000080"/>
                </a:solidFill>
                <a:latin typeface="Times New Roman" pitchFamily="18" charset="0"/>
              </a:rPr>
              <a:t>piano economico</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868363"/>
          </a:xfrm>
        </p:spPr>
        <p:txBody>
          <a:bodyPr>
            <a:normAutofit/>
          </a:bodyPr>
          <a:lstStyle/>
          <a:p>
            <a:pPr>
              <a:tabLst>
                <a:tab pos="457200" algn="l"/>
              </a:tabLst>
              <a:defRPr/>
            </a:pPr>
            <a:r>
              <a:rPr lang="it-IT" sz="2800" b="1" i="1" dirty="0" smtClean="0">
                <a:solidFill>
                  <a:srgbClr val="000080"/>
                </a:solidFill>
                <a:latin typeface="Times New Roman" pitchFamily="18" charset="0"/>
              </a:rPr>
              <a:t>4) 	</a:t>
            </a:r>
            <a:r>
              <a:rPr lang="it-IT" sz="3100" b="1" i="1" u="sng" dirty="0" smtClean="0">
                <a:solidFill>
                  <a:srgbClr val="000080"/>
                </a:solidFill>
                <a:latin typeface="Times New Roman" pitchFamily="18" charset="0"/>
              </a:rPr>
              <a:t>La struttura del piano dei conti economico</a:t>
            </a:r>
            <a:endParaRPr lang="it-IT" sz="3100" i="1" u="sng" dirty="0" smtClean="0">
              <a:solidFill>
                <a:srgbClr val="000080"/>
              </a:solidFill>
              <a:latin typeface="Times New Roman" pitchFamily="18" charset="0"/>
              <a:ea typeface="+mn-ea"/>
              <a:cs typeface="+mn-cs"/>
            </a:endParaRPr>
          </a:p>
        </p:txBody>
      </p:sp>
      <p:pic>
        <p:nvPicPr>
          <p:cNvPr id="2050" name="Picture 2"/>
          <p:cNvPicPr>
            <a:picLocks noChangeAspect="1" noChangeArrowheads="1"/>
          </p:cNvPicPr>
          <p:nvPr/>
        </p:nvPicPr>
        <p:blipFill>
          <a:blip r:embed="rId2" cstate="print"/>
          <a:srcRect l="15469" t="24000" r="13594" b="9500"/>
          <a:stretch>
            <a:fillRect/>
          </a:stretch>
        </p:blipFill>
        <p:spPr bwMode="auto">
          <a:xfrm>
            <a:off x="228600" y="933450"/>
            <a:ext cx="8915400" cy="592455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783771"/>
          </a:xfrm>
        </p:spPr>
        <p:txBody>
          <a:bodyPr>
            <a:normAutofit/>
          </a:bodyPr>
          <a:lstStyle/>
          <a:p>
            <a:pPr>
              <a:tabLst>
                <a:tab pos="457200" algn="l"/>
              </a:tabLst>
              <a:defRPr/>
            </a:pPr>
            <a:r>
              <a:rPr lang="it-IT" sz="2400" b="1" i="1" dirty="0" smtClean="0">
                <a:solidFill>
                  <a:srgbClr val="000080"/>
                </a:solidFill>
                <a:latin typeface="Times New Roman" pitchFamily="18" charset="0"/>
              </a:rPr>
              <a:t>4) 	</a:t>
            </a:r>
            <a:r>
              <a:rPr lang="it-IT" sz="2800" b="1" i="1" u="sng" dirty="0" smtClean="0">
                <a:solidFill>
                  <a:srgbClr val="000080"/>
                </a:solidFill>
                <a:latin typeface="Times New Roman" pitchFamily="18" charset="0"/>
              </a:rPr>
              <a:t>La struttura del piano dei conti  patrimoniale</a:t>
            </a:r>
          </a:p>
        </p:txBody>
      </p:sp>
      <p:pic>
        <p:nvPicPr>
          <p:cNvPr id="3074" name="Picture 2"/>
          <p:cNvPicPr>
            <a:picLocks noChangeAspect="1" noChangeArrowheads="1"/>
          </p:cNvPicPr>
          <p:nvPr/>
        </p:nvPicPr>
        <p:blipFill>
          <a:blip r:embed="rId2" cstate="print"/>
          <a:srcRect l="15625" t="23750" r="13906" b="10000"/>
          <a:stretch>
            <a:fillRect/>
          </a:stretch>
        </p:blipFill>
        <p:spPr bwMode="auto">
          <a:xfrm>
            <a:off x="174170" y="711201"/>
            <a:ext cx="8741229" cy="596537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1371600"/>
          </a:xfrm>
        </p:spPr>
        <p:txBody>
          <a:bodyPr>
            <a:normAutofit fontScale="90000"/>
          </a:bodyPr>
          <a:lstStyle/>
          <a:p>
            <a:pPr>
              <a:tabLst>
                <a:tab pos="457200" algn="l"/>
              </a:tabLst>
              <a:defRPr/>
            </a:pPr>
            <a:r>
              <a:rPr lang="it-IT" sz="2400" b="1" i="1" dirty="0" smtClean="0">
                <a:solidFill>
                  <a:srgbClr val="000080"/>
                </a:solidFill>
                <a:latin typeface="Times New Roman" pitchFamily="18" charset="0"/>
              </a:rPr>
              <a:t>                    5) </a:t>
            </a:r>
            <a:r>
              <a:rPr lang="it-IT" sz="2800" b="1" i="1" u="sng" dirty="0" smtClean="0">
                <a:solidFill>
                  <a:srgbClr val="000080"/>
                </a:solidFill>
                <a:latin typeface="Times New Roman" pitchFamily="18" charset="0"/>
              </a:rPr>
              <a:t>Il piano dei conti e gli schemi di bilancio</a:t>
            </a:r>
            <a:br>
              <a:rPr lang="it-IT" sz="2800" b="1" i="1" u="sng" dirty="0" smtClean="0">
                <a:solidFill>
                  <a:srgbClr val="000080"/>
                </a:solidFill>
                <a:latin typeface="Times New Roman" pitchFamily="18" charset="0"/>
              </a:rPr>
            </a:br>
            <a:r>
              <a:rPr lang="it-IT" sz="2800" b="1" i="1" u="sng" dirty="0" smtClean="0">
                <a:solidFill>
                  <a:srgbClr val="000080"/>
                </a:solidFill>
                <a:latin typeface="Times New Roman" pitchFamily="18" charset="0"/>
              </a:rPr>
              <a:t/>
            </a:r>
            <a:br>
              <a:rPr lang="it-IT" sz="2800" b="1" i="1" u="sng" dirty="0" smtClean="0">
                <a:solidFill>
                  <a:srgbClr val="000080"/>
                </a:solidFill>
                <a:latin typeface="Times New Roman" pitchFamily="18" charset="0"/>
              </a:rPr>
            </a:br>
            <a:r>
              <a:rPr lang="it-IT" sz="2800" b="1" i="1" dirty="0" smtClean="0">
                <a:solidFill>
                  <a:srgbClr val="000080"/>
                </a:solidFill>
                <a:latin typeface="Times New Roman" pitchFamily="18" charset="0"/>
              </a:rPr>
              <a:t>La scelta del livello del piano dei conti </a:t>
            </a:r>
            <a:endParaRPr lang="it-IT" sz="2800" i="1" dirty="0" smtClean="0">
              <a:solidFill>
                <a:srgbClr val="000080"/>
              </a:solidFill>
              <a:latin typeface="Times New Roman" pitchFamily="18" charset="0"/>
              <a:ea typeface="+mn-ea"/>
              <a:cs typeface="+mn-cs"/>
            </a:endParaRPr>
          </a:p>
        </p:txBody>
      </p:sp>
      <p:pic>
        <p:nvPicPr>
          <p:cNvPr id="4098" name="Picture 2"/>
          <p:cNvPicPr>
            <a:picLocks noChangeAspect="1" noChangeArrowheads="1"/>
          </p:cNvPicPr>
          <p:nvPr/>
        </p:nvPicPr>
        <p:blipFill>
          <a:blip r:embed="rId2" cstate="print"/>
          <a:srcRect l="15937" t="23500" r="13438" b="10000"/>
          <a:stretch>
            <a:fillRect/>
          </a:stretch>
        </p:blipFill>
        <p:spPr bwMode="auto">
          <a:xfrm>
            <a:off x="228600" y="1371600"/>
            <a:ext cx="8915400" cy="548640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1371600"/>
          </a:xfrm>
        </p:spPr>
        <p:txBody>
          <a:bodyPr>
            <a:normAutofit fontScale="90000"/>
          </a:bodyPr>
          <a:lstStyle/>
          <a:p>
            <a:pPr>
              <a:tabLst>
                <a:tab pos="457200" algn="l"/>
              </a:tabLst>
              <a:defRPr/>
            </a:pPr>
            <a:r>
              <a:rPr lang="it-IT" sz="2400" b="1" i="1" dirty="0" smtClean="0">
                <a:solidFill>
                  <a:srgbClr val="000080"/>
                </a:solidFill>
                <a:latin typeface="Times New Roman" pitchFamily="18" charset="0"/>
              </a:rPr>
              <a:t>                     5) </a:t>
            </a:r>
            <a:r>
              <a:rPr lang="it-IT" sz="2800" b="1" i="1" u="sng" dirty="0" smtClean="0">
                <a:solidFill>
                  <a:srgbClr val="000080"/>
                </a:solidFill>
                <a:latin typeface="Times New Roman" pitchFamily="18" charset="0"/>
              </a:rPr>
              <a:t>Il piano dei conti e gli schemi di bilancio</a:t>
            </a:r>
            <a:br>
              <a:rPr lang="it-IT" sz="2800" b="1" i="1" u="sng" dirty="0" smtClean="0">
                <a:solidFill>
                  <a:srgbClr val="000080"/>
                </a:solidFill>
                <a:latin typeface="Times New Roman" pitchFamily="18" charset="0"/>
              </a:rPr>
            </a:br>
            <a:r>
              <a:rPr lang="it-IT" sz="2800" b="1" i="1" u="sng" dirty="0" smtClean="0">
                <a:solidFill>
                  <a:srgbClr val="000080"/>
                </a:solidFill>
                <a:latin typeface="Times New Roman" pitchFamily="18" charset="0"/>
              </a:rPr>
              <a:t/>
            </a:r>
            <a:br>
              <a:rPr lang="it-IT" sz="2800" b="1" i="1" u="sng" dirty="0" smtClean="0">
                <a:solidFill>
                  <a:srgbClr val="000080"/>
                </a:solidFill>
                <a:latin typeface="Times New Roman" pitchFamily="18" charset="0"/>
              </a:rPr>
            </a:br>
            <a:r>
              <a:rPr lang="it-IT" sz="2800" b="1" i="1" dirty="0" smtClean="0">
                <a:solidFill>
                  <a:srgbClr val="000080"/>
                </a:solidFill>
                <a:latin typeface="Times New Roman" pitchFamily="18" charset="0"/>
              </a:rPr>
              <a:t>La scelta del livello del piano dei conti (1/2)</a:t>
            </a:r>
            <a:endParaRPr lang="it-IT" sz="2800" i="1" dirty="0" smtClean="0">
              <a:solidFill>
                <a:srgbClr val="000080"/>
              </a:solidFill>
              <a:latin typeface="Times New Roman" pitchFamily="18" charset="0"/>
              <a:ea typeface="+mn-ea"/>
              <a:cs typeface="+mn-cs"/>
            </a:endParaRPr>
          </a:p>
        </p:txBody>
      </p:sp>
      <p:pic>
        <p:nvPicPr>
          <p:cNvPr id="5122" name="Picture 2"/>
          <p:cNvPicPr>
            <a:picLocks noChangeAspect="1" noChangeArrowheads="1"/>
          </p:cNvPicPr>
          <p:nvPr/>
        </p:nvPicPr>
        <p:blipFill>
          <a:blip r:embed="rId2" cstate="print"/>
          <a:srcRect l="15625" t="23000" r="13594" b="10000"/>
          <a:stretch>
            <a:fillRect/>
          </a:stretch>
        </p:blipFill>
        <p:spPr bwMode="auto">
          <a:xfrm>
            <a:off x="323850" y="1409700"/>
            <a:ext cx="8820150" cy="544830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1371600"/>
          </a:xfrm>
        </p:spPr>
        <p:txBody>
          <a:bodyPr>
            <a:normAutofit fontScale="90000"/>
          </a:bodyPr>
          <a:lstStyle/>
          <a:p>
            <a:pPr>
              <a:tabLst>
                <a:tab pos="457200" algn="l"/>
              </a:tabLst>
              <a:defRPr/>
            </a:pPr>
            <a:r>
              <a:rPr lang="it-IT" sz="2400" b="1" i="1" dirty="0" smtClean="0">
                <a:solidFill>
                  <a:srgbClr val="000080"/>
                </a:solidFill>
                <a:latin typeface="Times New Roman" pitchFamily="18" charset="0"/>
              </a:rPr>
              <a:t>                     5) </a:t>
            </a:r>
            <a:r>
              <a:rPr lang="it-IT" sz="2800" b="1" i="1" u="sng" dirty="0" smtClean="0">
                <a:solidFill>
                  <a:srgbClr val="000080"/>
                </a:solidFill>
                <a:latin typeface="Times New Roman" pitchFamily="18" charset="0"/>
              </a:rPr>
              <a:t>Il piano dei conti e gli schemi di bilancio</a:t>
            </a:r>
            <a:br>
              <a:rPr lang="it-IT" sz="2800" b="1" i="1" u="sng" dirty="0" smtClean="0">
                <a:solidFill>
                  <a:srgbClr val="000080"/>
                </a:solidFill>
                <a:latin typeface="Times New Roman" pitchFamily="18" charset="0"/>
              </a:rPr>
            </a:br>
            <a:r>
              <a:rPr lang="it-IT" sz="2800" b="1" i="1" u="sng" dirty="0" smtClean="0">
                <a:solidFill>
                  <a:srgbClr val="000080"/>
                </a:solidFill>
                <a:latin typeface="Times New Roman" pitchFamily="18" charset="0"/>
              </a:rPr>
              <a:t/>
            </a:r>
            <a:br>
              <a:rPr lang="it-IT" sz="2800" b="1" i="1" u="sng" dirty="0" smtClean="0">
                <a:solidFill>
                  <a:srgbClr val="000080"/>
                </a:solidFill>
                <a:latin typeface="Times New Roman" pitchFamily="18" charset="0"/>
              </a:rPr>
            </a:br>
            <a:r>
              <a:rPr lang="it-IT" sz="2800" b="1" i="1" dirty="0" smtClean="0">
                <a:solidFill>
                  <a:srgbClr val="000080"/>
                </a:solidFill>
                <a:latin typeface="Times New Roman" pitchFamily="18" charset="0"/>
              </a:rPr>
              <a:t>La scelta del livello del piano dei conti (2/</a:t>
            </a:r>
            <a:r>
              <a:rPr lang="it-IT" sz="2800" b="1" i="1" dirty="0" err="1" smtClean="0">
                <a:solidFill>
                  <a:srgbClr val="000080"/>
                </a:solidFill>
                <a:latin typeface="Times New Roman" pitchFamily="18" charset="0"/>
              </a:rPr>
              <a:t>2</a:t>
            </a:r>
            <a:r>
              <a:rPr lang="it-IT" sz="2800" b="1" i="1" dirty="0" smtClean="0">
                <a:solidFill>
                  <a:srgbClr val="000080"/>
                </a:solidFill>
                <a:latin typeface="Times New Roman" pitchFamily="18" charset="0"/>
              </a:rPr>
              <a:t>):</a:t>
            </a:r>
            <a:endParaRPr lang="it-IT" sz="2800" i="1" dirty="0" smtClean="0">
              <a:solidFill>
                <a:srgbClr val="000080"/>
              </a:solidFill>
              <a:latin typeface="Times New Roman" pitchFamily="18" charset="0"/>
              <a:ea typeface="+mn-ea"/>
              <a:cs typeface="+mn-cs"/>
            </a:endParaRPr>
          </a:p>
        </p:txBody>
      </p:sp>
      <p:pic>
        <p:nvPicPr>
          <p:cNvPr id="1026" name="Picture 2"/>
          <p:cNvPicPr>
            <a:picLocks noChangeAspect="1" noChangeArrowheads="1"/>
          </p:cNvPicPr>
          <p:nvPr/>
        </p:nvPicPr>
        <p:blipFill>
          <a:blip r:embed="rId2" cstate="print"/>
          <a:srcRect l="15469" t="23250" r="13594" b="10000"/>
          <a:stretch>
            <a:fillRect/>
          </a:stretch>
        </p:blipFill>
        <p:spPr bwMode="auto">
          <a:xfrm>
            <a:off x="0" y="1333500"/>
            <a:ext cx="9144000" cy="552450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895350"/>
          </a:xfrm>
        </p:spPr>
        <p:txBody>
          <a:bodyPr>
            <a:normAutofit fontScale="90000"/>
          </a:bodyPr>
          <a:lstStyle/>
          <a:p>
            <a:pPr>
              <a:tabLst>
                <a:tab pos="457200" algn="l"/>
              </a:tabLst>
              <a:defRPr/>
            </a:pPr>
            <a:r>
              <a:rPr lang="it-IT" sz="2400" b="1" i="1" dirty="0" smtClean="0">
                <a:solidFill>
                  <a:srgbClr val="000080"/>
                </a:solidFill>
                <a:latin typeface="Times New Roman" pitchFamily="18" charset="0"/>
              </a:rPr>
              <a:t>                     6) Il piano finanziario - </a:t>
            </a:r>
            <a:r>
              <a:rPr lang="it-IT" sz="2800" b="1" i="1" u="sng" dirty="0" smtClean="0">
                <a:solidFill>
                  <a:srgbClr val="000080"/>
                </a:solidFill>
                <a:latin typeface="Times New Roman" pitchFamily="18" charset="0"/>
              </a:rPr>
              <a:t>le spese  </a:t>
            </a:r>
            <a:r>
              <a:rPr lang="it-IT" sz="2800" b="1" i="1" dirty="0" smtClean="0">
                <a:solidFill>
                  <a:srgbClr val="000080"/>
                </a:solidFill>
                <a:latin typeface="Times New Roman" pitchFamily="18" charset="0"/>
              </a:rPr>
              <a:t>(1/3)</a:t>
            </a:r>
            <a:r>
              <a:rPr lang="it-IT" sz="2800" b="1" i="1" u="sng" dirty="0" smtClean="0">
                <a:solidFill>
                  <a:srgbClr val="000080"/>
                </a:solidFill>
                <a:latin typeface="Times New Roman" pitchFamily="18" charset="0"/>
              </a:rPr>
              <a:t/>
            </a:r>
            <a:br>
              <a:rPr lang="it-IT" sz="2800" b="1" i="1" u="sng" dirty="0" smtClean="0">
                <a:solidFill>
                  <a:srgbClr val="000080"/>
                </a:solidFill>
                <a:latin typeface="Times New Roman" pitchFamily="18" charset="0"/>
              </a:rPr>
            </a:br>
            <a:endParaRPr lang="it-IT" sz="2800" i="1" dirty="0" smtClean="0">
              <a:solidFill>
                <a:srgbClr val="000080"/>
              </a:solidFill>
              <a:latin typeface="Times New Roman" pitchFamily="18" charset="0"/>
              <a:ea typeface="+mn-ea"/>
              <a:cs typeface="+mn-cs"/>
            </a:endParaRPr>
          </a:p>
        </p:txBody>
      </p:sp>
      <p:pic>
        <p:nvPicPr>
          <p:cNvPr id="2050" name="Picture 2"/>
          <p:cNvPicPr>
            <a:picLocks noChangeAspect="1" noChangeArrowheads="1"/>
          </p:cNvPicPr>
          <p:nvPr/>
        </p:nvPicPr>
        <p:blipFill>
          <a:blip r:embed="rId2" cstate="print"/>
          <a:srcRect l="15469" t="23500" r="14375" b="10000"/>
          <a:stretch>
            <a:fillRect/>
          </a:stretch>
        </p:blipFill>
        <p:spPr bwMode="auto">
          <a:xfrm>
            <a:off x="228600" y="762000"/>
            <a:ext cx="8915400" cy="609600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895350"/>
          </a:xfrm>
        </p:spPr>
        <p:txBody>
          <a:bodyPr>
            <a:normAutofit fontScale="90000"/>
          </a:bodyPr>
          <a:lstStyle/>
          <a:p>
            <a:pPr>
              <a:tabLst>
                <a:tab pos="457200" algn="l"/>
              </a:tabLst>
              <a:defRPr/>
            </a:pPr>
            <a:r>
              <a:rPr lang="it-IT" sz="2400" b="1" i="1" dirty="0" smtClean="0">
                <a:solidFill>
                  <a:srgbClr val="000080"/>
                </a:solidFill>
                <a:latin typeface="Times New Roman" pitchFamily="18" charset="0"/>
              </a:rPr>
              <a:t>                     6) </a:t>
            </a:r>
            <a:r>
              <a:rPr lang="it-IT" sz="2800" b="1" i="1" u="sng" dirty="0" smtClean="0">
                <a:solidFill>
                  <a:srgbClr val="000080"/>
                </a:solidFill>
                <a:latin typeface="Times New Roman" pitchFamily="18" charset="0"/>
              </a:rPr>
              <a:t>Il piano finanziario - le spese  </a:t>
            </a:r>
            <a:r>
              <a:rPr lang="it-IT" sz="2800" b="1" i="1" dirty="0" smtClean="0">
                <a:solidFill>
                  <a:srgbClr val="000080"/>
                </a:solidFill>
                <a:latin typeface="Times New Roman" pitchFamily="18" charset="0"/>
              </a:rPr>
              <a:t>(2/3)</a:t>
            </a:r>
            <a:r>
              <a:rPr lang="it-IT" sz="2800" b="1" i="1" u="sng" dirty="0" smtClean="0">
                <a:solidFill>
                  <a:srgbClr val="000080"/>
                </a:solidFill>
                <a:latin typeface="Times New Roman" pitchFamily="18" charset="0"/>
              </a:rPr>
              <a:t/>
            </a:r>
            <a:br>
              <a:rPr lang="it-IT" sz="2800" b="1" i="1" u="sng" dirty="0" smtClean="0">
                <a:solidFill>
                  <a:srgbClr val="000080"/>
                </a:solidFill>
                <a:latin typeface="Times New Roman" pitchFamily="18" charset="0"/>
              </a:rPr>
            </a:br>
            <a:endParaRPr lang="it-IT" sz="2800" i="1" dirty="0" smtClean="0">
              <a:solidFill>
                <a:srgbClr val="000080"/>
              </a:solidFill>
              <a:latin typeface="Times New Roman" pitchFamily="18" charset="0"/>
              <a:ea typeface="+mn-ea"/>
              <a:cs typeface="+mn-cs"/>
            </a:endParaRPr>
          </a:p>
        </p:txBody>
      </p:sp>
      <p:pic>
        <p:nvPicPr>
          <p:cNvPr id="3074" name="Picture 2"/>
          <p:cNvPicPr>
            <a:picLocks noChangeAspect="1" noChangeArrowheads="1"/>
          </p:cNvPicPr>
          <p:nvPr/>
        </p:nvPicPr>
        <p:blipFill>
          <a:blip r:embed="rId2" cstate="print"/>
          <a:srcRect l="15156" t="22000" r="13438" b="10000"/>
          <a:stretch>
            <a:fillRect/>
          </a:stretch>
        </p:blipFill>
        <p:spPr bwMode="auto">
          <a:xfrm>
            <a:off x="266700" y="742950"/>
            <a:ext cx="8877300" cy="611505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895350"/>
          </a:xfrm>
        </p:spPr>
        <p:txBody>
          <a:bodyPr>
            <a:normAutofit fontScale="90000"/>
          </a:bodyPr>
          <a:lstStyle/>
          <a:p>
            <a:pPr>
              <a:tabLst>
                <a:tab pos="457200" algn="l"/>
              </a:tabLst>
              <a:defRPr/>
            </a:pPr>
            <a:r>
              <a:rPr lang="it-IT" sz="2400" b="1" i="1" dirty="0" smtClean="0">
                <a:solidFill>
                  <a:srgbClr val="000080"/>
                </a:solidFill>
                <a:latin typeface="Times New Roman" pitchFamily="18" charset="0"/>
              </a:rPr>
              <a:t>                     6) </a:t>
            </a:r>
            <a:r>
              <a:rPr lang="it-IT" sz="2800" b="1" i="1" u="sng" dirty="0" smtClean="0">
                <a:solidFill>
                  <a:srgbClr val="000080"/>
                </a:solidFill>
                <a:latin typeface="Times New Roman" pitchFamily="18" charset="0"/>
              </a:rPr>
              <a:t>Il piano finanziario - le spese  </a:t>
            </a:r>
            <a:r>
              <a:rPr lang="it-IT" sz="2800" b="1" i="1" dirty="0" smtClean="0">
                <a:solidFill>
                  <a:srgbClr val="000080"/>
                </a:solidFill>
                <a:latin typeface="Times New Roman" pitchFamily="18" charset="0"/>
              </a:rPr>
              <a:t>(3/</a:t>
            </a:r>
            <a:r>
              <a:rPr lang="it-IT" sz="2800" b="1" i="1" dirty="0" err="1" smtClean="0">
                <a:solidFill>
                  <a:srgbClr val="000080"/>
                </a:solidFill>
                <a:latin typeface="Times New Roman" pitchFamily="18" charset="0"/>
              </a:rPr>
              <a:t>3</a:t>
            </a:r>
            <a:r>
              <a:rPr lang="it-IT" sz="2800" b="1" i="1" dirty="0" smtClean="0">
                <a:solidFill>
                  <a:srgbClr val="000080"/>
                </a:solidFill>
                <a:latin typeface="Times New Roman" pitchFamily="18" charset="0"/>
              </a:rPr>
              <a:t>)</a:t>
            </a:r>
            <a:r>
              <a:rPr lang="it-IT" sz="2800" b="1" i="1" u="sng" dirty="0" smtClean="0">
                <a:solidFill>
                  <a:srgbClr val="000080"/>
                </a:solidFill>
                <a:latin typeface="Times New Roman" pitchFamily="18" charset="0"/>
              </a:rPr>
              <a:t/>
            </a:r>
            <a:br>
              <a:rPr lang="it-IT" sz="2800" b="1" i="1" u="sng" dirty="0" smtClean="0">
                <a:solidFill>
                  <a:srgbClr val="000080"/>
                </a:solidFill>
                <a:latin typeface="Times New Roman" pitchFamily="18" charset="0"/>
              </a:rPr>
            </a:br>
            <a:endParaRPr lang="it-IT" sz="2800" i="1" dirty="0" smtClean="0">
              <a:solidFill>
                <a:srgbClr val="000080"/>
              </a:solidFill>
              <a:latin typeface="Times New Roman" pitchFamily="18" charset="0"/>
              <a:ea typeface="+mn-ea"/>
              <a:cs typeface="+mn-cs"/>
            </a:endParaRPr>
          </a:p>
        </p:txBody>
      </p:sp>
      <p:pic>
        <p:nvPicPr>
          <p:cNvPr id="4098" name="Picture 2"/>
          <p:cNvPicPr>
            <a:picLocks noChangeAspect="1" noChangeArrowheads="1"/>
          </p:cNvPicPr>
          <p:nvPr/>
        </p:nvPicPr>
        <p:blipFill>
          <a:blip r:embed="rId2" cstate="print"/>
          <a:srcRect l="15937" t="23250" r="13594" b="10000"/>
          <a:stretch>
            <a:fillRect/>
          </a:stretch>
        </p:blipFill>
        <p:spPr bwMode="auto">
          <a:xfrm>
            <a:off x="266700" y="628650"/>
            <a:ext cx="8591550" cy="622935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895350"/>
          </a:xfrm>
        </p:spPr>
        <p:txBody>
          <a:bodyPr>
            <a:normAutofit fontScale="90000"/>
          </a:bodyPr>
          <a:lstStyle/>
          <a:p>
            <a:pPr>
              <a:tabLst>
                <a:tab pos="457200" algn="l"/>
              </a:tabLst>
              <a:defRPr/>
            </a:pPr>
            <a:r>
              <a:rPr lang="it-IT" sz="2400" b="1" i="1" dirty="0" smtClean="0">
                <a:solidFill>
                  <a:srgbClr val="000080"/>
                </a:solidFill>
                <a:latin typeface="Times New Roman" pitchFamily="18" charset="0"/>
              </a:rPr>
              <a:t>                     6) </a:t>
            </a:r>
            <a:r>
              <a:rPr lang="it-IT" sz="2800" b="1" i="1" u="sng" dirty="0" smtClean="0">
                <a:solidFill>
                  <a:srgbClr val="000080"/>
                </a:solidFill>
                <a:latin typeface="Times New Roman" pitchFamily="18" charset="0"/>
              </a:rPr>
              <a:t>Il piano finanziario – le entrate </a:t>
            </a:r>
            <a:r>
              <a:rPr lang="it-IT" sz="2800" b="1" i="1" dirty="0" smtClean="0">
                <a:solidFill>
                  <a:srgbClr val="000080"/>
                </a:solidFill>
                <a:latin typeface="Times New Roman" pitchFamily="18" charset="0"/>
              </a:rPr>
              <a:t>(1/2)</a:t>
            </a:r>
            <a:r>
              <a:rPr lang="it-IT" sz="2800" b="1" i="1" u="sng" dirty="0" smtClean="0">
                <a:solidFill>
                  <a:srgbClr val="000080"/>
                </a:solidFill>
                <a:latin typeface="Times New Roman" pitchFamily="18" charset="0"/>
              </a:rPr>
              <a:t/>
            </a:r>
            <a:br>
              <a:rPr lang="it-IT" sz="2800" b="1" i="1" u="sng" dirty="0" smtClean="0">
                <a:solidFill>
                  <a:srgbClr val="000080"/>
                </a:solidFill>
                <a:latin typeface="Times New Roman" pitchFamily="18" charset="0"/>
              </a:rPr>
            </a:br>
            <a:endParaRPr lang="it-IT" sz="2800" i="1" dirty="0" smtClean="0">
              <a:solidFill>
                <a:srgbClr val="000080"/>
              </a:solidFill>
              <a:latin typeface="Times New Roman" pitchFamily="18" charset="0"/>
              <a:ea typeface="+mn-ea"/>
              <a:cs typeface="+mn-cs"/>
            </a:endParaRPr>
          </a:p>
        </p:txBody>
      </p:sp>
      <p:pic>
        <p:nvPicPr>
          <p:cNvPr id="5122" name="Picture 2"/>
          <p:cNvPicPr>
            <a:picLocks noChangeAspect="1" noChangeArrowheads="1"/>
          </p:cNvPicPr>
          <p:nvPr/>
        </p:nvPicPr>
        <p:blipFill>
          <a:blip r:embed="rId2" cstate="print"/>
          <a:srcRect l="15469" t="23750" r="13906" b="10000"/>
          <a:stretch>
            <a:fillRect/>
          </a:stretch>
        </p:blipFill>
        <p:spPr bwMode="auto">
          <a:xfrm>
            <a:off x="266700" y="704850"/>
            <a:ext cx="8610600" cy="615315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895350"/>
          </a:xfrm>
        </p:spPr>
        <p:txBody>
          <a:bodyPr>
            <a:normAutofit fontScale="90000"/>
          </a:bodyPr>
          <a:lstStyle/>
          <a:p>
            <a:pPr>
              <a:tabLst>
                <a:tab pos="457200" algn="l"/>
              </a:tabLst>
              <a:defRPr/>
            </a:pPr>
            <a:r>
              <a:rPr lang="it-IT" sz="2400" b="1" i="1" dirty="0" smtClean="0">
                <a:solidFill>
                  <a:srgbClr val="000080"/>
                </a:solidFill>
                <a:latin typeface="Times New Roman" pitchFamily="18" charset="0"/>
              </a:rPr>
              <a:t>                    6) </a:t>
            </a:r>
            <a:r>
              <a:rPr lang="it-IT" sz="2800" b="1" i="1" u="sng" dirty="0" smtClean="0">
                <a:solidFill>
                  <a:srgbClr val="000080"/>
                </a:solidFill>
                <a:latin typeface="Times New Roman" pitchFamily="18" charset="0"/>
              </a:rPr>
              <a:t>Il piano dei conti finanziarie - le entrate </a:t>
            </a:r>
            <a:r>
              <a:rPr lang="it-IT" sz="2800" b="1" i="1" dirty="0" smtClean="0">
                <a:solidFill>
                  <a:srgbClr val="000080"/>
                </a:solidFill>
                <a:latin typeface="Times New Roman" pitchFamily="18" charset="0"/>
              </a:rPr>
              <a:t>(2/</a:t>
            </a:r>
            <a:r>
              <a:rPr lang="it-IT" sz="2800" b="1" i="1" dirty="0" err="1" smtClean="0">
                <a:solidFill>
                  <a:srgbClr val="000080"/>
                </a:solidFill>
                <a:latin typeface="Times New Roman" pitchFamily="18" charset="0"/>
              </a:rPr>
              <a:t>2</a:t>
            </a:r>
            <a:r>
              <a:rPr lang="it-IT" sz="2800" b="1" i="1" dirty="0" smtClean="0">
                <a:solidFill>
                  <a:srgbClr val="000080"/>
                </a:solidFill>
                <a:latin typeface="Times New Roman" pitchFamily="18" charset="0"/>
              </a:rPr>
              <a:t>)</a:t>
            </a:r>
            <a:r>
              <a:rPr lang="it-IT" sz="2800" b="1" i="1" u="sng" dirty="0" smtClean="0">
                <a:solidFill>
                  <a:srgbClr val="000080"/>
                </a:solidFill>
                <a:latin typeface="Times New Roman" pitchFamily="18" charset="0"/>
              </a:rPr>
              <a:t/>
            </a:r>
            <a:br>
              <a:rPr lang="it-IT" sz="2800" b="1" i="1" u="sng" dirty="0" smtClean="0">
                <a:solidFill>
                  <a:srgbClr val="000080"/>
                </a:solidFill>
                <a:latin typeface="Times New Roman" pitchFamily="18" charset="0"/>
              </a:rPr>
            </a:br>
            <a:endParaRPr lang="it-IT" sz="2800" i="1" dirty="0" smtClean="0">
              <a:solidFill>
                <a:srgbClr val="000080"/>
              </a:solidFill>
              <a:latin typeface="Times New Roman" pitchFamily="18" charset="0"/>
              <a:ea typeface="+mn-ea"/>
              <a:cs typeface="+mn-cs"/>
            </a:endParaRPr>
          </a:p>
        </p:txBody>
      </p:sp>
      <p:pic>
        <p:nvPicPr>
          <p:cNvPr id="6146" name="Picture 2"/>
          <p:cNvPicPr>
            <a:picLocks noChangeAspect="1" noChangeArrowheads="1"/>
          </p:cNvPicPr>
          <p:nvPr/>
        </p:nvPicPr>
        <p:blipFill>
          <a:blip r:embed="rId3" cstate="print"/>
          <a:srcRect l="16250" t="23250" r="13125" b="10000"/>
          <a:stretch>
            <a:fillRect/>
          </a:stretch>
        </p:blipFill>
        <p:spPr bwMode="auto">
          <a:xfrm>
            <a:off x="266700" y="609600"/>
            <a:ext cx="8610600" cy="6037385"/>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81100" y="0"/>
            <a:ext cx="7010400" cy="868363"/>
          </a:xfrm>
        </p:spPr>
        <p:txBody>
          <a:bodyPr>
            <a:normAutofit/>
          </a:bodyPr>
          <a:lstStyle/>
          <a:p>
            <a:pPr>
              <a:defRPr/>
            </a:pPr>
            <a:r>
              <a:rPr lang="it-IT" sz="2800" b="1" i="1" dirty="0" smtClean="0">
                <a:solidFill>
                  <a:srgbClr val="000080"/>
                </a:solidFill>
                <a:latin typeface="Times New Roman" pitchFamily="18" charset="0"/>
              </a:rPr>
              <a:t>1) 	</a:t>
            </a:r>
            <a:r>
              <a:rPr lang="it-IT" sz="3100" b="1" i="1" u="sng" dirty="0" smtClean="0">
                <a:solidFill>
                  <a:srgbClr val="000080"/>
                </a:solidFill>
                <a:latin typeface="Times New Roman" pitchFamily="18" charset="0"/>
              </a:rPr>
              <a:t>La L. 196/2009 e la L. 42/2009</a:t>
            </a:r>
            <a:endParaRPr lang="it-IT" sz="3100" i="1" u="sng" dirty="0" smtClean="0">
              <a:solidFill>
                <a:srgbClr val="000080"/>
              </a:solidFill>
              <a:latin typeface="Times New Roman" pitchFamily="18" charset="0"/>
              <a:ea typeface="+mn-ea"/>
              <a:cs typeface="+mn-cs"/>
            </a:endParaRPr>
          </a:p>
        </p:txBody>
      </p:sp>
      <p:sp>
        <p:nvSpPr>
          <p:cNvPr id="6147" name="Rectangle 3"/>
          <p:cNvSpPr>
            <a:spLocks noGrp="1" noChangeArrowheads="1"/>
          </p:cNvSpPr>
          <p:nvPr>
            <p:ph type="body" idx="4294967295"/>
          </p:nvPr>
        </p:nvSpPr>
        <p:spPr bwMode="auto">
          <a:xfrm>
            <a:off x="342900" y="800100"/>
            <a:ext cx="8515350" cy="6057900"/>
          </a:xfrm>
          <a:prstGeom prst="rect">
            <a:avLst/>
          </a:prstGeom>
          <a:noFill/>
          <a:ln>
            <a:miter lim="800000"/>
            <a:headEnd/>
            <a:tailEnd/>
          </a:ln>
          <a:effectLst>
            <a:glow rad="139700">
              <a:schemeClr val="accent6">
                <a:satMod val="175000"/>
                <a:alpha val="40000"/>
              </a:schemeClr>
            </a:glow>
          </a:effectLst>
        </p:spPr>
        <p:txBody>
          <a:bodyPr>
            <a:normAutofit fontScale="85000" lnSpcReduction="20000"/>
          </a:bodyPr>
          <a:lstStyle/>
          <a:p>
            <a:endParaRPr lang="it-IT" sz="2800" dirty="0" smtClean="0"/>
          </a:p>
          <a:p>
            <a:pPr algn="just">
              <a:buFont typeface="Wingdings" pitchFamily="2" charset="2"/>
              <a:buChar char="Ø"/>
            </a:pPr>
            <a:r>
              <a:rPr lang="it-IT" sz="2800" dirty="0" smtClean="0"/>
              <a:t> </a:t>
            </a:r>
            <a:r>
              <a:rPr lang="it-IT" sz="3400" b="1" i="1" dirty="0" smtClean="0">
                <a:solidFill>
                  <a:srgbClr val="000080"/>
                </a:solidFill>
                <a:latin typeface="Times New Roman" pitchFamily="18" charset="0"/>
                <a:ea typeface="+mj-ea"/>
                <a:cs typeface="+mj-cs"/>
              </a:rPr>
              <a:t>L’art. 1  della legge n. 196/2009 - </a:t>
            </a:r>
            <a:r>
              <a:rPr lang="it-IT" sz="3400" b="1" i="1" dirty="0" err="1" smtClean="0">
                <a:solidFill>
                  <a:srgbClr val="000080"/>
                </a:solidFill>
                <a:latin typeface="Times New Roman" pitchFamily="18" charset="0"/>
                <a:ea typeface="+mj-ea"/>
                <a:cs typeface="+mj-cs"/>
              </a:rPr>
              <a:t>Princìpi</a:t>
            </a:r>
            <a:r>
              <a:rPr lang="it-IT" sz="3400" b="1" i="1" dirty="0" smtClean="0">
                <a:solidFill>
                  <a:srgbClr val="000080"/>
                </a:solidFill>
                <a:latin typeface="Times New Roman" pitchFamily="18" charset="0"/>
                <a:ea typeface="+mj-ea"/>
                <a:cs typeface="+mj-cs"/>
              </a:rPr>
              <a:t> di coordinamento e ambito di riferimento:  “Le amministrazioni pubbliche concorrono al perseguimento degli obiettivi di finanza pubblica definiti in ambito nazionale in coerenza con le procedure e i criteri stabiliti dall'Unione europea e ne condividono le conseguenti responsabilità. Il concorso al perseguimento di tali obiettivi si realizza secondo i principi fondamentali dell'armonizzazione dei bilanci pubblici e del coordinamento della finanza pubblica”. </a:t>
            </a:r>
          </a:p>
          <a:p>
            <a:pPr algn="just">
              <a:buFont typeface="Wingdings" pitchFamily="2" charset="2"/>
              <a:buChar char="Ø"/>
            </a:pPr>
            <a:r>
              <a:rPr lang="it-IT" sz="3400" b="1" i="1" dirty="0" smtClean="0">
                <a:solidFill>
                  <a:srgbClr val="000080"/>
                </a:solidFill>
                <a:latin typeface="Times New Roman" pitchFamily="18" charset="0"/>
                <a:ea typeface="+mj-ea"/>
                <a:cs typeface="+mj-cs"/>
              </a:rPr>
              <a:t>Sul tema dell’armonizzazione dei bilanci interviene la legge costituzionale 20 aprile 2012, n.1 che identifica tale materia tra quelle di legislazione esclusiva dello Stato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801100" cy="895350"/>
          </a:xfrm>
        </p:spPr>
        <p:txBody>
          <a:bodyPr>
            <a:normAutofit fontScale="90000"/>
          </a:bodyPr>
          <a:lstStyle/>
          <a:p>
            <a:pPr>
              <a:tabLst>
                <a:tab pos="457200" algn="l"/>
              </a:tabLst>
              <a:defRPr/>
            </a:pPr>
            <a:r>
              <a:rPr lang="it-IT" sz="2400" b="1" i="1" dirty="0" smtClean="0">
                <a:solidFill>
                  <a:srgbClr val="000080"/>
                </a:solidFill>
                <a:latin typeface="Times New Roman" pitchFamily="18" charset="0"/>
              </a:rPr>
              <a:t>                    6) </a:t>
            </a:r>
            <a:r>
              <a:rPr lang="it-IT" sz="2800" b="1" i="1" u="sng" dirty="0" smtClean="0">
                <a:solidFill>
                  <a:srgbClr val="000080"/>
                </a:solidFill>
                <a:latin typeface="Times New Roman" pitchFamily="18" charset="0"/>
              </a:rPr>
              <a:t>Il piano dei conti e le entrate </a:t>
            </a:r>
            <a:r>
              <a:rPr lang="it-IT" sz="2800" b="1" i="1" dirty="0" smtClean="0">
                <a:solidFill>
                  <a:srgbClr val="000080"/>
                </a:solidFill>
                <a:latin typeface="Times New Roman" pitchFamily="18" charset="0"/>
              </a:rPr>
              <a:t>(2/</a:t>
            </a:r>
            <a:r>
              <a:rPr lang="it-IT" sz="2800" b="1" i="1" dirty="0" err="1" smtClean="0">
                <a:solidFill>
                  <a:srgbClr val="000080"/>
                </a:solidFill>
                <a:latin typeface="Times New Roman" pitchFamily="18" charset="0"/>
              </a:rPr>
              <a:t>2</a:t>
            </a:r>
            <a:r>
              <a:rPr lang="it-IT" sz="2800" b="1" i="1" dirty="0" smtClean="0">
                <a:solidFill>
                  <a:srgbClr val="000080"/>
                </a:solidFill>
                <a:latin typeface="Times New Roman" pitchFamily="18" charset="0"/>
              </a:rPr>
              <a:t>)</a:t>
            </a:r>
            <a:r>
              <a:rPr lang="it-IT" sz="2800" b="1" i="1" u="sng" dirty="0" smtClean="0">
                <a:solidFill>
                  <a:srgbClr val="000080"/>
                </a:solidFill>
                <a:latin typeface="Times New Roman" pitchFamily="18" charset="0"/>
              </a:rPr>
              <a:t/>
            </a:r>
            <a:br>
              <a:rPr lang="it-IT" sz="2800" b="1" i="1" u="sng" dirty="0" smtClean="0">
                <a:solidFill>
                  <a:srgbClr val="000080"/>
                </a:solidFill>
                <a:latin typeface="Times New Roman" pitchFamily="18" charset="0"/>
              </a:rPr>
            </a:br>
            <a:endParaRPr lang="it-IT" sz="2800" i="1" dirty="0" smtClean="0">
              <a:solidFill>
                <a:srgbClr val="000080"/>
              </a:solidFill>
              <a:latin typeface="Times New Roman" pitchFamily="18" charset="0"/>
              <a:ea typeface="+mn-ea"/>
              <a:cs typeface="+mn-cs"/>
            </a:endParaRPr>
          </a:p>
        </p:txBody>
      </p:sp>
      <p:pic>
        <p:nvPicPr>
          <p:cNvPr id="6146" name="Picture 2"/>
          <p:cNvPicPr>
            <a:picLocks noChangeAspect="1" noChangeArrowheads="1"/>
          </p:cNvPicPr>
          <p:nvPr/>
        </p:nvPicPr>
        <p:blipFill>
          <a:blip r:embed="rId3" cstate="print"/>
          <a:srcRect l="16250" t="23250" r="13125" b="10000"/>
          <a:stretch>
            <a:fillRect/>
          </a:stretch>
        </p:blipFill>
        <p:spPr bwMode="auto">
          <a:xfrm>
            <a:off x="266700" y="609600"/>
            <a:ext cx="8610600" cy="6037385"/>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278586" cy="769257"/>
          </a:xfrm>
        </p:spPr>
        <p:txBody>
          <a:bodyPr>
            <a:normAutofit/>
          </a:bodyPr>
          <a:lstStyle/>
          <a:p>
            <a:pPr algn="ctr">
              <a:tabLst>
                <a:tab pos="457200" algn="l"/>
              </a:tabLst>
              <a:defRPr/>
            </a:pPr>
            <a:r>
              <a:rPr lang="it-IT" sz="2400" b="1" i="1" dirty="0" smtClean="0">
                <a:solidFill>
                  <a:srgbClr val="000080"/>
                </a:solidFill>
                <a:latin typeface="Times New Roman" pitchFamily="18" charset="0"/>
              </a:rPr>
              <a:t>7) </a:t>
            </a:r>
            <a:r>
              <a:rPr lang="it-IT" sz="2800" b="1" i="1" u="sng" dirty="0" smtClean="0">
                <a:solidFill>
                  <a:srgbClr val="000080"/>
                </a:solidFill>
                <a:latin typeface="Times New Roman" pitchFamily="18" charset="0"/>
              </a:rPr>
              <a:t>Il piano economico (1/3) </a:t>
            </a:r>
            <a:endParaRPr lang="it-IT" sz="2800" i="1" dirty="0" smtClean="0">
              <a:solidFill>
                <a:srgbClr val="000080"/>
              </a:solidFill>
              <a:latin typeface="Times New Roman" pitchFamily="18" charset="0"/>
              <a:ea typeface="+mn-ea"/>
              <a:cs typeface="+mn-cs"/>
            </a:endParaRPr>
          </a:p>
        </p:txBody>
      </p:sp>
      <p:pic>
        <p:nvPicPr>
          <p:cNvPr id="7170" name="Picture 2"/>
          <p:cNvPicPr>
            <a:picLocks noChangeAspect="1" noChangeArrowheads="1"/>
          </p:cNvPicPr>
          <p:nvPr/>
        </p:nvPicPr>
        <p:blipFill>
          <a:blip r:embed="rId3" cstate="print"/>
          <a:srcRect l="15714" t="23238" r="14762" b="12000"/>
          <a:stretch>
            <a:fillRect/>
          </a:stretch>
        </p:blipFill>
        <p:spPr bwMode="auto">
          <a:xfrm>
            <a:off x="232228" y="841829"/>
            <a:ext cx="8476343" cy="5834742"/>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278586" cy="769257"/>
          </a:xfrm>
        </p:spPr>
        <p:txBody>
          <a:bodyPr>
            <a:normAutofit/>
          </a:bodyPr>
          <a:lstStyle/>
          <a:p>
            <a:pPr algn="ctr">
              <a:tabLst>
                <a:tab pos="457200" algn="l"/>
              </a:tabLst>
              <a:defRPr/>
            </a:pPr>
            <a:r>
              <a:rPr lang="it-IT" sz="2400" b="1" i="1" dirty="0" smtClean="0">
                <a:solidFill>
                  <a:srgbClr val="000080"/>
                </a:solidFill>
                <a:latin typeface="Times New Roman" pitchFamily="18" charset="0"/>
              </a:rPr>
              <a:t>7) </a:t>
            </a:r>
            <a:r>
              <a:rPr lang="it-IT" sz="2800" b="1" i="1" u="sng" dirty="0" smtClean="0">
                <a:solidFill>
                  <a:srgbClr val="000080"/>
                </a:solidFill>
                <a:latin typeface="Times New Roman" pitchFamily="18" charset="0"/>
              </a:rPr>
              <a:t>Il piano economico (2/3) </a:t>
            </a:r>
            <a:endParaRPr lang="it-IT" sz="2800" i="1" dirty="0" smtClean="0">
              <a:solidFill>
                <a:srgbClr val="000080"/>
              </a:solidFill>
              <a:latin typeface="Times New Roman" pitchFamily="18" charset="0"/>
              <a:ea typeface="+mn-ea"/>
              <a:cs typeface="+mn-cs"/>
            </a:endParaRPr>
          </a:p>
        </p:txBody>
      </p:sp>
      <p:pic>
        <p:nvPicPr>
          <p:cNvPr id="8194" name="Picture 2"/>
          <p:cNvPicPr>
            <a:picLocks noChangeAspect="1" noChangeArrowheads="1"/>
          </p:cNvPicPr>
          <p:nvPr/>
        </p:nvPicPr>
        <p:blipFill>
          <a:blip r:embed="rId3" cstate="print"/>
          <a:srcRect l="15595" t="24190" r="14524" b="17143"/>
          <a:stretch>
            <a:fillRect/>
          </a:stretch>
        </p:blipFill>
        <p:spPr bwMode="auto">
          <a:xfrm>
            <a:off x="232229" y="914399"/>
            <a:ext cx="8911771" cy="5650523"/>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900" y="0"/>
            <a:ext cx="8278586" cy="769257"/>
          </a:xfrm>
        </p:spPr>
        <p:txBody>
          <a:bodyPr>
            <a:normAutofit/>
          </a:bodyPr>
          <a:lstStyle/>
          <a:p>
            <a:pPr algn="ctr">
              <a:tabLst>
                <a:tab pos="457200" algn="l"/>
              </a:tabLst>
              <a:defRPr/>
            </a:pPr>
            <a:r>
              <a:rPr lang="it-IT" sz="2400" b="1" i="1" dirty="0" smtClean="0">
                <a:solidFill>
                  <a:srgbClr val="000080"/>
                </a:solidFill>
                <a:latin typeface="Times New Roman" pitchFamily="18" charset="0"/>
              </a:rPr>
              <a:t>4) </a:t>
            </a:r>
            <a:r>
              <a:rPr lang="it-IT" sz="2800" b="1" i="1" u="sng" dirty="0" smtClean="0">
                <a:solidFill>
                  <a:srgbClr val="000080"/>
                </a:solidFill>
                <a:latin typeface="Times New Roman" pitchFamily="18" charset="0"/>
              </a:rPr>
              <a:t>Il piano economico (3/</a:t>
            </a:r>
            <a:r>
              <a:rPr lang="it-IT" sz="2800" b="1" i="1" u="sng" dirty="0" err="1" smtClean="0">
                <a:solidFill>
                  <a:srgbClr val="000080"/>
                </a:solidFill>
                <a:latin typeface="Times New Roman" pitchFamily="18" charset="0"/>
              </a:rPr>
              <a:t>3</a:t>
            </a:r>
            <a:r>
              <a:rPr lang="it-IT" sz="2800" b="1" i="1" u="sng" dirty="0" smtClean="0">
                <a:solidFill>
                  <a:srgbClr val="000080"/>
                </a:solidFill>
                <a:latin typeface="Times New Roman" pitchFamily="18" charset="0"/>
              </a:rPr>
              <a:t>) </a:t>
            </a:r>
            <a:endParaRPr lang="it-IT" sz="2800" i="1" dirty="0" smtClean="0">
              <a:solidFill>
                <a:srgbClr val="000080"/>
              </a:solidFill>
              <a:latin typeface="Times New Roman" pitchFamily="18" charset="0"/>
              <a:ea typeface="+mn-ea"/>
              <a:cs typeface="+mn-cs"/>
            </a:endParaRPr>
          </a:p>
        </p:txBody>
      </p:sp>
      <p:pic>
        <p:nvPicPr>
          <p:cNvPr id="9218" name="Picture 2"/>
          <p:cNvPicPr>
            <a:picLocks noChangeAspect="1" noChangeArrowheads="1"/>
          </p:cNvPicPr>
          <p:nvPr/>
        </p:nvPicPr>
        <p:blipFill>
          <a:blip r:embed="rId3" cstate="print"/>
          <a:srcRect l="15357" t="23429" r="13810" b="17714"/>
          <a:stretch>
            <a:fillRect/>
          </a:stretch>
        </p:blipFill>
        <p:spPr bwMode="auto">
          <a:xfrm>
            <a:off x="232229" y="827314"/>
            <a:ext cx="8636000" cy="5776686"/>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81100" y="0"/>
            <a:ext cx="7010400" cy="868363"/>
          </a:xfrm>
        </p:spPr>
        <p:txBody>
          <a:bodyPr>
            <a:normAutofit/>
          </a:bodyPr>
          <a:lstStyle/>
          <a:p>
            <a:pPr>
              <a:defRPr/>
            </a:pPr>
            <a:r>
              <a:rPr lang="it-IT" sz="2800" b="1" i="1" dirty="0" smtClean="0">
                <a:solidFill>
                  <a:srgbClr val="000080"/>
                </a:solidFill>
                <a:latin typeface="Times New Roman" pitchFamily="18" charset="0"/>
              </a:rPr>
              <a:t>1</a:t>
            </a:r>
            <a:r>
              <a:rPr lang="it-IT" sz="2400" b="1" i="1" dirty="0" smtClean="0">
                <a:solidFill>
                  <a:srgbClr val="000080"/>
                </a:solidFill>
                <a:latin typeface="Times New Roman" pitchFamily="18" charset="0"/>
              </a:rPr>
              <a:t> ) 	</a:t>
            </a:r>
            <a:r>
              <a:rPr lang="it-IT" sz="2800" b="1" i="1" u="sng" dirty="0" smtClean="0">
                <a:solidFill>
                  <a:srgbClr val="000080"/>
                </a:solidFill>
                <a:latin typeface="Times New Roman" pitchFamily="18" charset="0"/>
              </a:rPr>
              <a:t>La L. 196/2009 e la L. 42/2009</a:t>
            </a:r>
            <a:endParaRPr lang="it-IT" sz="3100" i="1" u="sng" dirty="0" smtClean="0">
              <a:solidFill>
                <a:srgbClr val="000080"/>
              </a:solidFill>
              <a:latin typeface="Times New Roman" pitchFamily="18" charset="0"/>
              <a:ea typeface="+mn-ea"/>
              <a:cs typeface="+mn-cs"/>
            </a:endParaRPr>
          </a:p>
        </p:txBody>
      </p:sp>
      <p:sp>
        <p:nvSpPr>
          <p:cNvPr id="6147" name="Rectangle 3"/>
          <p:cNvSpPr>
            <a:spLocks noGrp="1" noChangeArrowheads="1"/>
          </p:cNvSpPr>
          <p:nvPr>
            <p:ph type="body" idx="4294967295"/>
          </p:nvPr>
        </p:nvSpPr>
        <p:spPr bwMode="auto">
          <a:xfrm>
            <a:off x="342900" y="838200"/>
            <a:ext cx="8515350" cy="6019800"/>
          </a:xfrm>
          <a:prstGeom prst="rect">
            <a:avLst/>
          </a:prstGeom>
          <a:noFill/>
          <a:ln>
            <a:miter lim="800000"/>
            <a:headEnd/>
            <a:tailEnd/>
          </a:ln>
          <a:effectLst>
            <a:glow rad="139700">
              <a:schemeClr val="accent6">
                <a:satMod val="175000"/>
                <a:alpha val="40000"/>
              </a:schemeClr>
            </a:glow>
          </a:effectLst>
        </p:spPr>
        <p:txBody>
          <a:bodyPr>
            <a:noAutofit/>
          </a:bodyPr>
          <a:lstStyle/>
          <a:p>
            <a:pPr>
              <a:spcBef>
                <a:spcPts val="0"/>
              </a:spcBef>
              <a:buNone/>
            </a:pPr>
            <a:r>
              <a:rPr lang="it-IT" sz="2400" b="1" i="1" u="sng" dirty="0" smtClean="0">
                <a:solidFill>
                  <a:srgbClr val="000080"/>
                </a:solidFill>
                <a:latin typeface="Times New Roman" pitchFamily="18" charset="0"/>
                <a:ea typeface="+mj-ea"/>
                <a:cs typeface="+mj-cs"/>
              </a:rPr>
              <a:t>Art. 2 della legge n. 196/2009 </a:t>
            </a:r>
            <a:r>
              <a:rPr lang="it-IT" sz="2400" b="1" i="1" dirty="0" smtClean="0">
                <a:solidFill>
                  <a:srgbClr val="000080"/>
                </a:solidFill>
                <a:latin typeface="Times New Roman" pitchFamily="18" charset="0"/>
                <a:ea typeface="+mj-ea"/>
                <a:cs typeface="+mj-cs"/>
              </a:rPr>
              <a:t>- Delega al Governo per l'adeguamento dei sistemi contabili:  “I decreti legislativi di cui al comma 1 sono emanati nel rispetto dei seguenti </a:t>
            </a:r>
            <a:r>
              <a:rPr lang="it-IT" sz="2400" b="1" i="1" dirty="0" err="1" smtClean="0">
                <a:solidFill>
                  <a:srgbClr val="000080"/>
                </a:solidFill>
                <a:latin typeface="Times New Roman" pitchFamily="18" charset="0"/>
                <a:ea typeface="+mj-ea"/>
                <a:cs typeface="+mj-cs"/>
              </a:rPr>
              <a:t>princìpi</a:t>
            </a:r>
            <a:r>
              <a:rPr lang="it-IT" sz="2400" b="1" i="1" dirty="0" smtClean="0">
                <a:solidFill>
                  <a:srgbClr val="000080"/>
                </a:solidFill>
                <a:latin typeface="Times New Roman" pitchFamily="18" charset="0"/>
                <a:ea typeface="+mj-ea"/>
                <a:cs typeface="+mj-cs"/>
              </a:rPr>
              <a:t> e criteri direttivi: </a:t>
            </a:r>
          </a:p>
          <a:p>
            <a:pPr>
              <a:spcBef>
                <a:spcPts val="0"/>
              </a:spcBef>
              <a:buNone/>
            </a:pPr>
            <a:r>
              <a:rPr lang="it-IT" sz="2400" b="1" i="1" dirty="0" smtClean="0">
                <a:solidFill>
                  <a:srgbClr val="000080"/>
                </a:solidFill>
                <a:latin typeface="Times New Roman" pitchFamily="18" charset="0"/>
                <a:ea typeface="+mj-ea"/>
                <a:cs typeface="+mj-cs"/>
              </a:rPr>
              <a:t>a) adozione di regole contabili uniformi e di </a:t>
            </a:r>
            <a:r>
              <a:rPr lang="it-IT" sz="2400" b="1" i="1" u="sng" dirty="0" smtClean="0">
                <a:solidFill>
                  <a:srgbClr val="000080"/>
                </a:solidFill>
                <a:latin typeface="Times New Roman" pitchFamily="18" charset="0"/>
                <a:ea typeface="+mj-ea"/>
                <a:cs typeface="+mj-cs"/>
              </a:rPr>
              <a:t>un comune piano dei conti integrato </a:t>
            </a:r>
            <a:r>
              <a:rPr lang="it-IT" sz="2400" b="1" i="1" dirty="0" smtClean="0">
                <a:solidFill>
                  <a:srgbClr val="000080"/>
                </a:solidFill>
                <a:latin typeface="Times New Roman" pitchFamily="18" charset="0"/>
                <a:ea typeface="+mj-ea"/>
                <a:cs typeface="+mj-cs"/>
              </a:rPr>
              <a:t>al fine di consentire il consolidamento e il monitoraggio in fase di previsione, gestione e rendicontazione dei conti delle amministrazioni pubbliche; </a:t>
            </a:r>
          </a:p>
          <a:p>
            <a:pPr>
              <a:spcBef>
                <a:spcPts val="0"/>
              </a:spcBef>
              <a:buNone/>
            </a:pPr>
            <a:r>
              <a:rPr lang="it-IT" sz="2400" b="1" i="1" dirty="0" smtClean="0">
                <a:solidFill>
                  <a:srgbClr val="000080"/>
                </a:solidFill>
                <a:latin typeface="Times New Roman" pitchFamily="18" charset="0"/>
                <a:ea typeface="+mj-ea"/>
                <a:cs typeface="+mj-cs"/>
              </a:rPr>
              <a:t>b) definizione di una tassonomia </a:t>
            </a:r>
            <a:r>
              <a:rPr lang="it-IT" sz="2400" b="1" i="1" dirty="0" err="1" smtClean="0">
                <a:solidFill>
                  <a:srgbClr val="000080"/>
                </a:solidFill>
                <a:latin typeface="Times New Roman" pitchFamily="18" charset="0"/>
                <a:ea typeface="+mj-ea"/>
                <a:cs typeface="+mj-cs"/>
              </a:rPr>
              <a:t>……………………</a:t>
            </a:r>
            <a:r>
              <a:rPr lang="it-IT" sz="2400" b="1" i="1" dirty="0" smtClean="0">
                <a:solidFill>
                  <a:srgbClr val="000080"/>
                </a:solidFill>
                <a:latin typeface="Times New Roman" pitchFamily="18" charset="0"/>
                <a:ea typeface="+mj-ea"/>
                <a:cs typeface="+mj-cs"/>
              </a:rPr>
              <a:t>..; </a:t>
            </a:r>
          </a:p>
          <a:p>
            <a:pPr>
              <a:spcBef>
                <a:spcPts val="0"/>
              </a:spcBef>
              <a:buNone/>
            </a:pPr>
            <a:r>
              <a:rPr lang="it-IT" sz="2400" b="1" i="1" dirty="0" smtClean="0">
                <a:solidFill>
                  <a:srgbClr val="000080"/>
                </a:solidFill>
                <a:latin typeface="Times New Roman" pitchFamily="18" charset="0"/>
                <a:ea typeface="+mj-ea"/>
                <a:cs typeface="+mj-cs"/>
              </a:rPr>
              <a:t>c) adozione di comuni schemi di bilancio articolati in missioni e programmi </a:t>
            </a:r>
            <a:r>
              <a:rPr lang="it-IT" sz="2400" b="1" i="1" dirty="0" err="1" smtClean="0">
                <a:solidFill>
                  <a:srgbClr val="000080"/>
                </a:solidFill>
                <a:latin typeface="Times New Roman" pitchFamily="18" charset="0"/>
                <a:ea typeface="+mj-ea"/>
                <a:cs typeface="+mj-cs"/>
              </a:rPr>
              <a:t>………</a:t>
            </a:r>
            <a:r>
              <a:rPr lang="it-IT" sz="2400" b="1" i="1" dirty="0" smtClean="0">
                <a:solidFill>
                  <a:srgbClr val="000080"/>
                </a:solidFill>
                <a:latin typeface="Times New Roman" pitchFamily="18" charset="0"/>
                <a:ea typeface="+mj-ea"/>
                <a:cs typeface="+mj-cs"/>
              </a:rPr>
              <a:t>.</a:t>
            </a:r>
          </a:p>
          <a:p>
            <a:pPr>
              <a:spcBef>
                <a:spcPts val="0"/>
              </a:spcBef>
              <a:buNone/>
            </a:pPr>
            <a:r>
              <a:rPr lang="it-IT" sz="2400" b="1" i="1" dirty="0" smtClean="0">
                <a:solidFill>
                  <a:srgbClr val="000080"/>
                </a:solidFill>
                <a:latin typeface="Times New Roman" pitchFamily="18" charset="0"/>
                <a:ea typeface="+mj-ea"/>
                <a:cs typeface="+mj-cs"/>
              </a:rPr>
              <a:t>d) affiancamento, </a:t>
            </a:r>
            <a:r>
              <a:rPr lang="it-IT" sz="2400" b="1" i="1" u="sng" dirty="0" smtClean="0">
                <a:solidFill>
                  <a:srgbClr val="000080"/>
                </a:solidFill>
                <a:latin typeface="Times New Roman" pitchFamily="18" charset="0"/>
                <a:ea typeface="+mj-ea"/>
                <a:cs typeface="+mj-cs"/>
              </a:rPr>
              <a:t>ai fini conoscitivi, al sistema di contabilità finanziaria di un sistema e di schemi di contabilità economico- patrimoniale che si ispirino a comuni criteri di contabilizzazione; </a:t>
            </a:r>
          </a:p>
          <a:p>
            <a:pPr>
              <a:spcBef>
                <a:spcPts val="0"/>
              </a:spcBef>
              <a:buNone/>
            </a:pPr>
            <a:r>
              <a:rPr lang="it-IT" sz="2400" b="1" i="1" dirty="0" smtClean="0">
                <a:solidFill>
                  <a:srgbClr val="000080"/>
                </a:solidFill>
                <a:latin typeface="Times New Roman" pitchFamily="18" charset="0"/>
                <a:ea typeface="+mj-ea"/>
                <a:cs typeface="+mj-cs"/>
              </a:rPr>
              <a:t>e) </a:t>
            </a:r>
            <a:r>
              <a:rPr lang="it-IT" sz="2400" b="1" i="1" dirty="0" err="1" smtClean="0">
                <a:solidFill>
                  <a:srgbClr val="000080"/>
                </a:solidFill>
                <a:latin typeface="Times New Roman" pitchFamily="18" charset="0"/>
                <a:ea typeface="+mj-ea"/>
                <a:cs typeface="+mj-cs"/>
              </a:rPr>
              <a:t>……</a:t>
            </a:r>
            <a:r>
              <a:rPr lang="it-IT" sz="2400" b="1" i="1" dirty="0" smtClean="0">
                <a:solidFill>
                  <a:srgbClr val="000080"/>
                </a:solidFill>
                <a:latin typeface="Times New Roman" pitchFamily="18" charset="0"/>
                <a:ea typeface="+mj-ea"/>
                <a:cs typeface="+mj-cs"/>
              </a:rPr>
              <a:t>.”</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81100" y="0"/>
            <a:ext cx="7010400" cy="868363"/>
          </a:xfrm>
        </p:spPr>
        <p:txBody>
          <a:bodyPr>
            <a:normAutofit/>
          </a:bodyPr>
          <a:lstStyle/>
          <a:p>
            <a:pPr>
              <a:defRPr/>
            </a:pPr>
            <a:r>
              <a:rPr lang="it-IT" sz="2800" b="1" i="1" dirty="0" smtClean="0">
                <a:solidFill>
                  <a:srgbClr val="000080"/>
                </a:solidFill>
                <a:latin typeface="Times New Roman" pitchFamily="18" charset="0"/>
              </a:rPr>
              <a:t>1) 	</a:t>
            </a:r>
            <a:r>
              <a:rPr lang="it-IT" sz="3200" b="1" i="1" u="sng" dirty="0" smtClean="0">
                <a:solidFill>
                  <a:srgbClr val="000080"/>
                </a:solidFill>
                <a:latin typeface="Times New Roman" pitchFamily="18" charset="0"/>
              </a:rPr>
              <a:t> La L. 196/2009 e la L. 42/2009</a:t>
            </a:r>
            <a:endParaRPr lang="it-IT" sz="3100" i="1" u="sng" dirty="0" smtClean="0">
              <a:solidFill>
                <a:srgbClr val="000080"/>
              </a:solidFill>
              <a:latin typeface="Times New Roman" pitchFamily="18" charset="0"/>
              <a:ea typeface="+mn-ea"/>
              <a:cs typeface="+mn-cs"/>
            </a:endParaRPr>
          </a:p>
        </p:txBody>
      </p:sp>
      <p:sp>
        <p:nvSpPr>
          <p:cNvPr id="6147" name="Rectangle 3"/>
          <p:cNvSpPr>
            <a:spLocks noGrp="1" noChangeArrowheads="1"/>
          </p:cNvSpPr>
          <p:nvPr>
            <p:ph type="body" idx="4294967295"/>
          </p:nvPr>
        </p:nvSpPr>
        <p:spPr bwMode="auto">
          <a:xfrm>
            <a:off x="342900" y="838200"/>
            <a:ext cx="8515350" cy="6019800"/>
          </a:xfrm>
          <a:prstGeom prst="rect">
            <a:avLst/>
          </a:prstGeom>
          <a:noFill/>
          <a:ln>
            <a:miter lim="800000"/>
            <a:headEnd/>
            <a:tailEnd/>
          </a:ln>
          <a:effectLst>
            <a:glow rad="139700">
              <a:schemeClr val="accent6">
                <a:satMod val="175000"/>
                <a:alpha val="40000"/>
              </a:schemeClr>
            </a:glow>
          </a:effectLst>
        </p:spPr>
        <p:txBody>
          <a:bodyPr>
            <a:noAutofit/>
          </a:bodyPr>
          <a:lstStyle/>
          <a:p>
            <a:pPr algn="just">
              <a:buNone/>
            </a:pPr>
            <a:r>
              <a:rPr lang="it-IT" sz="2800" b="1" i="1" u="sng" dirty="0" smtClean="0">
                <a:solidFill>
                  <a:srgbClr val="000080"/>
                </a:solidFill>
                <a:latin typeface="Times New Roman" pitchFamily="18" charset="0"/>
                <a:ea typeface="+mj-ea"/>
                <a:cs typeface="+mj-cs"/>
              </a:rPr>
              <a:t>Art. 2 della legge n. 42/2009: </a:t>
            </a:r>
            <a:r>
              <a:rPr lang="it-IT" sz="2800" b="1" i="1" dirty="0" smtClean="0">
                <a:solidFill>
                  <a:srgbClr val="000080"/>
                </a:solidFill>
                <a:latin typeface="Times New Roman" pitchFamily="18" charset="0"/>
                <a:ea typeface="+mj-ea"/>
                <a:cs typeface="+mj-cs"/>
              </a:rPr>
              <a:t>“Il Governo è delegato ad adottare […] uno o più decreti legislativi aventi ad oggetto l’attuazione dell’ articolo 119 della Costituzione, …. informati ai seguenti </a:t>
            </a:r>
            <a:r>
              <a:rPr lang="it-IT" sz="2800" b="1" i="1" dirty="0" err="1" smtClean="0">
                <a:solidFill>
                  <a:srgbClr val="000080"/>
                </a:solidFill>
                <a:latin typeface="Times New Roman" pitchFamily="18" charset="0"/>
                <a:ea typeface="+mj-ea"/>
                <a:cs typeface="+mj-cs"/>
              </a:rPr>
              <a:t>princìpi</a:t>
            </a:r>
            <a:r>
              <a:rPr lang="it-IT" sz="2800" b="1" i="1" dirty="0" smtClean="0">
                <a:solidFill>
                  <a:srgbClr val="000080"/>
                </a:solidFill>
                <a:latin typeface="Times New Roman" pitchFamily="18" charset="0"/>
                <a:ea typeface="+mj-ea"/>
                <a:cs typeface="+mj-cs"/>
              </a:rPr>
              <a:t> e criteri direttivi generali: </a:t>
            </a:r>
          </a:p>
          <a:p>
            <a:pPr algn="just">
              <a:buNone/>
            </a:pPr>
            <a:r>
              <a:rPr lang="it-IT" sz="2800" b="1" i="1" dirty="0" smtClean="0">
                <a:solidFill>
                  <a:srgbClr val="000080"/>
                </a:solidFill>
                <a:latin typeface="Times New Roman" pitchFamily="18" charset="0"/>
                <a:ea typeface="+mj-ea"/>
                <a:cs typeface="+mj-cs"/>
              </a:rPr>
              <a:t>h) adozione di regole contabili uniformi e di un </a:t>
            </a:r>
            <a:r>
              <a:rPr lang="it-IT" sz="2800" b="1" i="1" u="sng" dirty="0" smtClean="0">
                <a:solidFill>
                  <a:srgbClr val="000080"/>
                </a:solidFill>
                <a:latin typeface="Times New Roman" pitchFamily="18" charset="0"/>
                <a:ea typeface="+mj-ea"/>
                <a:cs typeface="+mj-cs"/>
              </a:rPr>
              <a:t>comune piano dei conti integrato;</a:t>
            </a:r>
            <a:r>
              <a:rPr lang="it-IT" sz="2800" b="1" i="1" dirty="0" smtClean="0">
                <a:solidFill>
                  <a:srgbClr val="000080"/>
                </a:solidFill>
                <a:latin typeface="Times New Roman" pitchFamily="18" charset="0"/>
                <a:ea typeface="+mj-ea"/>
                <a:cs typeface="+mj-cs"/>
              </a:rPr>
              <a:t> adozione di comuni schemi di bilancio articolati in missioni e programmi ……………… </a:t>
            </a:r>
            <a:r>
              <a:rPr lang="it-IT" sz="2800" b="1" i="1" u="sng" dirty="0" smtClean="0">
                <a:solidFill>
                  <a:srgbClr val="000080"/>
                </a:solidFill>
                <a:latin typeface="Times New Roman" pitchFamily="18" charset="0"/>
                <a:ea typeface="+mj-ea"/>
                <a:cs typeface="+mj-cs"/>
              </a:rPr>
              <a:t>affiancamento, a fini conoscitivi, al sistema di contabilità finanziaria di un sistema e di schemi di contabilità economico-patrimoniale </a:t>
            </a:r>
            <a:r>
              <a:rPr lang="it-IT" sz="2800" b="1" i="1" dirty="0" smtClean="0">
                <a:solidFill>
                  <a:srgbClr val="000080"/>
                </a:solidFill>
                <a:latin typeface="Times New Roman" pitchFamily="18" charset="0"/>
                <a:ea typeface="+mj-ea"/>
                <a:cs typeface="+mj-cs"/>
              </a:rPr>
              <a:t>ispirati a comuni criteri di contabilizzazione»;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81100" y="0"/>
            <a:ext cx="7010400" cy="868363"/>
          </a:xfrm>
        </p:spPr>
        <p:txBody>
          <a:bodyPr>
            <a:normAutofit/>
          </a:bodyPr>
          <a:lstStyle/>
          <a:p>
            <a:pPr>
              <a:defRPr/>
            </a:pPr>
            <a:r>
              <a:rPr lang="it-IT" sz="2800" b="1" i="1" dirty="0" smtClean="0">
                <a:solidFill>
                  <a:srgbClr val="000080"/>
                </a:solidFill>
                <a:latin typeface="Times New Roman" pitchFamily="18" charset="0"/>
              </a:rPr>
              <a:t>1) 	</a:t>
            </a:r>
            <a:r>
              <a:rPr lang="it-IT" sz="3200" b="1" i="1" u="sng" dirty="0" smtClean="0">
                <a:solidFill>
                  <a:srgbClr val="000080"/>
                </a:solidFill>
                <a:latin typeface="Times New Roman" pitchFamily="18" charset="0"/>
              </a:rPr>
              <a:t> La L. 196/2009 e la L. 42/2009</a:t>
            </a:r>
            <a:endParaRPr lang="it-IT" sz="3100" i="1" u="sng" dirty="0" smtClean="0">
              <a:solidFill>
                <a:srgbClr val="000080"/>
              </a:solidFill>
              <a:latin typeface="Times New Roman" pitchFamily="18" charset="0"/>
              <a:ea typeface="+mn-ea"/>
              <a:cs typeface="+mn-cs"/>
            </a:endParaRPr>
          </a:p>
        </p:txBody>
      </p:sp>
      <p:sp>
        <p:nvSpPr>
          <p:cNvPr id="6147" name="Rectangle 3"/>
          <p:cNvSpPr>
            <a:spLocks noGrp="1" noChangeArrowheads="1"/>
          </p:cNvSpPr>
          <p:nvPr>
            <p:ph type="body" idx="4294967295"/>
          </p:nvPr>
        </p:nvSpPr>
        <p:spPr bwMode="auto">
          <a:xfrm>
            <a:off x="342900" y="742950"/>
            <a:ext cx="8515350" cy="6115050"/>
          </a:xfrm>
          <a:prstGeom prst="rect">
            <a:avLst/>
          </a:prstGeom>
          <a:noFill/>
          <a:ln>
            <a:miter lim="800000"/>
            <a:headEnd/>
            <a:tailEnd/>
          </a:ln>
          <a:effectLst>
            <a:glow rad="139700">
              <a:schemeClr val="accent6">
                <a:satMod val="175000"/>
                <a:alpha val="40000"/>
              </a:schemeClr>
            </a:glow>
          </a:effectLst>
        </p:spPr>
        <p:txBody>
          <a:bodyPr>
            <a:noAutofit/>
          </a:bodyPr>
          <a:lstStyle/>
          <a:p>
            <a:pPr marL="0" indent="0" algn="just">
              <a:lnSpc>
                <a:spcPts val="2800"/>
              </a:lnSpc>
              <a:spcBef>
                <a:spcPts val="0"/>
              </a:spcBef>
              <a:buNone/>
            </a:pPr>
            <a:r>
              <a:rPr lang="it-IT" sz="3100" b="1" i="1" dirty="0" smtClean="0">
                <a:solidFill>
                  <a:srgbClr val="000080"/>
                </a:solidFill>
                <a:latin typeface="Times New Roman" pitchFamily="18" charset="0"/>
                <a:ea typeface="+mj-ea"/>
                <a:cs typeface="+mj-cs"/>
              </a:rPr>
              <a:t>Per realizzare un piano dei conti applicabile all’insieme delle amministrazioni pubbliche, occorreva: </a:t>
            </a:r>
          </a:p>
          <a:p>
            <a:pPr marL="266700" indent="-266700" algn="just">
              <a:lnSpc>
                <a:spcPts val="2800"/>
              </a:lnSpc>
              <a:spcBef>
                <a:spcPts val="0"/>
              </a:spcBef>
              <a:buFont typeface="Wingdings" pitchFamily="2" charset="2"/>
              <a:buChar char="Ø"/>
            </a:pPr>
            <a:r>
              <a:rPr lang="it-IT" sz="3100" b="1" i="1" dirty="0" smtClean="0">
                <a:solidFill>
                  <a:srgbClr val="000080"/>
                </a:solidFill>
                <a:latin typeface="Times New Roman" pitchFamily="18" charset="0"/>
                <a:ea typeface="+mj-ea"/>
                <a:cs typeface="+mj-cs"/>
              </a:rPr>
              <a:t>Immaginare le esigenze contabili di quasi diecimila enti e tradurre tali esigenze in delle voci di bilancio </a:t>
            </a:r>
          </a:p>
          <a:p>
            <a:pPr marL="266700" indent="-266700" algn="just">
              <a:lnSpc>
                <a:spcPts val="2800"/>
              </a:lnSpc>
              <a:spcBef>
                <a:spcPts val="0"/>
              </a:spcBef>
              <a:buFont typeface="Wingdings" pitchFamily="2" charset="2"/>
              <a:buChar char="Ø"/>
            </a:pPr>
            <a:r>
              <a:rPr lang="it-IT" sz="3100" b="1" i="1" dirty="0" smtClean="0">
                <a:solidFill>
                  <a:srgbClr val="000080"/>
                </a:solidFill>
                <a:latin typeface="Times New Roman" pitchFamily="18" charset="0"/>
                <a:ea typeface="+mj-ea"/>
                <a:cs typeface="+mj-cs"/>
              </a:rPr>
              <a:t>Costruire una struttura coerente di rappresentazione contabile che unisse insieme le esigenze della contabilità finanziaria con quelle della contabilità economico-patrimoniale </a:t>
            </a:r>
          </a:p>
          <a:p>
            <a:pPr marL="266700" indent="-266700" algn="just">
              <a:lnSpc>
                <a:spcPts val="2800"/>
              </a:lnSpc>
              <a:spcBef>
                <a:spcPts val="0"/>
              </a:spcBef>
              <a:buFont typeface="Wingdings" pitchFamily="2" charset="2"/>
              <a:buChar char="Ø"/>
            </a:pPr>
            <a:r>
              <a:rPr lang="it-IT" sz="3100" b="1" i="1" dirty="0" smtClean="0">
                <a:solidFill>
                  <a:srgbClr val="000080"/>
                </a:solidFill>
                <a:latin typeface="Times New Roman" pitchFamily="18" charset="0"/>
                <a:ea typeface="+mj-ea"/>
                <a:cs typeface="+mj-cs"/>
              </a:rPr>
              <a:t>Garantire che le voci di bilancio avessero un livello di dettaglio tale da garantire la loro corretta traduzione secondo gli standard SEC95 ai fini del monitoraggio dei parametri di Maastricht in accordo a quanto stabilito anche dai recenti interventi normativi in materia di finanza pubblica (vedi </a:t>
            </a:r>
            <a:r>
              <a:rPr lang="it-IT" sz="3100" b="1" i="1" dirty="0" err="1" smtClean="0">
                <a:solidFill>
                  <a:srgbClr val="000080"/>
                </a:solidFill>
                <a:latin typeface="Times New Roman" pitchFamily="18" charset="0"/>
                <a:ea typeface="+mj-ea"/>
                <a:cs typeface="+mj-cs"/>
              </a:rPr>
              <a:t>Six</a:t>
            </a:r>
            <a:r>
              <a:rPr lang="it-IT" sz="3100" b="1" i="1" dirty="0" smtClean="0">
                <a:solidFill>
                  <a:srgbClr val="000080"/>
                </a:solidFill>
                <a:latin typeface="Times New Roman" pitchFamily="18" charset="0"/>
                <a:ea typeface="+mj-ea"/>
                <a:cs typeface="+mj-cs"/>
              </a:rPr>
              <a:t> pack)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81100" y="0"/>
            <a:ext cx="7010400" cy="868363"/>
          </a:xfrm>
        </p:spPr>
        <p:txBody>
          <a:bodyPr>
            <a:normAutofit/>
          </a:bodyPr>
          <a:lstStyle/>
          <a:p>
            <a:pPr>
              <a:defRPr/>
            </a:pPr>
            <a:r>
              <a:rPr lang="it-IT" sz="2800" b="1" i="1" dirty="0" smtClean="0">
                <a:solidFill>
                  <a:srgbClr val="000080"/>
                </a:solidFill>
                <a:latin typeface="Times New Roman" pitchFamily="18" charset="0"/>
              </a:rPr>
              <a:t>1) 	</a:t>
            </a:r>
            <a:r>
              <a:rPr lang="it-IT" sz="3200" b="1" i="1" u="sng" dirty="0" smtClean="0">
                <a:solidFill>
                  <a:srgbClr val="000080"/>
                </a:solidFill>
                <a:latin typeface="Times New Roman" pitchFamily="18" charset="0"/>
              </a:rPr>
              <a:t> La L. 196/2009 e la L. 42/2009</a:t>
            </a:r>
            <a:endParaRPr lang="it-IT" sz="3100" i="1" u="sng" dirty="0" smtClean="0">
              <a:solidFill>
                <a:srgbClr val="000080"/>
              </a:solidFill>
              <a:latin typeface="Times New Roman" pitchFamily="18" charset="0"/>
              <a:ea typeface="+mn-ea"/>
              <a:cs typeface="+mn-cs"/>
            </a:endParaRPr>
          </a:p>
        </p:txBody>
      </p:sp>
      <p:sp>
        <p:nvSpPr>
          <p:cNvPr id="6147" name="Rectangle 3"/>
          <p:cNvSpPr>
            <a:spLocks noGrp="1" noChangeArrowheads="1"/>
          </p:cNvSpPr>
          <p:nvPr>
            <p:ph type="body" idx="4294967295"/>
          </p:nvPr>
        </p:nvSpPr>
        <p:spPr bwMode="auto">
          <a:xfrm>
            <a:off x="342900" y="838200"/>
            <a:ext cx="8515350" cy="6019800"/>
          </a:xfrm>
          <a:prstGeom prst="rect">
            <a:avLst/>
          </a:prstGeom>
          <a:noFill/>
          <a:ln>
            <a:miter lim="800000"/>
            <a:headEnd/>
            <a:tailEnd/>
          </a:ln>
          <a:effectLst>
            <a:glow rad="139700">
              <a:schemeClr val="accent6">
                <a:satMod val="175000"/>
                <a:alpha val="40000"/>
              </a:schemeClr>
            </a:glow>
          </a:effectLst>
        </p:spPr>
        <p:txBody>
          <a:bodyPr>
            <a:noAutofit/>
          </a:bodyPr>
          <a:lstStyle/>
          <a:p>
            <a:pPr>
              <a:lnSpc>
                <a:spcPts val="3400"/>
              </a:lnSpc>
              <a:buNone/>
            </a:pPr>
            <a:r>
              <a:rPr lang="it-IT" sz="3100" b="1" i="1" dirty="0" smtClean="0">
                <a:solidFill>
                  <a:srgbClr val="000080"/>
                </a:solidFill>
                <a:latin typeface="Times New Roman" pitchFamily="18" charset="0"/>
                <a:ea typeface="+mj-ea"/>
                <a:cs typeface="+mj-cs"/>
              </a:rPr>
              <a:t>L’introduzione del piano dei conti  comporta: </a:t>
            </a:r>
          </a:p>
          <a:p>
            <a:pPr>
              <a:lnSpc>
                <a:spcPts val="3400"/>
              </a:lnSpc>
              <a:buFont typeface="Wingdings" pitchFamily="2" charset="2"/>
              <a:buChar char="Ø"/>
            </a:pPr>
            <a:r>
              <a:rPr lang="it-IT" sz="3100" b="1" i="1" dirty="0" smtClean="0">
                <a:solidFill>
                  <a:srgbClr val="000080"/>
                </a:solidFill>
                <a:latin typeface="Times New Roman" pitchFamily="18" charset="0"/>
                <a:ea typeface="+mj-ea"/>
                <a:cs typeface="+mj-cs"/>
              </a:rPr>
              <a:t>la revisione organica di tutte le strutture di bilancio delle amministrazioni ,</a:t>
            </a:r>
          </a:p>
          <a:p>
            <a:pPr>
              <a:lnSpc>
                <a:spcPts val="3400"/>
              </a:lnSpc>
              <a:buFont typeface="Wingdings" pitchFamily="2" charset="2"/>
              <a:buChar char="Ø"/>
            </a:pPr>
            <a:r>
              <a:rPr lang="it-IT" sz="3100" b="1" i="1" dirty="0" smtClean="0">
                <a:solidFill>
                  <a:srgbClr val="000080"/>
                </a:solidFill>
                <a:latin typeface="Times New Roman" pitchFamily="18" charset="0"/>
                <a:ea typeface="+mj-ea"/>
                <a:cs typeface="+mj-cs"/>
              </a:rPr>
              <a:t>la predisposizione di un glossario e di una anagrafica unica per le voci di bilancio delle amministrazioni ,</a:t>
            </a:r>
          </a:p>
          <a:p>
            <a:pPr>
              <a:lnSpc>
                <a:spcPts val="3400"/>
              </a:lnSpc>
              <a:buFont typeface="Wingdings" pitchFamily="2" charset="2"/>
              <a:buChar char="Ø"/>
            </a:pPr>
            <a:r>
              <a:rPr lang="it-IT" sz="3100" b="1" i="1" dirty="0" smtClean="0">
                <a:solidFill>
                  <a:srgbClr val="000080"/>
                </a:solidFill>
                <a:latin typeface="Times New Roman" pitchFamily="18" charset="0"/>
                <a:ea typeface="+mj-ea"/>
                <a:cs typeface="+mj-cs"/>
              </a:rPr>
              <a:t>l’introduzione di una contabilità integrata atta a rilevare non solo gli aspetti finanziari ma anche quelli economico patrimoniali ,</a:t>
            </a:r>
          </a:p>
          <a:p>
            <a:pPr>
              <a:lnSpc>
                <a:spcPts val="3400"/>
              </a:lnSpc>
              <a:buFont typeface="Wingdings" pitchFamily="2" charset="2"/>
              <a:buChar char="Ø"/>
            </a:pPr>
            <a:r>
              <a:rPr lang="it-IT" sz="3100" b="1" i="1" dirty="0" smtClean="0">
                <a:solidFill>
                  <a:srgbClr val="000080"/>
                </a:solidFill>
                <a:latin typeface="Times New Roman" pitchFamily="18" charset="0"/>
                <a:ea typeface="+mj-ea"/>
                <a:cs typeface="+mj-cs"/>
              </a:rPr>
              <a:t>l’aggiornamento della codifica SIOPE,</a:t>
            </a:r>
          </a:p>
          <a:p>
            <a:pPr>
              <a:lnSpc>
                <a:spcPts val="3400"/>
              </a:lnSpc>
              <a:buFont typeface="Wingdings" pitchFamily="2" charset="2"/>
              <a:buChar char="Ø"/>
            </a:pPr>
            <a:r>
              <a:rPr lang="it-IT" sz="3100" b="1" i="1" dirty="0" smtClean="0">
                <a:solidFill>
                  <a:srgbClr val="000080"/>
                </a:solidFill>
                <a:latin typeface="Times New Roman" pitchFamily="18" charset="0"/>
                <a:ea typeface="+mj-ea"/>
                <a:cs typeface="+mj-cs"/>
              </a:rPr>
              <a:t>la traduzione dei dati di contabilità pubblica secondo gli standard SEC95.</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7700" y="0"/>
            <a:ext cx="7943850" cy="868363"/>
          </a:xfrm>
        </p:spPr>
        <p:txBody>
          <a:bodyPr>
            <a:normAutofit/>
          </a:bodyPr>
          <a:lstStyle/>
          <a:p>
            <a:pPr algn="ctr">
              <a:defRPr/>
            </a:pPr>
            <a:r>
              <a:rPr lang="it-IT" sz="2800" b="1" i="1" dirty="0" smtClean="0">
                <a:solidFill>
                  <a:srgbClr val="000080"/>
                </a:solidFill>
                <a:latin typeface="Times New Roman" pitchFamily="18" charset="0"/>
              </a:rPr>
              <a:t>2) 	</a:t>
            </a:r>
            <a:r>
              <a:rPr lang="it-IT" sz="3100" b="1" i="1" u="sng" dirty="0" smtClean="0">
                <a:solidFill>
                  <a:srgbClr val="000080"/>
                </a:solidFill>
                <a:latin typeface="Times New Roman" pitchFamily="18" charset="0"/>
              </a:rPr>
              <a:t>Il DLgs 91/2011</a:t>
            </a:r>
            <a:endParaRPr lang="it-IT" sz="3100" i="1" u="sng" dirty="0" smtClean="0">
              <a:solidFill>
                <a:srgbClr val="000080"/>
              </a:solidFill>
              <a:latin typeface="Times New Roman" pitchFamily="18" charset="0"/>
              <a:ea typeface="+mn-ea"/>
              <a:cs typeface="+mn-cs"/>
            </a:endParaRPr>
          </a:p>
        </p:txBody>
      </p:sp>
      <p:sp>
        <p:nvSpPr>
          <p:cNvPr id="6147" name="Rectangle 3"/>
          <p:cNvSpPr>
            <a:spLocks noGrp="1" noChangeArrowheads="1"/>
          </p:cNvSpPr>
          <p:nvPr>
            <p:ph type="body" idx="4294967295"/>
          </p:nvPr>
        </p:nvSpPr>
        <p:spPr bwMode="auto">
          <a:xfrm>
            <a:off x="266700" y="838200"/>
            <a:ext cx="8591550" cy="6019800"/>
          </a:xfrm>
          <a:prstGeom prst="rect">
            <a:avLst/>
          </a:prstGeom>
          <a:noFill/>
          <a:ln>
            <a:miter lim="800000"/>
            <a:headEnd/>
            <a:tailEnd/>
          </a:ln>
          <a:effectLst>
            <a:glow rad="139700">
              <a:schemeClr val="accent6">
                <a:satMod val="175000"/>
                <a:alpha val="40000"/>
              </a:schemeClr>
            </a:glow>
          </a:effectLst>
        </p:spPr>
        <p:txBody>
          <a:bodyPr>
            <a:noAutofit/>
          </a:bodyPr>
          <a:lstStyle/>
          <a:p>
            <a:pPr algn="just">
              <a:lnSpc>
                <a:spcPts val="3200"/>
              </a:lnSpc>
              <a:buNone/>
            </a:pPr>
            <a:r>
              <a:rPr lang="it-IT" sz="3100" b="1" i="1" u="sng" dirty="0" smtClean="0">
                <a:solidFill>
                  <a:srgbClr val="000080"/>
                </a:solidFill>
                <a:latin typeface="Times New Roman" pitchFamily="18" charset="0"/>
                <a:ea typeface="+mj-ea"/>
                <a:cs typeface="+mj-cs"/>
              </a:rPr>
              <a:t>Art. 4, comma 1,  DLgs 91/2011 </a:t>
            </a:r>
            <a:r>
              <a:rPr lang="it-IT" sz="3100" b="1" i="1" dirty="0" smtClean="0">
                <a:solidFill>
                  <a:srgbClr val="000080"/>
                </a:solidFill>
                <a:latin typeface="Times New Roman" pitchFamily="18" charset="0"/>
                <a:ea typeface="+mj-ea"/>
                <a:cs typeface="+mj-cs"/>
              </a:rPr>
              <a:t>- Piano dei conti integrato: “Al fine di perseguire la qualità e la trasparenza dei dati di finanza pubblica, nonché il miglioramento della </a:t>
            </a:r>
            <a:r>
              <a:rPr lang="it-IT" sz="3100" b="1" i="1" dirty="0" err="1" smtClean="0">
                <a:solidFill>
                  <a:srgbClr val="000080"/>
                </a:solidFill>
                <a:latin typeface="Times New Roman" pitchFamily="18" charset="0"/>
                <a:ea typeface="+mj-ea"/>
                <a:cs typeface="+mj-cs"/>
              </a:rPr>
              <a:t>raccordabilità</a:t>
            </a:r>
            <a:r>
              <a:rPr lang="it-IT" sz="3100" b="1" i="1" dirty="0" smtClean="0">
                <a:solidFill>
                  <a:srgbClr val="000080"/>
                </a:solidFill>
                <a:latin typeface="Times New Roman" pitchFamily="18" charset="0"/>
                <a:ea typeface="+mj-ea"/>
                <a:cs typeface="+mj-cs"/>
              </a:rPr>
              <a:t> dei conti delle amministrazioni pubbliche con il sistema europeo dei conti nell'ambito delle rappresentazioni contabili, le amministrazioni pubbliche che utilizzano la contabilità finanziaria, </a:t>
            </a:r>
            <a:r>
              <a:rPr lang="it-IT" sz="3100" b="1" i="1" u="sng" dirty="0" smtClean="0">
                <a:solidFill>
                  <a:srgbClr val="000080"/>
                </a:solidFill>
                <a:latin typeface="Times New Roman" pitchFamily="18" charset="0"/>
                <a:ea typeface="+mj-ea"/>
                <a:cs typeface="+mj-cs"/>
              </a:rPr>
              <a:t>sono tenute ad adottare un comune piano dei conti integrato, </a:t>
            </a:r>
            <a:r>
              <a:rPr lang="it-IT" sz="3100" b="1" i="1" dirty="0" smtClean="0">
                <a:solidFill>
                  <a:srgbClr val="000080"/>
                </a:solidFill>
                <a:latin typeface="Times New Roman" pitchFamily="18" charset="0"/>
                <a:ea typeface="+mj-ea"/>
                <a:cs typeface="+mj-cs"/>
              </a:rPr>
              <a:t>costituito da conti che rilevano le entrate e le spese in termini di contabilità finanziaria e da conti economico-patrimoniali redatto secondo comuni criteri di contabilizzazione”.</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7700" y="0"/>
            <a:ext cx="7943850" cy="868363"/>
          </a:xfrm>
        </p:spPr>
        <p:txBody>
          <a:bodyPr>
            <a:normAutofit/>
          </a:bodyPr>
          <a:lstStyle/>
          <a:p>
            <a:pPr algn="ctr">
              <a:defRPr/>
            </a:pPr>
            <a:r>
              <a:rPr lang="it-IT" sz="2800" b="1" i="1" dirty="0" smtClean="0">
                <a:solidFill>
                  <a:srgbClr val="000080"/>
                </a:solidFill>
                <a:latin typeface="Times New Roman" pitchFamily="18" charset="0"/>
              </a:rPr>
              <a:t>2) 	</a:t>
            </a:r>
            <a:r>
              <a:rPr lang="it-IT" sz="3100" b="1" i="1" u="sng" dirty="0" smtClean="0">
                <a:solidFill>
                  <a:srgbClr val="000080"/>
                </a:solidFill>
                <a:latin typeface="Times New Roman" pitchFamily="18" charset="0"/>
              </a:rPr>
              <a:t>Il DLgs 91/2011</a:t>
            </a:r>
            <a:endParaRPr lang="it-IT" sz="3100" i="1" u="sng" dirty="0" smtClean="0">
              <a:solidFill>
                <a:srgbClr val="000080"/>
              </a:solidFill>
              <a:latin typeface="Times New Roman" pitchFamily="18" charset="0"/>
              <a:ea typeface="+mn-ea"/>
              <a:cs typeface="+mn-cs"/>
            </a:endParaRPr>
          </a:p>
        </p:txBody>
      </p:sp>
      <p:sp>
        <p:nvSpPr>
          <p:cNvPr id="6147" name="Rectangle 3"/>
          <p:cNvSpPr>
            <a:spLocks noGrp="1" noChangeArrowheads="1"/>
          </p:cNvSpPr>
          <p:nvPr>
            <p:ph type="body" idx="4294967295"/>
          </p:nvPr>
        </p:nvSpPr>
        <p:spPr bwMode="auto">
          <a:xfrm>
            <a:off x="342900" y="838200"/>
            <a:ext cx="8515350" cy="6019800"/>
          </a:xfrm>
          <a:prstGeom prst="rect">
            <a:avLst/>
          </a:prstGeom>
          <a:noFill/>
          <a:ln>
            <a:miter lim="800000"/>
            <a:headEnd/>
            <a:tailEnd/>
          </a:ln>
          <a:effectLst>
            <a:glow rad="139700">
              <a:schemeClr val="accent6">
                <a:satMod val="175000"/>
                <a:alpha val="40000"/>
              </a:schemeClr>
            </a:glow>
          </a:effectLst>
        </p:spPr>
        <p:txBody>
          <a:bodyPr>
            <a:noAutofit/>
          </a:bodyPr>
          <a:lstStyle/>
          <a:p>
            <a:pPr marL="0" indent="0" algn="just">
              <a:lnSpc>
                <a:spcPts val="3300"/>
              </a:lnSpc>
              <a:buNone/>
            </a:pPr>
            <a:r>
              <a:rPr lang="it-IT" sz="3200" b="1" i="1" u="sng" dirty="0" smtClean="0">
                <a:solidFill>
                  <a:srgbClr val="000080"/>
                </a:solidFill>
                <a:latin typeface="Times New Roman" pitchFamily="18" charset="0"/>
                <a:ea typeface="+mj-ea"/>
                <a:cs typeface="+mj-cs"/>
              </a:rPr>
              <a:t>Art. 4, comma 5,  DLgs 91/2011 </a:t>
            </a:r>
            <a:r>
              <a:rPr lang="it-IT" sz="3200" b="1" i="1" dirty="0" smtClean="0">
                <a:solidFill>
                  <a:srgbClr val="000080"/>
                </a:solidFill>
                <a:latin typeface="Times New Roman" pitchFamily="18" charset="0"/>
                <a:ea typeface="+mj-ea"/>
                <a:cs typeface="+mj-cs"/>
              </a:rPr>
              <a:t>– “Piano dei conti integrato”: Il piano dei conti di cui al comma 1, </a:t>
            </a:r>
            <a:r>
              <a:rPr lang="it-IT" sz="3200" b="1" i="1" u="sng" dirty="0" smtClean="0">
                <a:solidFill>
                  <a:srgbClr val="000080"/>
                </a:solidFill>
                <a:latin typeface="Times New Roman" pitchFamily="18" charset="0"/>
                <a:ea typeface="+mj-ea"/>
                <a:cs typeface="+mj-cs"/>
              </a:rPr>
              <a:t>strutturato gerarchicamente secondo vari livelli di dettaglio</a:t>
            </a:r>
            <a:r>
              <a:rPr lang="it-IT" sz="3200" b="1" i="1" dirty="0" smtClean="0">
                <a:solidFill>
                  <a:srgbClr val="000080"/>
                </a:solidFill>
                <a:latin typeface="Times New Roman" pitchFamily="18" charset="0"/>
                <a:ea typeface="+mj-ea"/>
                <a:cs typeface="+mj-cs"/>
              </a:rPr>
              <a:t>, individua gli elementi di base secondo cui articolare le rilevazioni contabili assicurate dalle amministrazioni, ai fini del consolidamento e del monitoraggio, nelle fasi di previsione, gestione e rendicontazione dei conti delle amministrazioni pubbliche, ed in conformità con quanto stabilito dal comma 3”. </a:t>
            </a:r>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vers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15559</TotalTime>
  <Words>1827</Words>
  <Application>Microsoft Macintosh PowerPoint</Application>
  <PresentationFormat>Presentazione su schermo (4:3)</PresentationFormat>
  <Paragraphs>97</Paragraphs>
  <Slides>33</Slides>
  <Notes>6</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Universo</vt:lpstr>
      <vt:lpstr>L’ARMONIZZAZIONE CONTABILE DEGLI ENTI TERRITORIALI Corso di formazione istituzionale</vt:lpstr>
      <vt:lpstr>STRUTTURA DELLA PRESENTAZIONE:</vt:lpstr>
      <vt:lpstr>1)  La L. 196/2009 e la L. 42/2009</vt:lpstr>
      <vt:lpstr>1 )  La L. 196/2009 e la L. 42/2009</vt:lpstr>
      <vt:lpstr>1)   La L. 196/2009 e la L. 42/2009</vt:lpstr>
      <vt:lpstr>1)   La L. 196/2009 e la L. 42/2009</vt:lpstr>
      <vt:lpstr>1)   La L. 196/2009 e la L. 42/2009</vt:lpstr>
      <vt:lpstr>2)  Il DLgs 91/2011</vt:lpstr>
      <vt:lpstr>2)  Il DLgs 91/2011</vt:lpstr>
      <vt:lpstr>2)   Il DLgs 91/2011</vt:lpstr>
      <vt:lpstr>2)   Il DLgs 91/2011</vt:lpstr>
      <vt:lpstr>2)   Il DLgs 91/2011</vt:lpstr>
      <vt:lpstr>2)   Il DLgs 91/2011</vt:lpstr>
      <vt:lpstr>2)   Il DLgs 91/2011</vt:lpstr>
      <vt:lpstr>3)   Il DLgs 118/2011 coordinato con il D.Lgs 126/2014</vt:lpstr>
      <vt:lpstr>3)   Il DLgs 118/2011 coordinato con il D.Lgs 126/2014</vt:lpstr>
      <vt:lpstr>Il DLgs 118/2011 coordinato con il D.Lgs 126/2014</vt:lpstr>
      <vt:lpstr>4)  La struttura del piano dei conti</vt:lpstr>
      <vt:lpstr>4)  La struttura del piano dei conti finanziario </vt:lpstr>
      <vt:lpstr>4)  La struttura del piano dei conti economico</vt:lpstr>
      <vt:lpstr>4)  La struttura del piano dei conti  patrimoniale</vt:lpstr>
      <vt:lpstr>                    5) Il piano dei conti e gli schemi di bilancio  La scelta del livello del piano dei conti </vt:lpstr>
      <vt:lpstr>                     5) Il piano dei conti e gli schemi di bilancio  La scelta del livello del piano dei conti (1/2)</vt:lpstr>
      <vt:lpstr>                     5) Il piano dei conti e gli schemi di bilancio  La scelta del livello del piano dei conti (2/2):</vt:lpstr>
      <vt:lpstr>                     6) Il piano finanziario - le spese  (1/3) </vt:lpstr>
      <vt:lpstr>                     6) Il piano finanziario - le spese  (2/3) </vt:lpstr>
      <vt:lpstr>                     6) Il piano finanziario - le spese  (3/3) </vt:lpstr>
      <vt:lpstr>                     6) Il piano finanziario – le entrate (1/2) </vt:lpstr>
      <vt:lpstr>                    6) Il piano dei conti finanziarie - le entrate (2/2) </vt:lpstr>
      <vt:lpstr>                    6) Il piano dei conti e le entrate (2/2) </vt:lpstr>
      <vt:lpstr>7) Il piano economico (1/3) </vt:lpstr>
      <vt:lpstr>7) Il piano economico (2/3) </vt:lpstr>
      <vt:lpstr>4) Il piano economico (3/3) </vt:lpstr>
    </vt:vector>
  </TitlesOfParts>
  <Company>RGS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RGS</dc:creator>
  <cp:lastModifiedBy>Salvo</cp:lastModifiedBy>
  <cp:revision>838</cp:revision>
  <cp:lastPrinted>2013-01-09T09:18:53Z</cp:lastPrinted>
  <dcterms:created xsi:type="dcterms:W3CDTF">2003-02-04T08:34:18Z</dcterms:created>
  <dcterms:modified xsi:type="dcterms:W3CDTF">2014-09-23T11:05:38Z</dcterms:modified>
</cp:coreProperties>
</file>